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8" r:id="rId5"/>
    <p:sldId id="258" r:id="rId6"/>
    <p:sldId id="260" r:id="rId7"/>
    <p:sldId id="269" r:id="rId8"/>
    <p:sldId id="267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>
        <p:scale>
          <a:sx n="100" d="100"/>
          <a:sy n="100" d="100"/>
        </p:scale>
        <p:origin x="348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Лист1!$A$4:$A$6</c:f>
              <c:strCache>
                <c:ptCount val="3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</c:strCache>
            </c:strRef>
          </c:cat>
          <c:val>
            <c:numRef>
              <c:f>Лист1!$B$4:$B$6</c:f>
              <c:numCache>
                <c:formatCode>#,##0</c:formatCode>
                <c:ptCount val="3"/>
                <c:pt idx="0">
                  <c:v>43000000000</c:v>
                </c:pt>
                <c:pt idx="1">
                  <c:v>43450000000</c:v>
                </c:pt>
                <c:pt idx="2">
                  <c:v>43900000000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628288"/>
        <c:axId val="135629824"/>
      </c:barChart>
      <c:catAx>
        <c:axId val="135628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35629824"/>
        <c:crosses val="autoZero"/>
        <c:auto val="1"/>
        <c:lblAlgn val="ctr"/>
        <c:lblOffset val="100"/>
        <c:noMultiLvlLbl val="0"/>
      </c:catAx>
      <c:valAx>
        <c:axId val="135629824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1356282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DB90-4295-4469-B766-F1D711E2D89B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B0BB5-C5BD-47B4-9AA2-66A46A3FD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8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82B1A-89C7-4261-B533-17D68A564EF1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DA53-621E-4E1A-BBA2-2B0897938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3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BF0B-4B2A-4F9C-8229-868536662104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0284-F2D5-4E8A-AB00-23A67720C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9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8B72-A805-487C-AED5-F9E50FC03E44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5AFA1-8D8E-4329-AD47-57863D5EAA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53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2A14-D4BC-4FAB-9A27-83775DB5F8BD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1B9D-0DCE-4FEE-96D6-972AD475F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31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862E1-10C6-416E-93AA-2A279887F56D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D0E6-AB32-4C87-B01A-EC07FA8E7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40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D3D9-5733-4D0A-9F91-185529A4E848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43EE-492C-4767-94F4-62F5521B7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5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50AB-3326-48C3-A143-BF3C4BD8D996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5FB50-030E-4407-BD87-1A2EA9F1A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7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8A6F-8FE6-4A95-9F82-0AA21AB82894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C95EF-33AB-4D3A-B689-367D28169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43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AD71-6D94-4B9E-B221-50BDC14E84CF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5EA1-4B22-4DB5-A51B-6CECA7CC5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20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835CF-FDAD-4604-99F0-B7B4601625D9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CDA0-7982-4499-A5C2-FA3AF84724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1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E90A1F-7AF2-4273-BB7A-9DD1DD6306D4}" type="datetimeFigureOut">
              <a:rPr lang="ru-RU"/>
              <a:pPr>
                <a:defRPr/>
              </a:pPr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27AB21-B559-4940-9BAE-D0B155F46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image" Target="../media/image12.jpe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11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2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chart" Target="../charts/chart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4.emf"/><Relationship Id="rId2" Type="http://schemas.openxmlformats.org/officeDocument/2006/relationships/tags" Target="../tags/tag5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7" Type="http://schemas.openxmlformats.org/officeDocument/2006/relationships/image" Target="../media/image6.emf"/><Relationship Id="rId2" Type="http://schemas.openxmlformats.org/officeDocument/2006/relationships/tags" Target="../tags/tag5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tags" Target="../tags/tag62.xml"/><Relationship Id="rId7" Type="http://schemas.openxmlformats.org/officeDocument/2006/relationships/image" Target="../media/image8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image" Target="../media/image10.jpe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64493" y="3200400"/>
            <a:ext cx="5903913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www.b-152.ru</a:t>
            </a:r>
          </a:p>
          <a:p>
            <a:pPr algn="ctr" eaLnBrk="1" hangingPunct="1">
              <a:defRPr/>
            </a:pPr>
            <a:endParaRPr lang="ru-RU" sz="3200" b="1" dirty="0" smtClean="0">
              <a:solidFill>
                <a:schemeClr val="accent3">
                  <a:lumMod val="75000"/>
                </a:schemeClr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ru-RU" sz="2400" b="1" dirty="0" smtClean="0">
                <a:latin typeface="Georgia" pitchFamily="18" charset="0"/>
              </a:rPr>
              <a:t>Сервис по автоматизированной подготовке документации по защите персональных данных</a:t>
            </a:r>
          </a:p>
        </p:txBody>
      </p:sp>
      <p:pic>
        <p:nvPicPr>
          <p:cNvPr id="2051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773113"/>
            <a:ext cx="4140200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525" y="6354325"/>
            <a:ext cx="1367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10/11/2011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dirty="0" err="1"/>
              <a:t>N</a:t>
            </a:r>
            <a:r>
              <a:rPr lang="en-US" dirty="0" err="1" smtClean="0"/>
              <a:t>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7100" y="1358900"/>
            <a:ext cx="7245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Команда проекта</a:t>
            </a:r>
          </a:p>
        </p:txBody>
      </p:sp>
      <p:sp>
        <p:nvSpPr>
          <p:cNvPr id="7175" name="Text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1560" y="3965283"/>
            <a:ext cx="810095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Максим Лагутин </a:t>
            </a:r>
            <a:r>
              <a:rPr lang="ru-RU" sz="2400" b="1" dirty="0" smtClean="0"/>
              <a:t>– идеолог проекта, специалист по ИБ, Москва,</a:t>
            </a:r>
            <a:r>
              <a:rPr lang="ru-RU" sz="2400" b="1" dirty="0"/>
              <a:t>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mlagutin@b-152.ru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+7 (926) 125-44-53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defRPr/>
            </a:pPr>
            <a:endParaRPr lang="ru-RU" sz="2400" b="1" dirty="0"/>
          </a:p>
          <a:p>
            <a:pPr algn="just">
              <a:defRPr/>
            </a:pP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Алексей Махов </a:t>
            </a:r>
            <a:r>
              <a:rPr lang="ru-RU" sz="2400" b="1" dirty="0" smtClean="0"/>
              <a:t>– разработчик, Москва,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amakhov@b-152.ru</a:t>
            </a:r>
          </a:p>
          <a:p>
            <a:pPr algn="just">
              <a:defRPr/>
            </a:pPr>
            <a:endParaRPr lang="en-US" sz="2400" b="1" dirty="0"/>
          </a:p>
          <a:p>
            <a:pPr algn="just">
              <a:defRPr/>
            </a:pPr>
            <a:r>
              <a:rPr lang="en-US" sz="2400" b="1" dirty="0" smtClean="0"/>
              <a:t>+ </a:t>
            </a:r>
            <a:r>
              <a:rPr lang="ru-RU" sz="2400" b="1" dirty="0" smtClean="0"/>
              <a:t>разработчики на аутсорсинге</a:t>
            </a:r>
          </a:p>
        </p:txBody>
      </p:sp>
      <p:pic>
        <p:nvPicPr>
          <p:cNvPr id="11268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 descr="C:\Users\MLAGUTIN\Pictures\Команда\Maxim_Lagut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1810" y="2006599"/>
            <a:ext cx="1305145" cy="197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79" name="Picture 3" descr="C:\Users\MLAGUTIN\Pictures\Команда\Alexey_Makhov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013887"/>
            <a:ext cx="1305145" cy="196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74763" y="2744788"/>
            <a:ext cx="670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>
            <p:custDataLst>
              <p:tags r:id="rId3"/>
            </p:custDataLst>
          </p:nvPr>
        </p:nvSpPr>
        <p:spPr>
          <a:xfrm>
            <a:off x="476546" y="2213865"/>
            <a:ext cx="819090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cs typeface="Arial" pitchFamily="34" charset="0"/>
              </a:rPr>
              <a:t>Средний и малый бизнес (ЦА – 4 млн) должен выполнить требования ФЗ №152</a:t>
            </a:r>
            <a:endParaRPr lang="ru-RU" sz="3200" dirty="0">
              <a:cs typeface="Arial" pitchFamily="34" charset="0"/>
            </a:endParaRPr>
          </a:p>
          <a:p>
            <a:pPr algn="ctr">
              <a:defRPr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«О персональных данных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»</a:t>
            </a:r>
          </a:p>
          <a:p>
            <a:pPr algn="ctr">
              <a:defRPr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3200" dirty="0">
                <a:cs typeface="Arial" pitchFamily="34" charset="0"/>
              </a:rPr>
              <a:t>и защититься от проверок </a:t>
            </a:r>
            <a:r>
              <a:rPr lang="ru-RU" sz="3200" dirty="0" smtClean="0">
                <a:cs typeface="Arial" pitchFamily="34" charset="0"/>
              </a:rPr>
              <a:t>регуляторов</a:t>
            </a:r>
          </a:p>
          <a:p>
            <a:pPr algn="ctr">
              <a:defRPr/>
            </a:pPr>
            <a:endParaRPr lang="ru-RU" sz="3200" dirty="0">
              <a:cs typeface="Arial" pitchFamily="34" charset="0"/>
            </a:endParaRPr>
          </a:p>
          <a:p>
            <a:pPr algn="ctr">
              <a:defRPr/>
            </a:pPr>
            <a:r>
              <a:rPr lang="ru-RU" sz="3200" dirty="0" smtClean="0">
                <a:cs typeface="Arial" pitchFamily="34" charset="0"/>
              </a:rPr>
              <a:t>Решение должно быть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дешевым</a:t>
            </a:r>
            <a:r>
              <a:rPr lang="ru-RU" sz="3200" dirty="0" smtClean="0">
                <a:cs typeface="Arial" pitchFamily="34" charset="0"/>
              </a:rPr>
              <a:t>,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понятным</a:t>
            </a:r>
            <a:r>
              <a:rPr lang="ru-RU" sz="3200" dirty="0" smtClean="0">
                <a:cs typeface="Arial" pitchFamily="34" charset="0"/>
              </a:rPr>
              <a:t> и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эффективным</a:t>
            </a:r>
            <a:endParaRPr lang="ru-RU" sz="3200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971550" y="1314450"/>
            <a:ext cx="72009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Проблема</a:t>
            </a:r>
          </a:p>
        </p:txBody>
      </p:sp>
      <p:pic>
        <p:nvPicPr>
          <p:cNvPr id="3077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C:\Users\MLAGUTIN\Pictures\1193441_worship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507" y="1898830"/>
            <a:ext cx="3083493" cy="391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Решение</a:t>
            </a:r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701675" y="1357313"/>
            <a:ext cx="78755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Сервис Б-152 как решение проблемы</a:t>
            </a:r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7641" y="2052183"/>
            <a:ext cx="662966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cs typeface="Arial" pitchFamily="34" charset="0"/>
              </a:rPr>
              <a:t>Сервис позволяет </a:t>
            </a:r>
            <a:r>
              <a:rPr lang="ru-RU" sz="2800" u="sng" dirty="0" smtClean="0">
                <a:cs typeface="Arial" pitchFamily="34" charset="0"/>
              </a:rPr>
              <a:t>самостоятельно</a:t>
            </a:r>
            <a:r>
              <a:rPr lang="ru-RU" sz="2800" dirty="0" smtClean="0">
                <a:cs typeface="Arial" pitchFamily="34" charset="0"/>
              </a:rPr>
              <a:t> выполнить  требования </a:t>
            </a:r>
            <a:r>
              <a:rPr lang="ru-RU" sz="2800" dirty="0">
                <a:cs typeface="Arial" pitchFamily="34" charset="0"/>
              </a:rPr>
              <a:t>закона «О персональных данных». Для этого у сервиса есть </a:t>
            </a:r>
            <a:r>
              <a:rPr lang="ru-RU" sz="2800" dirty="0" smtClean="0">
                <a:cs typeface="Arial" pitchFamily="34" charset="0"/>
              </a:rPr>
              <a:t>4 </a:t>
            </a:r>
            <a:r>
              <a:rPr lang="ru-RU" sz="2800" dirty="0">
                <a:cs typeface="Arial" pitchFamily="34" charset="0"/>
              </a:rPr>
              <a:t>отличительных </a:t>
            </a:r>
            <a:r>
              <a:rPr lang="ru-RU" sz="2800" dirty="0" smtClean="0">
                <a:cs typeface="Arial" pitchFamily="34" charset="0"/>
              </a:rPr>
              <a:t>качества: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Простота </a:t>
            </a:r>
            <a:r>
              <a:rPr lang="ru-RU" sz="2800" dirty="0" smtClean="0">
                <a:cs typeface="Arial" pitchFamily="34" charset="0"/>
              </a:rPr>
              <a:t>использования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Постоянная актуализация </a:t>
            </a:r>
            <a:r>
              <a:rPr lang="ru-RU" sz="2800" dirty="0" smtClean="0">
                <a:cs typeface="Arial" pitchFamily="34" charset="0"/>
              </a:rPr>
              <a:t>документов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Дешевизна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ru-RU" sz="2800" dirty="0">
                <a:cs typeface="Arial" pitchFamily="34" charset="0"/>
              </a:rPr>
              <a:t>по сравнению с остальными </a:t>
            </a:r>
            <a:r>
              <a:rPr lang="ru-RU" sz="2800" dirty="0" smtClean="0">
                <a:cs typeface="Arial" pitchFamily="34" charset="0"/>
              </a:rPr>
              <a:t>альтернативами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Высокое качество </a:t>
            </a:r>
            <a:r>
              <a:rPr lang="ru-RU" sz="2800" dirty="0" smtClean="0">
                <a:cs typeface="Arial" pitchFamily="34" charset="0"/>
              </a:rPr>
              <a:t>создаваемой документации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ru-RU" sz="2800" dirty="0">
              <a:cs typeface="Arial" pitchFamily="34" charset="0"/>
            </a:endParaRPr>
          </a:p>
        </p:txBody>
      </p:sp>
      <p:pic>
        <p:nvPicPr>
          <p:cNvPr id="4101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</a:rPr>
              <a:t>Решение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701675" y="1357313"/>
            <a:ext cx="78755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Объемы рынка</a:t>
            </a:r>
          </a:p>
        </p:txBody>
      </p:sp>
      <p:sp>
        <p:nvSpPr>
          <p:cNvPr id="9" name="TextBox 8"/>
          <p:cNvSpPr txBox="1"/>
          <p:nvPr>
            <p:custDataLst>
              <p:tags r:id="rId4"/>
            </p:custDataLst>
          </p:nvPr>
        </p:nvSpPr>
        <p:spPr>
          <a:xfrm>
            <a:off x="701675" y="2282825"/>
            <a:ext cx="78755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cs typeface="Arial" pitchFamily="34" charset="0"/>
              </a:rPr>
              <a:t>Объем рынка услуг по защите персональных данных </a:t>
            </a:r>
            <a:r>
              <a:rPr lang="ru-RU" sz="2400" b="1" dirty="0" smtClean="0">
                <a:cs typeface="Arial" pitchFamily="34" charset="0"/>
              </a:rPr>
              <a:t>составляет, по нашей оценке,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43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млрд. рублей</a:t>
            </a:r>
            <a:endParaRPr lang="ru-RU" sz="2400" b="1" dirty="0">
              <a:cs typeface="Arial" pitchFamily="34" charset="0"/>
            </a:endParaRPr>
          </a:p>
        </p:txBody>
      </p:sp>
      <p:pic>
        <p:nvPicPr>
          <p:cNvPr id="10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01675" y="3338513"/>
            <a:ext cx="787558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Объем рынка увеличивается 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ежегодно на 450 млн. рублей</a:t>
            </a:r>
            <a:r>
              <a:rPr lang="ru-RU" sz="2400" b="1" dirty="0"/>
              <a:t> за счет новых организаций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11630254"/>
              </p:ext>
            </p:extLst>
          </p:nvPr>
        </p:nvGraphicFramePr>
        <p:xfrm>
          <a:off x="2411759" y="4464115"/>
          <a:ext cx="4256965" cy="220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9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46238" y="1314450"/>
            <a:ext cx="580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Способы монетизации</a:t>
            </a:r>
          </a:p>
        </p:txBody>
      </p:sp>
      <p:pic>
        <p:nvPicPr>
          <p:cNvPr id="5124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210257"/>
              </p:ext>
            </p:extLst>
          </p:nvPr>
        </p:nvGraphicFramePr>
        <p:xfrm>
          <a:off x="71500" y="2573905"/>
          <a:ext cx="9045789" cy="3870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Visio" r:id="rId6" imgW="3883909" imgH="1662521" progId="Visio.Drawing.11">
                  <p:embed/>
                </p:oleObj>
              </mc:Choice>
              <mc:Fallback>
                <p:oleObj name="Visio" r:id="rId6" imgW="3883909" imgH="166252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500" y="2573905"/>
                        <a:ext cx="9045789" cy="38704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41730" y="2022992"/>
            <a:ext cx="1755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b2b (</a:t>
            </a:r>
            <a:r>
              <a:rPr lang="ru-RU" sz="2400" b="1" dirty="0" smtClean="0"/>
              <a:t>СМБ)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604972" y="2022992"/>
            <a:ext cx="2667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b2b (</a:t>
            </a:r>
            <a:r>
              <a:rPr lang="ru-RU" sz="2400" b="1" dirty="0" smtClean="0"/>
              <a:t>Интеграторы)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Text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6865" y="2551544"/>
            <a:ext cx="517507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Ко-маркетинг 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Партнерская программа</a:t>
            </a:r>
          </a:p>
          <a:p>
            <a:pPr eaLnBrk="1" hangingPunct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ru-RU" sz="2800" dirty="0" smtClean="0"/>
              <a:t>Проведение </a:t>
            </a:r>
            <a:r>
              <a:rPr lang="ru-RU" sz="2800" dirty="0"/>
              <a:t>открытых </a:t>
            </a:r>
            <a:r>
              <a:rPr lang="ru-RU" sz="2800" dirty="0" err="1" smtClean="0"/>
              <a:t>вебинаров</a:t>
            </a:r>
            <a:endParaRPr lang="ru-RU" sz="2800" dirty="0" smtClean="0"/>
          </a:p>
        </p:txBody>
      </p:sp>
      <p:sp>
        <p:nvSpPr>
          <p:cNvPr id="2" name="TextBox 1"/>
          <p:cNvSpPr txBox="1"/>
          <p:nvPr>
            <p:custDataLst>
              <p:tags r:id="rId3"/>
            </p:custDataLst>
          </p:nvPr>
        </p:nvSpPr>
        <p:spPr>
          <a:xfrm>
            <a:off x="1692275" y="1314450"/>
            <a:ext cx="57594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Методы продвижения</a:t>
            </a:r>
          </a:p>
        </p:txBody>
      </p:sp>
      <p:pic>
        <p:nvPicPr>
          <p:cNvPr id="6148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C:\Users\MLAGUTIN\Pictures\дорога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2" y="2685951"/>
            <a:ext cx="3286803" cy="246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1570" y="5229200"/>
            <a:ext cx="79658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800" dirty="0" smtClean="0"/>
              <a:t>Участие в роли эксперта на отраслевых мероприятиях ЦА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7100" y="1314450"/>
            <a:ext cx="728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Конкуренты</a:t>
            </a:r>
          </a:p>
        </p:txBody>
      </p:sp>
      <p:pic>
        <p:nvPicPr>
          <p:cNvPr id="8196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411045"/>
              </p:ext>
            </p:extLst>
          </p:nvPr>
        </p:nvGraphicFramePr>
        <p:xfrm>
          <a:off x="171068" y="2123855"/>
          <a:ext cx="8801863" cy="427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Visio" r:id="rId6" imgW="5625028" imgH="2732538" progId="Visio.Drawing.11">
                  <p:embed/>
                </p:oleObj>
              </mc:Choice>
              <mc:Fallback>
                <p:oleObj name="Visio" r:id="rId6" imgW="5625028" imgH="273253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1068" y="2123855"/>
                        <a:ext cx="8801863" cy="427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989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C:\Users\MLAGUTIN\Pictures\free-lance.ru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968" y="5004175"/>
            <a:ext cx="2678192" cy="147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422400" y="1538288"/>
            <a:ext cx="66151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Что есть на данный момент?</a:t>
            </a:r>
          </a:p>
        </p:txBody>
      </p:sp>
      <p:sp>
        <p:nvSpPr>
          <p:cNvPr id="8" name="TextBox 7"/>
          <p:cNvSpPr txBox="1"/>
          <p:nvPr>
            <p:custDataLst>
              <p:tags r:id="rId3"/>
            </p:custDataLst>
          </p:nvPr>
        </p:nvSpPr>
        <p:spPr>
          <a:xfrm>
            <a:off x="296525" y="2258870"/>
            <a:ext cx="8100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ru-RU" sz="2400" dirty="0" smtClean="0"/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ru-RU" sz="2400" dirty="0"/>
          </a:p>
        </p:txBody>
      </p:sp>
      <p:pic>
        <p:nvPicPr>
          <p:cNvPr id="9220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7651" y="2258870"/>
            <a:ext cx="8400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/>
              <a:t>500+ зарегистрировавшихся (200 созданных комплектов документов)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 smtClean="0"/>
              <a:t>Партнерская программа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 smtClean="0"/>
              <a:t>Первые продажи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 smtClean="0"/>
              <a:t>Документы, прошедшие проверку </a:t>
            </a:r>
            <a:r>
              <a:rPr lang="ru-RU" sz="2400" dirty="0" err="1" smtClean="0"/>
              <a:t>Роскомнадзора</a:t>
            </a:r>
            <a:endParaRPr lang="ru-RU" sz="2400" dirty="0" smtClean="0"/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 smtClean="0"/>
              <a:t>Отзывы экспертов в области ИБ</a:t>
            </a:r>
            <a:endParaRPr lang="ru-RU" sz="2400" dirty="0"/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 smtClean="0"/>
              <a:t>Тестовое внедрение у системного интегратора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ru-RU" sz="2400" dirty="0" smtClean="0"/>
              <a:t>Клиенты, которые доверились нам:</a:t>
            </a:r>
          </a:p>
        </p:txBody>
      </p:sp>
      <p:pic>
        <p:nvPicPr>
          <p:cNvPr id="9222" name="Picture 6" descr="C:\Users\MLAGUTIN\Pictures\startuppoin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47538"/>
            <a:ext cx="2478190" cy="636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C:\Users\MLAGUTIN\Pictures\logo-tru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143" y="5468091"/>
            <a:ext cx="2320032" cy="66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927100" y="1314450"/>
            <a:ext cx="724535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Следующие шаги</a:t>
            </a:r>
            <a:endParaRPr lang="ru-RU" sz="3600" b="1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400236" y="2272769"/>
            <a:ext cx="828092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800" dirty="0" smtClean="0">
                <a:cs typeface="Arial" pitchFamily="34" charset="0"/>
              </a:rPr>
              <a:t>Укрепление доверия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ru-RU" sz="2800" dirty="0"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800" dirty="0">
                <a:cs typeface="Arial" pitchFamily="34" charset="0"/>
              </a:rPr>
              <a:t>Структурирование продаж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ru-RU" sz="2800" dirty="0"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800" dirty="0" smtClean="0">
                <a:cs typeface="Arial" pitchFamily="34" charset="0"/>
              </a:rPr>
              <a:t>Расширение функционала</a:t>
            </a:r>
          </a:p>
          <a:p>
            <a:pPr>
              <a:buClr>
                <a:schemeClr val="accent3">
                  <a:lumMod val="75000"/>
                </a:schemeClr>
              </a:buClr>
              <a:defRPr/>
            </a:pPr>
            <a:endParaRPr lang="ru-RU" sz="2800" dirty="0"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800" dirty="0" smtClean="0">
                <a:cs typeface="Arial" pitchFamily="34" charset="0"/>
              </a:rPr>
              <a:t>Интеграция с бизнес-системами (1С, </a:t>
            </a:r>
            <a:r>
              <a:rPr lang="en-US" sz="2800" dirty="0" err="1" smtClean="0">
                <a:cs typeface="Arial" pitchFamily="34" charset="0"/>
              </a:rPr>
              <a:t>InSales</a:t>
            </a:r>
            <a:r>
              <a:rPr lang="ru-RU" sz="2800" dirty="0" smtClean="0">
                <a:cs typeface="Arial" pitchFamily="34" charset="0"/>
              </a:rPr>
              <a:t> и др.)</a:t>
            </a: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ru-RU" sz="2800" dirty="0"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2800" dirty="0" smtClean="0">
                <a:cs typeface="Arial" pitchFamily="34" charset="0"/>
              </a:rPr>
              <a:t>Договоренность с </a:t>
            </a:r>
            <a:r>
              <a:rPr lang="ru-RU" sz="2800" dirty="0" err="1" smtClean="0">
                <a:cs typeface="Arial" pitchFamily="34" charset="0"/>
              </a:rPr>
              <a:t>Роскомнадзором</a:t>
            </a:r>
            <a:endParaRPr lang="ru-RU" sz="2800" dirty="0" smtClean="0">
              <a:cs typeface="Arial" pitchFamily="34" charset="0"/>
            </a:endParaRPr>
          </a:p>
          <a:p>
            <a:pPr marL="457200" indent="-457200"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ru-RU" sz="2800" dirty="0">
              <a:cs typeface="Arial" pitchFamily="34" charset="0"/>
            </a:endParaRPr>
          </a:p>
        </p:txBody>
      </p:sp>
      <p:pic>
        <p:nvPicPr>
          <p:cNvPr id="10244" name="Picture 11" descr="C:\Users\Макс Лагутин\Desktop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1800225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8" name="Picture 2" descr="C:\Users\MLAGUTIN\Pictures\ракеты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75" y="2272769"/>
            <a:ext cx="3312430" cy="1951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86550" y="6354325"/>
            <a:ext cx="2088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CNews</a:t>
            </a:r>
            <a:r>
              <a:rPr lang="en-US" dirty="0" smtClean="0"/>
              <a:t> Forum 2011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2sdTC2JbbffLsdOojIl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KfQdKznFy3zZReLFFibJ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xRpJ3EPOg0fJ2uuG5S0mi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yGtE19C1DbY3tdaRutxc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9b9MRanQ2NRgUuZB4c6Z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XytaKPYwROslnJKkyuax8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1TulC0HDvVohXwJQiHU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ISN5ddPLA0Ntqrggulw9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5xxfOUGmLre5HdzhNEqpX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Ow4szOmoJvKrODqp07Jb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oGJN93s39qKQCuBOHeI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fVtlylXrk1DPb0kqSuZe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XG7X3bhXghqsJLbVt0oNJ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Ow4szOmoJvKrODqp07Jb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KoGJN93s39qKQCuBOHeIt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fVtlylXrk1DPb0kqSuZe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SLAZGuNOgi706CeBmt9G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U9D73zoyEC1Be9Xb6mN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1ONL1NpszUaDEMFOdczXb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a3ZmlNJjWB4I1yqRHcwi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YOvr1gpZITpe7ZxyVAkt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PtXsWyfW64e6R7E3JeaC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O9vwtlQStNBHVD6nEctq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6BXCxHAfIxTsiTJo26SI7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7hUVegM0iUmy2yQsAfkZ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uzuw4H5NrQ9Ha9KliOk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Tdb2UCiIyyncKQE0BeJHj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MOJ3wPuJfRYP77x5j3b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179QvbZUun29Xqr1awzjj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T6hZ28ZrUkIRXo0y0iinK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qkGFr1IfyJbBfGablfe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Vl6vnS0F9izNtgzjv2v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ctmACD321CFXiclos7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rQwOCg01VP6LroZxDSs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NXDSl7gwvxmx0HX2oiaO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273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Visio</vt:lpstr>
      <vt:lpstr>Презентация PowerPoint</vt:lpstr>
      <vt:lpstr>Презентация PowerPoint</vt:lpstr>
      <vt:lpstr>Решение</vt:lpstr>
      <vt:lpstr>Решение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ООО "Б 152"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Презентация</dc:subject>
  <dc:creator>Макс Лагутин</dc:creator>
  <cp:lastModifiedBy>Байдалина Любовь</cp:lastModifiedBy>
  <cp:revision>117</cp:revision>
  <dcterms:created xsi:type="dcterms:W3CDTF">2010-11-08T12:13:14Z</dcterms:created>
  <dcterms:modified xsi:type="dcterms:W3CDTF">2011-11-08T07:31:58Z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1BeQKuzpCgNX2IJrVtXwBi86L-vUxxxTjS64UYgAyrVA</vt:lpwstr>
  </property>
  <property fmtid="{D5CDD505-2E9C-101B-9397-08002B2CF9AE}" pid="4" name="Google.Documents.RevisionId">
    <vt:lpwstr>05383250151202516947</vt:lpwstr>
  </property>
  <property fmtid="{D5CDD505-2E9C-101B-9397-08002B2CF9AE}" pid="5" name="Google.Documents.PreviousRevisionId">
    <vt:lpwstr>04581377454316807625</vt:lpwstr>
  </property>
  <property fmtid="{D5CDD505-2E9C-101B-9397-08002B2CF9AE}" pid="6" name="Google.Documents.PluginVersion">
    <vt:lpwstr>2.0.2026.3768</vt:lpwstr>
  </property>
  <property fmtid="{D5CDD505-2E9C-101B-9397-08002B2CF9AE}" pid="7" name="Google.Documents.MergeIncapabilityFlags">
    <vt:i4>0</vt:i4>
  </property>
</Properties>
</file>