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heme/theme2.xml" ContentType="application/vnd.openxmlformats-officedocument.them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1.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notesSlides/notesSlide2.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3.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4.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5.xml" ContentType="application/vnd.openxmlformats-officedocument.presentationml.notesSlide+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notesSlides/notesSlide6.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notesSlides/notesSlide7.xml" ContentType="application/vnd.openxmlformats-officedocument.presentationml.notesSlide+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notesSlides/notesSlide8.xml" ContentType="application/vnd.openxmlformats-officedocument.presentationml.notesSlide+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notesSlides/notesSlide9.xml" ContentType="application/vnd.openxmlformats-officedocument.presentationml.notesSlide+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notesSlides/notesSlide10.xml" ContentType="application/vnd.openxmlformats-officedocument.presentationml.notesSlide+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16" r:id="rId2"/>
    <p:sldId id="289" r:id="rId3"/>
    <p:sldId id="314" r:id="rId4"/>
    <p:sldId id="291" r:id="rId5"/>
    <p:sldId id="292" r:id="rId6"/>
    <p:sldId id="317" r:id="rId7"/>
    <p:sldId id="294" r:id="rId8"/>
    <p:sldId id="295" r:id="rId9"/>
    <p:sldId id="310" r:id="rId10"/>
    <p:sldId id="311" r:id="rId11"/>
    <p:sldId id="320" r:id="rId12"/>
    <p:sldId id="313" r:id="rId13"/>
    <p:sldId id="288"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285564-2734-457A-9551-E259BD848937}" type="datetimeFigureOut">
              <a:rPr lang="ru-RU" smtClean="0"/>
              <a:pPr/>
              <a:t>08.11.2011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EC0B29-195F-4151-BA2D-7F7CBC4F25B9}" type="slidenum">
              <a:rPr lang="ru-RU" smtClean="0"/>
              <a:pPr/>
              <a:t>‹#›</a:t>
            </a:fld>
            <a:endParaRPr lang="ru-RU"/>
          </a:p>
        </p:txBody>
      </p:sp>
    </p:spTree>
    <p:extLst>
      <p:ext uri="{BB962C8B-B14F-4D97-AF65-F5344CB8AC3E}">
        <p14:creationId xmlns:p14="http://schemas.microsoft.com/office/powerpoint/2010/main" val="391061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eaLnBrk="1" hangingPunct="1">
              <a:defRPr/>
            </a:pPr>
            <a:r>
              <a:rPr lang="ru-RU" dirty="0" smtClean="0">
                <a:solidFill>
                  <a:schemeClr val="accent1">
                    <a:lumMod val="50000"/>
                  </a:schemeClr>
                </a:solidFill>
              </a:rPr>
              <a:t>Краткое описание компании и проекта</a:t>
            </a:r>
            <a:endParaRPr lang="en-US" sz="1200" kern="1200" baseline="0" dirty="0" smtClean="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AFB4AEAA-E7F1-4DA3-80FE-4920BD7E2B60}" type="slidenum">
              <a:rPr lang="ru-RU" smtClean="0"/>
              <a:pPr/>
              <a:t>2</a:t>
            </a:fld>
            <a:endParaRPr lang="ru-RU"/>
          </a:p>
        </p:txBody>
      </p:sp>
    </p:spTree>
    <p:extLst>
      <p:ext uri="{BB962C8B-B14F-4D97-AF65-F5344CB8AC3E}">
        <p14:creationId xmlns:p14="http://schemas.microsoft.com/office/powerpoint/2010/main" val="4129048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latin typeface="+mn-lt"/>
                <a:ea typeface="+mn-ea"/>
                <a:cs typeface="+mn-cs"/>
              </a:rPr>
              <a:t>Lots of companies try to solve the channel load balancing problem. </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Similar solutions were suggested (Microsoft, Ericsson, etc.) when real-time pricing was but a dream.</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Almost all parts of </a:t>
            </a:r>
            <a:r>
              <a:rPr lang="en-US" sz="1200" kern="1200" dirty="0" err="1" smtClean="0">
                <a:solidFill>
                  <a:schemeClr val="tx1"/>
                </a:solidFill>
                <a:latin typeface="+mn-lt"/>
                <a:ea typeface="+mn-ea"/>
                <a:cs typeface="+mn-cs"/>
              </a:rPr>
              <a:t>Evanti</a:t>
            </a:r>
            <a:r>
              <a:rPr lang="en-US" sz="1200" kern="1200" dirty="0" smtClean="0">
                <a:solidFill>
                  <a:schemeClr val="tx1"/>
                </a:solidFill>
                <a:latin typeface="+mn-lt"/>
                <a:ea typeface="+mn-ea"/>
                <a:cs typeface="+mn-cs"/>
              </a:rPr>
              <a:t> solution are used around the world separately. However, no company, as far as we (and our consultants see) has made a universal, dynamic, smart-auction solution yet. </a:t>
            </a:r>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AFB4AEAA-E7F1-4DA3-80FE-4920BD7E2B60}" type="slidenum">
              <a:rPr lang="ru-RU" smtClean="0"/>
              <a:pPr/>
              <a:t>11</a:t>
            </a:fld>
            <a:endParaRPr lang="ru-RU"/>
          </a:p>
        </p:txBody>
      </p:sp>
    </p:spTree>
    <p:extLst>
      <p:ext uri="{BB962C8B-B14F-4D97-AF65-F5344CB8AC3E}">
        <p14:creationId xmlns:p14="http://schemas.microsoft.com/office/powerpoint/2010/main" val="4129048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latin typeface="+mn-lt"/>
                <a:ea typeface="+mn-ea"/>
                <a:cs typeface="+mn-cs"/>
              </a:rPr>
              <a:t>This question urgently needs answering.</a:t>
            </a:r>
            <a:r>
              <a:rPr lang="en-US" sz="1200" kern="1200" baseline="0" dirty="0" smtClean="0">
                <a:solidFill>
                  <a:schemeClr val="tx1"/>
                </a:solidFill>
                <a:latin typeface="+mn-lt"/>
                <a:ea typeface="+mn-ea"/>
                <a:cs typeface="+mn-cs"/>
              </a:rPr>
              <a:t> </a:t>
            </a:r>
          </a:p>
          <a:p>
            <a:endParaRPr lang="en-US" sz="1200"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People want more and more internet traffic. Every day there is a new forecast on traffic growth rate, each one higher than the previous. </a:t>
            </a:r>
            <a:endParaRPr lang="ru-RU"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Most of all, it hurts wireless providers – cellular, WAN, satellite. </a:t>
            </a:r>
            <a:endParaRPr lang="ru-RU" sz="1200" kern="1200" dirty="0" smtClean="0">
              <a:solidFill>
                <a:schemeClr val="tx1"/>
              </a:solidFill>
              <a:latin typeface="+mn-lt"/>
              <a:ea typeface="+mn-ea"/>
              <a:cs typeface="+mn-cs"/>
            </a:endParaRPr>
          </a:p>
          <a:p>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providers</a:t>
            </a:r>
            <a:r>
              <a:rPr lang="en-US" sz="1200" kern="1200" baseline="0" dirty="0" smtClean="0">
                <a:solidFill>
                  <a:schemeClr val="tx1"/>
                </a:solidFill>
                <a:latin typeface="+mn-lt"/>
                <a:ea typeface="+mn-ea"/>
                <a:cs typeface="+mn-cs"/>
              </a:rPr>
              <a:t> have these two options, one of them is very expensive, sometimes, impossibly expensive, while the other is very complicated and it takes months or years for the global industry to come up with new solution, that could improve current situation by 1-2%.</a:t>
            </a:r>
          </a:p>
        </p:txBody>
      </p:sp>
      <p:sp>
        <p:nvSpPr>
          <p:cNvPr id="4" name="Номер слайда 3"/>
          <p:cNvSpPr>
            <a:spLocks noGrp="1"/>
          </p:cNvSpPr>
          <p:nvPr>
            <p:ph type="sldNum" sz="quarter" idx="10"/>
          </p:nvPr>
        </p:nvSpPr>
        <p:spPr/>
        <p:txBody>
          <a:bodyPr/>
          <a:lstStyle/>
          <a:p>
            <a:fld id="{AFB4AEAA-E7F1-4DA3-80FE-4920BD7E2B60}" type="slidenum">
              <a:rPr lang="ru-RU" smtClean="0"/>
              <a:pPr/>
              <a:t>3</a:t>
            </a:fld>
            <a:endParaRPr lang="ru-RU"/>
          </a:p>
        </p:txBody>
      </p:sp>
    </p:spTree>
    <p:extLst>
      <p:ext uri="{BB962C8B-B14F-4D97-AF65-F5344CB8AC3E}">
        <p14:creationId xmlns:p14="http://schemas.microsoft.com/office/powerpoint/2010/main" val="4129048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Функциональность.</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solidFill>
                  <a:schemeClr val="accent1">
                    <a:lumMod val="50000"/>
                  </a:schemeClr>
                </a:solidFill>
              </a:rPr>
              <a:t>Ключевые свойства продукта, его конкурентные преимущества</a:t>
            </a:r>
          </a:p>
          <a:p>
            <a:endParaRPr lang="en-US" sz="1200" kern="1200" dirty="0" smtClean="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AFB4AEAA-E7F1-4DA3-80FE-4920BD7E2B60}" type="slidenum">
              <a:rPr lang="ru-RU" smtClean="0"/>
              <a:pPr/>
              <a:t>4</a:t>
            </a:fld>
            <a:endParaRPr lang="ru-RU"/>
          </a:p>
        </p:txBody>
      </p:sp>
    </p:spTree>
    <p:extLst>
      <p:ext uri="{BB962C8B-B14F-4D97-AF65-F5344CB8AC3E}">
        <p14:creationId xmlns:p14="http://schemas.microsoft.com/office/powerpoint/2010/main" val="4129048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Функциональность.</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solidFill>
                  <a:schemeClr val="accent1">
                    <a:lumMod val="50000"/>
                  </a:schemeClr>
                </a:solidFill>
              </a:rPr>
              <a:t>Ключевые свойства продукта, его конкурентные преимущества</a:t>
            </a:r>
          </a:p>
        </p:txBody>
      </p:sp>
      <p:sp>
        <p:nvSpPr>
          <p:cNvPr id="4" name="Номер слайда 3"/>
          <p:cNvSpPr>
            <a:spLocks noGrp="1"/>
          </p:cNvSpPr>
          <p:nvPr>
            <p:ph type="sldNum" sz="quarter" idx="10"/>
          </p:nvPr>
        </p:nvSpPr>
        <p:spPr/>
        <p:txBody>
          <a:bodyPr/>
          <a:lstStyle/>
          <a:p>
            <a:fld id="{AFB4AEAA-E7F1-4DA3-80FE-4920BD7E2B60}" type="slidenum">
              <a:rPr lang="ru-RU" smtClean="0"/>
              <a:pPr/>
              <a:t>5</a:t>
            </a:fld>
            <a:endParaRPr lang="ru-RU"/>
          </a:p>
        </p:txBody>
      </p:sp>
    </p:spTree>
    <p:extLst>
      <p:ext uri="{BB962C8B-B14F-4D97-AF65-F5344CB8AC3E}">
        <p14:creationId xmlns:p14="http://schemas.microsoft.com/office/powerpoint/2010/main" val="4129048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latin typeface="+mn-lt"/>
                <a:ea typeface="+mn-ea"/>
                <a:cs typeface="+mn-cs"/>
              </a:rPr>
              <a:t>So you are making an auction between</a:t>
            </a:r>
            <a:r>
              <a:rPr lang="en-US" sz="1200" kern="1200" baseline="0" dirty="0" smtClean="0">
                <a:solidFill>
                  <a:schemeClr val="tx1"/>
                </a:solidFill>
                <a:latin typeface="+mn-lt"/>
                <a:ea typeface="+mn-ea"/>
                <a:cs typeface="+mn-cs"/>
              </a:rPr>
              <a:t> users, but it’s not that simple. </a:t>
            </a:r>
            <a:r>
              <a:rPr lang="en-US" sz="1200" kern="1200" dirty="0" smtClean="0">
                <a:solidFill>
                  <a:schemeClr val="tx1"/>
                </a:solidFill>
                <a:latin typeface="+mn-lt"/>
                <a:ea typeface="+mn-ea"/>
                <a:cs typeface="+mn-cs"/>
              </a:rPr>
              <a:t>The core of the technology is to find the right balance between available capacity and the price. Users</a:t>
            </a:r>
            <a:r>
              <a:rPr lang="en-US" sz="1200" kern="1200" baseline="0" dirty="0" smtClean="0">
                <a:solidFill>
                  <a:schemeClr val="tx1"/>
                </a:solidFill>
                <a:latin typeface="+mn-lt"/>
                <a:ea typeface="+mn-ea"/>
                <a:cs typeface="+mn-cs"/>
              </a:rPr>
              <a:t>’ consumption patterns differ, depending on what they are doing, so every moment you have to find an way to squeeze all their demands and put forward a reasonable price to each of them.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In experimental economy it is called smart-auction, an it is widely used in organizing complicated B2B markets but as far as we know, there are no end-user applications of that type. </a:t>
            </a:r>
          </a:p>
        </p:txBody>
      </p:sp>
      <p:sp>
        <p:nvSpPr>
          <p:cNvPr id="4" name="Номер слайда 3"/>
          <p:cNvSpPr>
            <a:spLocks noGrp="1"/>
          </p:cNvSpPr>
          <p:nvPr>
            <p:ph type="sldNum" sz="quarter" idx="10"/>
          </p:nvPr>
        </p:nvSpPr>
        <p:spPr/>
        <p:txBody>
          <a:bodyPr/>
          <a:lstStyle/>
          <a:p>
            <a:fld id="{AFB4AEAA-E7F1-4DA3-80FE-4920BD7E2B60}" type="slidenum">
              <a:rPr lang="ru-RU" smtClean="0"/>
              <a:pPr/>
              <a:t>6</a:t>
            </a:fld>
            <a:endParaRPr lang="ru-RU"/>
          </a:p>
        </p:txBody>
      </p:sp>
    </p:spTree>
    <p:extLst>
      <p:ext uri="{BB962C8B-B14F-4D97-AF65-F5344CB8AC3E}">
        <p14:creationId xmlns:p14="http://schemas.microsoft.com/office/powerpoint/2010/main" val="4129048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Функциональность.</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solidFill>
                  <a:schemeClr val="accent1">
                    <a:lumMod val="50000"/>
                  </a:schemeClr>
                </a:solidFill>
              </a:rPr>
              <a:t>Ключевые свойства продукта, его конкурентные преимущества</a:t>
            </a:r>
          </a:p>
        </p:txBody>
      </p:sp>
      <p:sp>
        <p:nvSpPr>
          <p:cNvPr id="4" name="Номер слайда 3"/>
          <p:cNvSpPr>
            <a:spLocks noGrp="1"/>
          </p:cNvSpPr>
          <p:nvPr>
            <p:ph type="sldNum" sz="quarter" idx="10"/>
          </p:nvPr>
        </p:nvSpPr>
        <p:spPr/>
        <p:txBody>
          <a:bodyPr/>
          <a:lstStyle/>
          <a:p>
            <a:fld id="{AFB4AEAA-E7F1-4DA3-80FE-4920BD7E2B60}" type="slidenum">
              <a:rPr lang="ru-RU" smtClean="0"/>
              <a:pPr/>
              <a:t>7</a:t>
            </a:fld>
            <a:endParaRPr lang="ru-RU"/>
          </a:p>
        </p:txBody>
      </p:sp>
    </p:spTree>
    <p:extLst>
      <p:ext uri="{BB962C8B-B14F-4D97-AF65-F5344CB8AC3E}">
        <p14:creationId xmlns:p14="http://schemas.microsoft.com/office/powerpoint/2010/main" val="4129048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Функциональность.</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solidFill>
                  <a:schemeClr val="accent1">
                    <a:lumMod val="50000"/>
                  </a:schemeClr>
                </a:solidFill>
              </a:rPr>
              <a:t>Ключевые свойства продукта, его конкурентные преимущества</a:t>
            </a:r>
          </a:p>
        </p:txBody>
      </p:sp>
      <p:sp>
        <p:nvSpPr>
          <p:cNvPr id="4" name="Номер слайда 3"/>
          <p:cNvSpPr>
            <a:spLocks noGrp="1"/>
          </p:cNvSpPr>
          <p:nvPr>
            <p:ph type="sldNum" sz="quarter" idx="10"/>
          </p:nvPr>
        </p:nvSpPr>
        <p:spPr/>
        <p:txBody>
          <a:bodyPr/>
          <a:lstStyle/>
          <a:p>
            <a:fld id="{AFB4AEAA-E7F1-4DA3-80FE-4920BD7E2B60}" type="slidenum">
              <a:rPr lang="ru-RU" smtClean="0"/>
              <a:pPr/>
              <a:t>8</a:t>
            </a:fld>
            <a:endParaRPr lang="ru-RU"/>
          </a:p>
        </p:txBody>
      </p:sp>
    </p:spTree>
    <p:extLst>
      <p:ext uri="{BB962C8B-B14F-4D97-AF65-F5344CB8AC3E}">
        <p14:creationId xmlns:p14="http://schemas.microsoft.com/office/powerpoint/2010/main" val="4129048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dirty="0" smtClean="0"/>
              <a:t>We have 3 years of theoretical studies and more than 100 laboratory experiments</a:t>
            </a:r>
          </a:p>
          <a:p>
            <a:endParaRPr lang="en-US" sz="1200" dirty="0" smtClean="0"/>
          </a:p>
          <a:p>
            <a:r>
              <a:rPr lang="en-US" sz="1200" dirty="0" smtClean="0"/>
              <a:t>We have software, optimized for satellite internet, and we implemented our solution with the largest satellite provider in Russia – </a:t>
            </a:r>
            <a:r>
              <a:rPr lang="en-US" sz="1200" dirty="0" err="1" smtClean="0"/>
              <a:t>Raduga</a:t>
            </a:r>
            <a:r>
              <a:rPr lang="en-US" sz="1200" dirty="0" smtClean="0"/>
              <a:t> Internet. Yes, we are a spinoff</a:t>
            </a:r>
            <a:r>
              <a:rPr lang="en-US" sz="1200" baseline="0" dirty="0" smtClean="0"/>
              <a:t> from </a:t>
            </a:r>
            <a:r>
              <a:rPr lang="en-US" sz="1200" baseline="0" dirty="0" err="1" smtClean="0"/>
              <a:t>Raduga</a:t>
            </a:r>
            <a:r>
              <a:rPr lang="en-US" sz="1200" baseline="0" dirty="0" smtClean="0"/>
              <a:t> internet.</a:t>
            </a:r>
            <a:endParaRPr lang="en-US" sz="1200" dirty="0" smtClean="0"/>
          </a:p>
          <a:p>
            <a:endParaRPr lang="en-US" sz="1200" dirty="0" smtClean="0"/>
          </a:p>
          <a:p>
            <a:r>
              <a:rPr lang="en-US" sz="1200" dirty="0" smtClean="0"/>
              <a:t>Now we’ve got these excellent results and we are ready to implement it full-scale on any satellite operator.</a:t>
            </a:r>
          </a:p>
          <a:p>
            <a:endParaRPr lang="ru-RU" sz="1200" dirty="0" smtClean="0"/>
          </a:p>
          <a:p>
            <a:r>
              <a:rPr lang="en-US" sz="1200" dirty="0" smtClean="0"/>
              <a:t>But it will take us about a year to prepare and test a solution for 3G/LTE. This is what we need money for.</a:t>
            </a:r>
            <a:endParaRPr lang="ru-RU" sz="1200" dirty="0" smtClean="0"/>
          </a:p>
        </p:txBody>
      </p:sp>
      <p:sp>
        <p:nvSpPr>
          <p:cNvPr id="4" name="Номер слайда 3"/>
          <p:cNvSpPr>
            <a:spLocks noGrp="1"/>
          </p:cNvSpPr>
          <p:nvPr>
            <p:ph type="sldNum" sz="quarter" idx="10"/>
          </p:nvPr>
        </p:nvSpPr>
        <p:spPr/>
        <p:txBody>
          <a:bodyPr/>
          <a:lstStyle/>
          <a:p>
            <a:fld id="{AFB4AEAA-E7F1-4DA3-80FE-4920BD7E2B60}" type="slidenum">
              <a:rPr lang="ru-RU" smtClean="0"/>
              <a:pPr/>
              <a:t>9</a:t>
            </a:fld>
            <a:endParaRPr lang="ru-RU"/>
          </a:p>
        </p:txBody>
      </p:sp>
    </p:spTree>
    <p:extLst>
      <p:ext uri="{BB962C8B-B14F-4D97-AF65-F5344CB8AC3E}">
        <p14:creationId xmlns:p14="http://schemas.microsoft.com/office/powerpoint/2010/main" val="4129048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latin typeface="+mn-lt"/>
                <a:ea typeface="+mn-ea"/>
                <a:cs typeface="+mn-cs"/>
              </a:rPr>
              <a:t>Lots of companies try to solve the channel load balancing problem. </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Similar solutions were suggested (Microsoft, Ericsson, etc.) when real-time pricing was but a dream.</a:t>
            </a:r>
            <a:endParaRPr lang="ru-R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Almost all parts of </a:t>
            </a:r>
            <a:r>
              <a:rPr lang="en-US" sz="1200" kern="1200" dirty="0" err="1" smtClean="0">
                <a:solidFill>
                  <a:schemeClr val="tx1"/>
                </a:solidFill>
                <a:latin typeface="+mn-lt"/>
                <a:ea typeface="+mn-ea"/>
                <a:cs typeface="+mn-cs"/>
              </a:rPr>
              <a:t>Evanti</a:t>
            </a:r>
            <a:r>
              <a:rPr lang="en-US" sz="1200" kern="1200" dirty="0" smtClean="0">
                <a:solidFill>
                  <a:schemeClr val="tx1"/>
                </a:solidFill>
                <a:latin typeface="+mn-lt"/>
                <a:ea typeface="+mn-ea"/>
                <a:cs typeface="+mn-cs"/>
              </a:rPr>
              <a:t> solution are used around the world separately. However, no company, as far as we (and our consultants see) has made a universal, dynamic, smart-auction solution yet. </a:t>
            </a:r>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AFB4AEAA-E7F1-4DA3-80FE-4920BD7E2B60}" type="slidenum">
              <a:rPr lang="ru-RU" smtClean="0"/>
              <a:pPr/>
              <a:t>10</a:t>
            </a:fld>
            <a:endParaRPr lang="ru-RU"/>
          </a:p>
        </p:txBody>
      </p:sp>
    </p:spTree>
    <p:extLst>
      <p:ext uri="{BB962C8B-B14F-4D97-AF65-F5344CB8AC3E}">
        <p14:creationId xmlns:p14="http://schemas.microsoft.com/office/powerpoint/2010/main" val="41290482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slideMaster" Target="../slideMasters/slideMaster1.xml"/><Relationship Id="rId5" Type="http://schemas.openxmlformats.org/officeDocument/2006/relationships/tags" Target="../tags/tag58.xml"/><Relationship Id="rId4" Type="http://schemas.openxmlformats.org/officeDocument/2006/relationships/tags" Target="../tags/tag57.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Master" Target="../slideMasters/slideMaster1.xml"/><Relationship Id="rId5" Type="http://schemas.openxmlformats.org/officeDocument/2006/relationships/tags" Target="../tags/tag63.xml"/><Relationship Id="rId4" Type="http://schemas.openxmlformats.org/officeDocument/2006/relationships/tags" Target="../tags/tag6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slideMaster" Target="../slideMasters/slideMaster1.xml"/><Relationship Id="rId5" Type="http://schemas.openxmlformats.org/officeDocument/2006/relationships/tags" Target="../tags/tag20.xml"/><Relationship Id="rId4" Type="http://schemas.openxmlformats.org/officeDocument/2006/relationships/tags" Target="../tags/tag19.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4.xml"/><Relationship Id="rId3" Type="http://schemas.openxmlformats.org/officeDocument/2006/relationships/tags" Target="../tags/tag29.xml"/><Relationship Id="rId7" Type="http://schemas.openxmlformats.org/officeDocument/2006/relationships/tags" Target="../tags/tag33.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slideMaster" Target="../slideMasters/slideMaster1.xml"/><Relationship Id="rId4" Type="http://schemas.openxmlformats.org/officeDocument/2006/relationships/tags" Target="../tags/tag38.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4.xml"/><Relationship Id="rId7"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0.xml"/><Relationship Id="rId7" Type="http://schemas.openxmlformats.org/officeDocument/2006/relationships/slideMaster" Target="../slideMasters/slideMaster1.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5" Type="http://schemas.openxmlformats.org/officeDocument/2006/relationships/tags" Target="../tags/tag52.xml"/><Relationship Id="rId4" Type="http://schemas.openxmlformats.org/officeDocument/2006/relationships/tags" Target="../tags/tag5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custDataLst>
              <p:tags r:id="rId1"/>
            </p:custDataLst>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custDataLst>
              <p:tags r:id="rId2"/>
            </p:custDataLst>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custDataLst>
              <p:tags r:id="rId3"/>
            </p:custDataLst>
          </p:nvPr>
        </p:nvSpPr>
        <p:spPr>
          <a:ln/>
        </p:spPr>
        <p:txBody>
          <a:bodyPr/>
          <a:lstStyle>
            <a:lvl1pPr>
              <a:defRPr/>
            </a:lvl1pPr>
          </a:lstStyle>
          <a:p>
            <a:pPr>
              <a:defRPr/>
            </a:pPr>
            <a:endParaRPr lang="ru-RU"/>
          </a:p>
        </p:txBody>
      </p:sp>
      <p:sp>
        <p:nvSpPr>
          <p:cNvPr id="5" name="Rectangle 5"/>
          <p:cNvSpPr>
            <a:spLocks noGrp="1" noChangeArrowheads="1"/>
          </p:cNvSpPr>
          <p:nvPr>
            <p:ph type="ftr" sz="quarter" idx="11"/>
            <p:custDataLst>
              <p:tags r:id="rId4"/>
            </p:custDataLst>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custDataLst>
              <p:tags r:id="rId5"/>
            </p:custDataLst>
          </p:nvPr>
        </p:nvSpPr>
        <p:spPr>
          <a:ln/>
        </p:spPr>
        <p:txBody>
          <a:bodyPr/>
          <a:lstStyle>
            <a:lvl1pPr>
              <a:defRPr/>
            </a:lvl1pPr>
          </a:lstStyle>
          <a:p>
            <a:pPr>
              <a:defRPr/>
            </a:pPr>
            <a:fld id="{22642E02-099E-45CE-BE8F-FE0797903578}"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custDataLst>
              <p:tags r:id="rId1"/>
            </p:custDataLst>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custDataLst>
              <p:tags r:id="rId2"/>
            </p:custDataLst>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custDataLst>
              <p:tags r:id="rId3"/>
            </p:custDataLst>
          </p:nvPr>
        </p:nvSpPr>
        <p:spPr>
          <a:ln/>
        </p:spPr>
        <p:txBody>
          <a:bodyPr/>
          <a:lstStyle>
            <a:lvl1pPr>
              <a:defRPr/>
            </a:lvl1pPr>
          </a:lstStyle>
          <a:p>
            <a:pPr>
              <a:defRPr/>
            </a:pPr>
            <a:endParaRPr lang="ru-RU"/>
          </a:p>
        </p:txBody>
      </p:sp>
      <p:sp>
        <p:nvSpPr>
          <p:cNvPr id="5" name="Rectangle 5"/>
          <p:cNvSpPr>
            <a:spLocks noGrp="1" noChangeArrowheads="1"/>
          </p:cNvSpPr>
          <p:nvPr>
            <p:ph type="ftr" sz="quarter" idx="11"/>
            <p:custDataLst>
              <p:tags r:id="rId4"/>
            </p:custDataLst>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custDataLst>
              <p:tags r:id="rId5"/>
            </p:custDataLst>
          </p:nvPr>
        </p:nvSpPr>
        <p:spPr>
          <a:ln/>
        </p:spPr>
        <p:txBody>
          <a:bodyPr/>
          <a:lstStyle>
            <a:lvl1pPr>
              <a:defRPr/>
            </a:lvl1pPr>
          </a:lstStyle>
          <a:p>
            <a:pPr>
              <a:defRPr/>
            </a:pPr>
            <a:fld id="{43157E58-079A-489A-BF57-EAFD514A88E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custDataLst>
              <p:tags r:id="rId1"/>
            </p:custDataLs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custDataLst>
              <p:tags r:id="rId2"/>
            </p:custDataLst>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custDataLst>
              <p:tags r:id="rId3"/>
            </p:custDataLst>
          </p:nvPr>
        </p:nvSpPr>
        <p:spPr>
          <a:ln/>
        </p:spPr>
        <p:txBody>
          <a:bodyPr/>
          <a:lstStyle>
            <a:lvl1pPr>
              <a:defRPr/>
            </a:lvl1pPr>
          </a:lstStyle>
          <a:p>
            <a:pPr>
              <a:defRPr/>
            </a:pPr>
            <a:endParaRPr lang="ru-RU"/>
          </a:p>
        </p:txBody>
      </p:sp>
      <p:sp>
        <p:nvSpPr>
          <p:cNvPr id="5" name="Rectangle 5"/>
          <p:cNvSpPr>
            <a:spLocks noGrp="1" noChangeArrowheads="1"/>
          </p:cNvSpPr>
          <p:nvPr>
            <p:ph type="ftr" sz="quarter" idx="11"/>
            <p:custDataLst>
              <p:tags r:id="rId4"/>
            </p:custDataLst>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custDataLst>
              <p:tags r:id="rId5"/>
            </p:custDataLst>
          </p:nvPr>
        </p:nvSpPr>
        <p:spPr>
          <a:ln/>
        </p:spPr>
        <p:txBody>
          <a:bodyPr/>
          <a:lstStyle>
            <a:lvl1pPr>
              <a:defRPr/>
            </a:lvl1pPr>
          </a:lstStyle>
          <a:p>
            <a:pPr>
              <a:defRPr/>
            </a:pPr>
            <a:fld id="{2E7E19B4-6A7B-419A-8371-A890CCBDC616}"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custDataLst>
              <p:tags r:id="rId1"/>
            </p:custDataLst>
          </p:nvPr>
        </p:nvSpPr>
        <p:spPr/>
        <p:txBody>
          <a:bodyPr/>
          <a:lstStyle/>
          <a:p>
            <a:r>
              <a:rPr lang="ru-RU" smtClean="0"/>
              <a:t>Образец заголовка</a:t>
            </a:r>
            <a:endParaRPr lang="ru-RU"/>
          </a:p>
        </p:txBody>
      </p:sp>
      <p:sp>
        <p:nvSpPr>
          <p:cNvPr id="3" name="Объект 2"/>
          <p:cNvSpPr>
            <a:spLocks noGrp="1"/>
          </p:cNvSpPr>
          <p:nvPr>
            <p:ph idx="1"/>
            <p:custDataLst>
              <p:tags r:id="rId2"/>
            </p:custDataLst>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custDataLst>
              <p:tags r:id="rId3"/>
            </p:custDataLst>
          </p:nvPr>
        </p:nvSpPr>
        <p:spPr>
          <a:ln/>
        </p:spPr>
        <p:txBody>
          <a:bodyPr/>
          <a:lstStyle>
            <a:lvl1pPr>
              <a:defRPr/>
            </a:lvl1pPr>
          </a:lstStyle>
          <a:p>
            <a:pPr>
              <a:defRPr/>
            </a:pPr>
            <a:endParaRPr lang="ru-RU"/>
          </a:p>
        </p:txBody>
      </p:sp>
      <p:sp>
        <p:nvSpPr>
          <p:cNvPr id="5" name="Rectangle 5"/>
          <p:cNvSpPr>
            <a:spLocks noGrp="1" noChangeArrowheads="1"/>
          </p:cNvSpPr>
          <p:nvPr>
            <p:ph type="ftr" sz="quarter" idx="11"/>
            <p:custDataLst>
              <p:tags r:id="rId4"/>
            </p:custDataLst>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custDataLst>
              <p:tags r:id="rId5"/>
            </p:custDataLst>
          </p:nvPr>
        </p:nvSpPr>
        <p:spPr>
          <a:ln/>
        </p:spPr>
        <p:txBody>
          <a:bodyPr/>
          <a:lstStyle>
            <a:lvl1pPr>
              <a:defRPr/>
            </a:lvl1pPr>
          </a:lstStyle>
          <a:p>
            <a:pPr>
              <a:defRPr/>
            </a:pPr>
            <a:fld id="{14B64813-AB73-4110-B625-7CD4CF338C3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custDataLst>
              <p:tags r:id="rId1"/>
            </p:custDataLst>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custDataLst>
              <p:tags r:id="rId2"/>
            </p:custDataLst>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custDataLst>
              <p:tags r:id="rId3"/>
            </p:custDataLst>
          </p:nvPr>
        </p:nvSpPr>
        <p:spPr>
          <a:ln/>
        </p:spPr>
        <p:txBody>
          <a:bodyPr/>
          <a:lstStyle>
            <a:lvl1pPr>
              <a:defRPr/>
            </a:lvl1pPr>
          </a:lstStyle>
          <a:p>
            <a:pPr>
              <a:defRPr/>
            </a:pPr>
            <a:endParaRPr lang="ru-RU"/>
          </a:p>
        </p:txBody>
      </p:sp>
      <p:sp>
        <p:nvSpPr>
          <p:cNvPr id="5" name="Rectangle 5"/>
          <p:cNvSpPr>
            <a:spLocks noGrp="1" noChangeArrowheads="1"/>
          </p:cNvSpPr>
          <p:nvPr>
            <p:ph type="ftr" sz="quarter" idx="11"/>
            <p:custDataLst>
              <p:tags r:id="rId4"/>
            </p:custDataLst>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custDataLst>
              <p:tags r:id="rId5"/>
            </p:custDataLst>
          </p:nvPr>
        </p:nvSpPr>
        <p:spPr>
          <a:ln/>
        </p:spPr>
        <p:txBody>
          <a:bodyPr/>
          <a:lstStyle>
            <a:lvl1pPr>
              <a:defRPr/>
            </a:lvl1pPr>
          </a:lstStyle>
          <a:p>
            <a:pPr>
              <a:defRPr/>
            </a:pPr>
            <a:fld id="{7D91EF18-E60A-4D32-A848-C6B8A426FF3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custDataLst>
              <p:tags r:id="rId1"/>
            </p:custDataLst>
          </p:nvPr>
        </p:nvSpPr>
        <p:spPr/>
        <p:txBody>
          <a:bodyPr/>
          <a:lstStyle/>
          <a:p>
            <a:r>
              <a:rPr lang="ru-RU" smtClean="0"/>
              <a:t>Образец заголовка</a:t>
            </a:r>
            <a:endParaRPr lang="ru-RU"/>
          </a:p>
        </p:txBody>
      </p:sp>
      <p:sp>
        <p:nvSpPr>
          <p:cNvPr id="3" name="Объект 2"/>
          <p:cNvSpPr>
            <a:spLocks noGrp="1"/>
          </p:cNvSpPr>
          <p:nvPr>
            <p:ph sz="half" idx="1"/>
            <p:custDataLst>
              <p:tags r:id="rId2"/>
            </p:custDataLst>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custDataLst>
              <p:tags r:id="rId3"/>
            </p:custDataLst>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custDataLst>
              <p:tags r:id="rId4"/>
            </p:custDataLst>
          </p:nvPr>
        </p:nvSpPr>
        <p:spPr>
          <a:ln/>
        </p:spPr>
        <p:txBody>
          <a:bodyPr/>
          <a:lstStyle>
            <a:lvl1pPr>
              <a:defRPr/>
            </a:lvl1pPr>
          </a:lstStyle>
          <a:p>
            <a:pPr>
              <a:defRPr/>
            </a:pPr>
            <a:endParaRPr lang="ru-RU"/>
          </a:p>
        </p:txBody>
      </p:sp>
      <p:sp>
        <p:nvSpPr>
          <p:cNvPr id="6" name="Rectangle 5"/>
          <p:cNvSpPr>
            <a:spLocks noGrp="1" noChangeArrowheads="1"/>
          </p:cNvSpPr>
          <p:nvPr>
            <p:ph type="ftr" sz="quarter" idx="11"/>
            <p:custDataLst>
              <p:tags r:id="rId5"/>
            </p:custDataLst>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custDataLst>
              <p:tags r:id="rId6"/>
            </p:custDataLst>
          </p:nvPr>
        </p:nvSpPr>
        <p:spPr>
          <a:ln/>
        </p:spPr>
        <p:txBody>
          <a:bodyPr/>
          <a:lstStyle>
            <a:lvl1pPr>
              <a:defRPr/>
            </a:lvl1pPr>
          </a:lstStyle>
          <a:p>
            <a:pPr>
              <a:defRPr/>
            </a:pPr>
            <a:fld id="{76F79B92-945D-4464-84FA-845378C4780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custDataLst>
              <p:tags r:id="rId1"/>
            </p:custDataLst>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custDataLst>
              <p:tags r:id="rId2"/>
            </p:custDataLst>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custDataLst>
              <p:tags r:id="rId3"/>
            </p:custDataLst>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custDataLst>
              <p:tags r:id="rId4"/>
            </p:custDataLst>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custDataLst>
              <p:tags r:id="rId5"/>
            </p:custDataLst>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custDataLst>
              <p:tags r:id="rId6"/>
            </p:custDataLst>
          </p:nvPr>
        </p:nvSpPr>
        <p:spPr>
          <a:ln/>
        </p:spPr>
        <p:txBody>
          <a:bodyPr/>
          <a:lstStyle>
            <a:lvl1pPr>
              <a:defRPr/>
            </a:lvl1pPr>
          </a:lstStyle>
          <a:p>
            <a:pPr>
              <a:defRPr/>
            </a:pPr>
            <a:endParaRPr lang="ru-RU"/>
          </a:p>
        </p:txBody>
      </p:sp>
      <p:sp>
        <p:nvSpPr>
          <p:cNvPr id="8" name="Rectangle 5"/>
          <p:cNvSpPr>
            <a:spLocks noGrp="1" noChangeArrowheads="1"/>
          </p:cNvSpPr>
          <p:nvPr>
            <p:ph type="ftr" sz="quarter" idx="11"/>
            <p:custDataLst>
              <p:tags r:id="rId7"/>
            </p:custDataLst>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custDataLst>
              <p:tags r:id="rId8"/>
            </p:custDataLst>
          </p:nvPr>
        </p:nvSpPr>
        <p:spPr>
          <a:ln/>
        </p:spPr>
        <p:txBody>
          <a:bodyPr/>
          <a:lstStyle>
            <a:lvl1pPr>
              <a:defRPr/>
            </a:lvl1pPr>
          </a:lstStyle>
          <a:p>
            <a:pPr>
              <a:defRPr/>
            </a:pPr>
            <a:fld id="{7FE938A4-9290-4E5D-B00D-135BCD8F4F7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custDataLst>
              <p:tags r:id="rId1"/>
            </p:custDataLst>
          </p:nvPr>
        </p:nvSpPr>
        <p:spPr/>
        <p:txBody>
          <a:bodyPr/>
          <a:lstStyle/>
          <a:p>
            <a:r>
              <a:rPr lang="ru-RU" smtClean="0"/>
              <a:t>Образец заголовка</a:t>
            </a:r>
            <a:endParaRPr lang="ru-RU"/>
          </a:p>
        </p:txBody>
      </p:sp>
      <p:sp>
        <p:nvSpPr>
          <p:cNvPr id="3" name="Rectangle 4"/>
          <p:cNvSpPr>
            <a:spLocks noGrp="1" noChangeArrowheads="1"/>
          </p:cNvSpPr>
          <p:nvPr>
            <p:ph type="dt" sz="half" idx="10"/>
            <p:custDataLst>
              <p:tags r:id="rId2"/>
            </p:custDataLst>
          </p:nvPr>
        </p:nvSpPr>
        <p:spPr>
          <a:ln/>
        </p:spPr>
        <p:txBody>
          <a:bodyPr/>
          <a:lstStyle>
            <a:lvl1pPr>
              <a:defRPr/>
            </a:lvl1pPr>
          </a:lstStyle>
          <a:p>
            <a:pPr>
              <a:defRPr/>
            </a:pPr>
            <a:endParaRPr lang="ru-RU"/>
          </a:p>
        </p:txBody>
      </p:sp>
      <p:sp>
        <p:nvSpPr>
          <p:cNvPr id="4" name="Rectangle 5"/>
          <p:cNvSpPr>
            <a:spLocks noGrp="1" noChangeArrowheads="1"/>
          </p:cNvSpPr>
          <p:nvPr>
            <p:ph type="ftr" sz="quarter" idx="11"/>
            <p:custDataLst>
              <p:tags r:id="rId3"/>
            </p:custDataLst>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custDataLst>
              <p:tags r:id="rId4"/>
            </p:custDataLst>
          </p:nvPr>
        </p:nvSpPr>
        <p:spPr>
          <a:ln/>
        </p:spPr>
        <p:txBody>
          <a:bodyPr/>
          <a:lstStyle>
            <a:lvl1pPr>
              <a:defRPr/>
            </a:lvl1pPr>
          </a:lstStyle>
          <a:p>
            <a:pPr>
              <a:defRPr/>
            </a:pPr>
            <a:fld id="{662D4EFC-3DDF-4386-B227-462C2D1F1DF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custDataLst>
              <p:tags r:id="rId1"/>
            </p:custDataLst>
          </p:nvPr>
        </p:nvSpPr>
        <p:spPr>
          <a:ln/>
        </p:spPr>
        <p:txBody>
          <a:bodyPr/>
          <a:lstStyle>
            <a:lvl1pPr>
              <a:defRPr/>
            </a:lvl1pPr>
          </a:lstStyle>
          <a:p>
            <a:pPr>
              <a:defRPr/>
            </a:pPr>
            <a:endParaRPr lang="ru-RU"/>
          </a:p>
        </p:txBody>
      </p:sp>
      <p:sp>
        <p:nvSpPr>
          <p:cNvPr id="3" name="Rectangle 5"/>
          <p:cNvSpPr>
            <a:spLocks noGrp="1" noChangeArrowheads="1"/>
          </p:cNvSpPr>
          <p:nvPr>
            <p:ph type="ftr" sz="quarter" idx="11"/>
            <p:custDataLst>
              <p:tags r:id="rId2"/>
            </p:custDataLst>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custDataLst>
              <p:tags r:id="rId3"/>
            </p:custDataLst>
          </p:nvPr>
        </p:nvSpPr>
        <p:spPr>
          <a:ln/>
        </p:spPr>
        <p:txBody>
          <a:bodyPr/>
          <a:lstStyle>
            <a:lvl1pPr>
              <a:defRPr/>
            </a:lvl1pPr>
          </a:lstStyle>
          <a:p>
            <a:pPr>
              <a:defRPr/>
            </a:pPr>
            <a:fld id="{9BCA32D0-979C-4EAB-9D47-EBF406C79677}"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custDataLst>
              <p:tags r:id="rId1"/>
            </p:custDataLst>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custDataLst>
              <p:tags r:id="rId2"/>
            </p:custDataLst>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custDataLst>
              <p:tags r:id="rId3"/>
            </p:custDataLst>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custDataLst>
              <p:tags r:id="rId4"/>
            </p:custDataLst>
          </p:nvPr>
        </p:nvSpPr>
        <p:spPr>
          <a:ln/>
        </p:spPr>
        <p:txBody>
          <a:bodyPr/>
          <a:lstStyle>
            <a:lvl1pPr>
              <a:defRPr/>
            </a:lvl1pPr>
          </a:lstStyle>
          <a:p>
            <a:pPr>
              <a:defRPr/>
            </a:pPr>
            <a:endParaRPr lang="ru-RU"/>
          </a:p>
        </p:txBody>
      </p:sp>
      <p:sp>
        <p:nvSpPr>
          <p:cNvPr id="6" name="Rectangle 5"/>
          <p:cNvSpPr>
            <a:spLocks noGrp="1" noChangeArrowheads="1"/>
          </p:cNvSpPr>
          <p:nvPr>
            <p:ph type="ftr" sz="quarter" idx="11"/>
            <p:custDataLst>
              <p:tags r:id="rId5"/>
            </p:custDataLst>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custDataLst>
              <p:tags r:id="rId6"/>
            </p:custDataLst>
          </p:nvPr>
        </p:nvSpPr>
        <p:spPr>
          <a:ln/>
        </p:spPr>
        <p:txBody>
          <a:bodyPr/>
          <a:lstStyle>
            <a:lvl1pPr>
              <a:defRPr/>
            </a:lvl1pPr>
          </a:lstStyle>
          <a:p>
            <a:pPr>
              <a:defRPr/>
            </a:pPr>
            <a:fld id="{E766DB8E-A441-4C4E-87B1-E6CEA3AE53FA}"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custDataLst>
              <p:tags r:id="rId1"/>
            </p:custDataLst>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custDataLst>
              <p:tags r:id="rId2"/>
            </p:custDataLst>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custDataLst>
              <p:tags r:id="rId3"/>
            </p:custDataLst>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custDataLst>
              <p:tags r:id="rId4"/>
            </p:custDataLst>
          </p:nvPr>
        </p:nvSpPr>
        <p:spPr>
          <a:ln/>
        </p:spPr>
        <p:txBody>
          <a:bodyPr/>
          <a:lstStyle>
            <a:lvl1pPr>
              <a:defRPr/>
            </a:lvl1pPr>
          </a:lstStyle>
          <a:p>
            <a:pPr>
              <a:defRPr/>
            </a:pPr>
            <a:endParaRPr lang="ru-RU"/>
          </a:p>
        </p:txBody>
      </p:sp>
      <p:sp>
        <p:nvSpPr>
          <p:cNvPr id="6" name="Rectangle 5"/>
          <p:cNvSpPr>
            <a:spLocks noGrp="1" noChangeArrowheads="1"/>
          </p:cNvSpPr>
          <p:nvPr>
            <p:ph type="ftr" sz="quarter" idx="11"/>
            <p:custDataLst>
              <p:tags r:id="rId5"/>
            </p:custDataLst>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custDataLst>
              <p:tags r:id="rId6"/>
            </p:custDataLst>
          </p:nvPr>
        </p:nvSpPr>
        <p:spPr>
          <a:ln/>
        </p:spPr>
        <p:txBody>
          <a:bodyPr/>
          <a:lstStyle>
            <a:lvl1pPr>
              <a:defRPr/>
            </a:lvl1pPr>
          </a:lstStyle>
          <a:p>
            <a:pPr>
              <a:defRPr/>
            </a:pPr>
            <a:fld id="{72B23782-FAEA-4F73-B17F-9C055F37785F}"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custDataLst>
              <p:tags r:id="rId14"/>
            </p:custDataLst>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custDataLst>
              <p:tags r:id="rId15"/>
            </p:custDataLst>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1029" name="Rectangle 5"/>
          <p:cNvSpPr>
            <a:spLocks noGrp="1" noChangeArrowheads="1"/>
          </p:cNvSpPr>
          <p:nvPr>
            <p:ph type="ftr" sz="quarter" idx="3"/>
            <p:custDataLst>
              <p:tags r:id="rId16"/>
            </p:custDataLst>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1030" name="Rectangle 6"/>
          <p:cNvSpPr>
            <a:spLocks noGrp="1" noChangeArrowheads="1"/>
          </p:cNvSpPr>
          <p:nvPr>
            <p:ph type="sldNum" sz="quarter" idx="4"/>
            <p:custDataLst>
              <p:tags r:id="rId17"/>
            </p:custDataLst>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510F7F9A-B9A1-445C-892D-7945001BE8E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66.xml"/><Relationship Id="rId7" Type="http://schemas.openxmlformats.org/officeDocument/2006/relationships/image" Target="../media/image1.jpeg"/><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slideLayout" Target="../slideLayouts/slideLayout1.xml"/><Relationship Id="rId5" Type="http://schemas.openxmlformats.org/officeDocument/2006/relationships/tags" Target="../tags/tag68.xml"/><Relationship Id="rId4" Type="http://schemas.openxmlformats.org/officeDocument/2006/relationships/tags" Target="../tags/tag67.xml"/></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16.xml"/><Relationship Id="rId7" Type="http://schemas.openxmlformats.org/officeDocument/2006/relationships/notesSlide" Target="../notesSlides/notesSlide9.xml"/><Relationship Id="rId2" Type="http://schemas.openxmlformats.org/officeDocument/2006/relationships/tags" Target="../tags/tag115.xml"/><Relationship Id="rId1" Type="http://schemas.openxmlformats.org/officeDocument/2006/relationships/tags" Target="../tags/tag114.xml"/><Relationship Id="rId6" Type="http://schemas.openxmlformats.org/officeDocument/2006/relationships/slideLayout" Target="../slideLayouts/slideLayout2.xml"/><Relationship Id="rId5" Type="http://schemas.openxmlformats.org/officeDocument/2006/relationships/tags" Target="../tags/tag118.xml"/><Relationship Id="rId4" Type="http://schemas.openxmlformats.org/officeDocument/2006/relationships/tags" Target="../tags/tag117.xml"/><Relationship Id="rId9" Type="http://schemas.openxmlformats.org/officeDocument/2006/relationships/image" Target="../media/image3.jpeg"/></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21.xml"/><Relationship Id="rId7" Type="http://schemas.openxmlformats.org/officeDocument/2006/relationships/notesSlide" Target="../notesSlides/notesSlide10.xml"/><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slideLayout" Target="../slideLayouts/slideLayout2.xml"/><Relationship Id="rId5" Type="http://schemas.openxmlformats.org/officeDocument/2006/relationships/tags" Target="../tags/tag123.xml"/><Relationship Id="rId4" Type="http://schemas.openxmlformats.org/officeDocument/2006/relationships/tags" Target="../tags/tag122.xml"/><Relationship Id="rId9" Type="http://schemas.openxmlformats.org/officeDocument/2006/relationships/image" Target="../media/image3.jpeg"/></Relationships>
</file>

<file path=ppt/slides/_rels/slide1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126.xml"/><Relationship Id="rId7" Type="http://schemas.openxmlformats.org/officeDocument/2006/relationships/image" Target="../media/image2.png"/><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slideLayout" Target="../slideLayouts/slideLayout2.xml"/><Relationship Id="rId5" Type="http://schemas.openxmlformats.org/officeDocument/2006/relationships/tags" Target="../tags/tag128.xml"/><Relationship Id="rId4" Type="http://schemas.openxmlformats.org/officeDocument/2006/relationships/tags" Target="../tags/tag127.xml"/></Relationships>
</file>

<file path=ppt/slides/_rels/slide1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31.xml"/><Relationship Id="rId7" Type="http://schemas.openxmlformats.org/officeDocument/2006/relationships/hyperlink" Target="mailto:info@evanti.ru" TargetMode="External"/><Relationship Id="rId2" Type="http://schemas.openxmlformats.org/officeDocument/2006/relationships/tags" Target="../tags/tag130.xml"/><Relationship Id="rId1" Type="http://schemas.openxmlformats.org/officeDocument/2006/relationships/tags" Target="../tags/tag129.xml"/><Relationship Id="rId6" Type="http://schemas.openxmlformats.org/officeDocument/2006/relationships/slideLayout" Target="../slideLayouts/slideLayout2.xml"/><Relationship Id="rId5" Type="http://schemas.openxmlformats.org/officeDocument/2006/relationships/tags" Target="../tags/tag133.xml"/><Relationship Id="rId4" Type="http://schemas.openxmlformats.org/officeDocument/2006/relationships/tags" Target="../tags/tag132.xml"/><Relationship Id="rId9"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71.xml"/><Relationship Id="rId7" Type="http://schemas.openxmlformats.org/officeDocument/2006/relationships/notesSlide" Target="../notesSlides/notesSlide1.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slideLayout" Target="../slideLayouts/slideLayout2.xml"/><Relationship Id="rId5" Type="http://schemas.openxmlformats.org/officeDocument/2006/relationships/tags" Target="../tags/tag73.xml"/><Relationship Id="rId4" Type="http://schemas.openxmlformats.org/officeDocument/2006/relationships/tags" Target="../tags/tag72.xml"/><Relationship Id="rId9"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76.xml"/><Relationship Id="rId7" Type="http://schemas.openxmlformats.org/officeDocument/2006/relationships/notesSlide" Target="../notesSlides/notesSlide2.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slideLayout" Target="../slideLayouts/slideLayout2.xml"/><Relationship Id="rId5" Type="http://schemas.openxmlformats.org/officeDocument/2006/relationships/tags" Target="../tags/tag78.xml"/><Relationship Id="rId4" Type="http://schemas.openxmlformats.org/officeDocument/2006/relationships/tags" Target="../tags/tag77.xml"/><Relationship Id="rId9"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81.xml"/><Relationship Id="rId7" Type="http://schemas.openxmlformats.org/officeDocument/2006/relationships/notesSlide" Target="../notesSlides/notesSlide3.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slideLayout" Target="../slideLayouts/slideLayout2.xml"/><Relationship Id="rId5" Type="http://schemas.openxmlformats.org/officeDocument/2006/relationships/tags" Target="../tags/tag83.xml"/><Relationship Id="rId4" Type="http://schemas.openxmlformats.org/officeDocument/2006/relationships/tags" Target="../tags/tag82.xml"/><Relationship Id="rId9"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tags" Target="../tags/tag91.xml"/><Relationship Id="rId13" Type="http://schemas.openxmlformats.org/officeDocument/2006/relationships/image" Target="../media/image4.png"/><Relationship Id="rId3" Type="http://schemas.openxmlformats.org/officeDocument/2006/relationships/tags" Target="../tags/tag86.xml"/><Relationship Id="rId7" Type="http://schemas.openxmlformats.org/officeDocument/2006/relationships/tags" Target="../tags/tag90.xml"/><Relationship Id="rId12" Type="http://schemas.openxmlformats.org/officeDocument/2006/relationships/image" Target="../media/image3.jpeg"/><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11" Type="http://schemas.openxmlformats.org/officeDocument/2006/relationships/image" Target="../media/image2.png"/><Relationship Id="rId5" Type="http://schemas.openxmlformats.org/officeDocument/2006/relationships/tags" Target="../tags/tag88.xml"/><Relationship Id="rId10" Type="http://schemas.openxmlformats.org/officeDocument/2006/relationships/notesSlide" Target="../notesSlides/notesSlide4.xml"/><Relationship Id="rId4" Type="http://schemas.openxmlformats.org/officeDocument/2006/relationships/tags" Target="../tags/tag87.xml"/><Relationship Id="rId9" Type="http://schemas.openxmlformats.org/officeDocument/2006/relationships/slideLayout" Target="../slideLayouts/slideLayout2.xml"/><Relationship Id="rId1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94.xml"/><Relationship Id="rId7" Type="http://schemas.openxmlformats.org/officeDocument/2006/relationships/slideLayout" Target="../slideLayouts/slideLayout2.xm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tags" Target="../tags/tag97.xml"/><Relationship Id="rId11" Type="http://schemas.openxmlformats.org/officeDocument/2006/relationships/image" Target="../media/image2.png"/><Relationship Id="rId5" Type="http://schemas.openxmlformats.org/officeDocument/2006/relationships/tags" Target="../tags/tag96.xml"/><Relationship Id="rId10" Type="http://schemas.openxmlformats.org/officeDocument/2006/relationships/image" Target="../media/image6.emf"/><Relationship Id="rId4" Type="http://schemas.openxmlformats.org/officeDocument/2006/relationships/tags" Target="../tags/tag95.xml"/><Relationship Id="rId9" Type="http://schemas.openxmlformats.org/officeDocument/2006/relationships/image" Target="../media/image3.jpeg"/></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00.xml"/><Relationship Id="rId7" Type="http://schemas.openxmlformats.org/officeDocument/2006/relationships/notesSlide" Target="../notesSlides/notesSlide6.xm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slideLayout" Target="../slideLayouts/slideLayout2.xml"/><Relationship Id="rId5" Type="http://schemas.openxmlformats.org/officeDocument/2006/relationships/tags" Target="../tags/tag102.xml"/><Relationship Id="rId4" Type="http://schemas.openxmlformats.org/officeDocument/2006/relationships/tags" Target="../tags/tag101.xml"/><Relationship Id="rId9" Type="http://schemas.openxmlformats.org/officeDocument/2006/relationships/image" Target="../media/image3.jpeg"/></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7.xml"/><Relationship Id="rId3" Type="http://schemas.openxmlformats.org/officeDocument/2006/relationships/tags" Target="../tags/tag105.xml"/><Relationship Id="rId7" Type="http://schemas.openxmlformats.org/officeDocument/2006/relationships/slideLayout" Target="../slideLayouts/slideLayout2.xml"/><Relationship Id="rId2" Type="http://schemas.openxmlformats.org/officeDocument/2006/relationships/tags" Target="../tags/tag104.xml"/><Relationship Id="rId1" Type="http://schemas.openxmlformats.org/officeDocument/2006/relationships/tags" Target="../tags/tag103.xml"/><Relationship Id="rId6" Type="http://schemas.openxmlformats.org/officeDocument/2006/relationships/tags" Target="../tags/tag108.xml"/><Relationship Id="rId11" Type="http://schemas.openxmlformats.org/officeDocument/2006/relationships/image" Target="../media/image7.png"/><Relationship Id="rId5" Type="http://schemas.openxmlformats.org/officeDocument/2006/relationships/tags" Target="../tags/tag107.xml"/><Relationship Id="rId10" Type="http://schemas.openxmlformats.org/officeDocument/2006/relationships/image" Target="../media/image3.jpeg"/><Relationship Id="rId4" Type="http://schemas.openxmlformats.org/officeDocument/2006/relationships/tags" Target="../tags/tag106.xm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11.xml"/><Relationship Id="rId7" Type="http://schemas.openxmlformats.org/officeDocument/2006/relationships/notesSlide" Target="../notesSlides/notesSlide8.xml"/><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slideLayout" Target="../slideLayouts/slideLayout2.xml"/><Relationship Id="rId5" Type="http://schemas.openxmlformats.org/officeDocument/2006/relationships/tags" Target="../tags/tag113.xml"/><Relationship Id="rId4" Type="http://schemas.openxmlformats.org/officeDocument/2006/relationships/tags" Target="../tags/tag112.xm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Фон"/>
          <p:cNvPicPr>
            <a:picLocks noChangeAspect="1" noChangeArrowheads="1"/>
          </p:cNvPicPr>
          <p:nvPr>
            <p:custDataLst>
              <p:tags r:id="rId2"/>
            </p:custDataLst>
          </p:nvPr>
        </p:nvPicPr>
        <p:blipFill>
          <a:blip r:embed="rId7" cstate="print"/>
          <a:srcRect/>
          <a:stretch>
            <a:fillRect/>
          </a:stretch>
        </p:blipFill>
        <p:spPr bwMode="auto">
          <a:xfrm>
            <a:off x="0" y="0"/>
            <a:ext cx="9144000" cy="6858000"/>
          </a:xfrm>
          <a:prstGeom prst="rect">
            <a:avLst/>
          </a:prstGeom>
          <a:noFill/>
          <a:ln w="9525">
            <a:noFill/>
            <a:miter lim="800000"/>
            <a:headEnd/>
            <a:tailEnd/>
          </a:ln>
        </p:spPr>
      </p:pic>
      <p:sp>
        <p:nvSpPr>
          <p:cNvPr id="2051" name="Rectangle 7"/>
          <p:cNvSpPr>
            <a:spLocks noGrp="1" noChangeArrowheads="1"/>
          </p:cNvSpPr>
          <p:nvPr>
            <p:ph type="ctrTitle"/>
            <p:custDataLst>
              <p:tags r:id="rId3"/>
            </p:custDataLst>
          </p:nvPr>
        </p:nvSpPr>
        <p:spPr>
          <a:noFill/>
        </p:spPr>
        <p:txBody>
          <a:bodyPr/>
          <a:lstStyle/>
          <a:p>
            <a:pPr eaLnBrk="1" hangingPunct="1"/>
            <a:r>
              <a:rPr lang="en-US" sz="6600" dirty="0" smtClean="0">
                <a:solidFill>
                  <a:schemeClr val="bg1"/>
                </a:solidFill>
                <a:latin typeface="Arial Rounded MT Bold" pitchFamily="34" charset="0"/>
              </a:rPr>
              <a:t>Smart Market</a:t>
            </a:r>
            <a:endParaRPr lang="ru-RU" sz="6600" dirty="0" smtClean="0">
              <a:solidFill>
                <a:schemeClr val="bg1"/>
              </a:solidFill>
              <a:latin typeface="Calibri" pitchFamily="34" charset="0"/>
            </a:endParaRPr>
          </a:p>
        </p:txBody>
      </p:sp>
      <p:sp>
        <p:nvSpPr>
          <p:cNvPr id="2052" name="Rectangle 8"/>
          <p:cNvSpPr>
            <a:spLocks noGrp="1" noChangeArrowheads="1"/>
          </p:cNvSpPr>
          <p:nvPr>
            <p:ph type="subTitle" idx="1"/>
            <p:custDataLst>
              <p:tags r:id="rId4"/>
            </p:custDataLst>
          </p:nvPr>
        </p:nvSpPr>
        <p:spPr>
          <a:noFill/>
        </p:spPr>
        <p:txBody>
          <a:bodyPr/>
          <a:lstStyle/>
          <a:p>
            <a:pPr eaLnBrk="1" hangingPunct="1"/>
            <a:r>
              <a:rPr lang="ru-RU" sz="4800" dirty="0" err="1" smtClean="0">
                <a:solidFill>
                  <a:schemeClr val="bg1"/>
                </a:solidFill>
                <a:latin typeface="Calibri" pitchFamily="34" charset="0"/>
              </a:rPr>
              <a:t>Эванти</a:t>
            </a:r>
            <a:endParaRPr lang="ru-RU" sz="4800" dirty="0" smtClean="0">
              <a:solidFill>
                <a:schemeClr val="bg1"/>
              </a:solidFill>
              <a:latin typeface="Calibri" pitchFamily="34" charset="0"/>
            </a:endParaRPr>
          </a:p>
        </p:txBody>
      </p:sp>
      <p:pic>
        <p:nvPicPr>
          <p:cNvPr id="2053" name="Picture 9" descr="forum_logo_2e526"/>
          <p:cNvPicPr>
            <a:picLocks noChangeAspect="1" noChangeArrowheads="1"/>
          </p:cNvPicPr>
          <p:nvPr>
            <p:custDataLst>
              <p:tags r:id="rId5"/>
            </p:custDataLst>
          </p:nvPr>
        </p:nvPicPr>
        <p:blipFill>
          <a:blip r:embed="rId8" cstate="print"/>
          <a:srcRect/>
          <a:stretch>
            <a:fillRect/>
          </a:stretch>
        </p:blipFill>
        <p:spPr bwMode="auto">
          <a:xfrm>
            <a:off x="7096125" y="4714875"/>
            <a:ext cx="2047875" cy="2143125"/>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forum_logo_2e526"/>
          <p:cNvPicPr>
            <a:picLocks noChangeAspect="1" noChangeArrowheads="1"/>
          </p:cNvPicPr>
          <p:nvPr>
            <p:custDataLst>
              <p:tags r:id="rId2"/>
            </p:custDataLst>
          </p:nvPr>
        </p:nvPicPr>
        <p:blipFill>
          <a:blip r:embed="rId8" cstate="print"/>
          <a:srcRect/>
          <a:stretch>
            <a:fillRect/>
          </a:stretch>
        </p:blipFill>
        <p:spPr bwMode="auto">
          <a:xfrm>
            <a:off x="7096125" y="4714875"/>
            <a:ext cx="2047875" cy="2143125"/>
          </a:xfrm>
          <a:prstGeom prst="rect">
            <a:avLst/>
          </a:prstGeom>
          <a:noFill/>
          <a:ln w="9525">
            <a:noFill/>
            <a:miter lim="800000"/>
            <a:headEnd/>
            <a:tailEnd/>
          </a:ln>
        </p:spPr>
      </p:pic>
      <p:sp>
        <p:nvSpPr>
          <p:cNvPr id="8" name="Объект 27"/>
          <p:cNvSpPr>
            <a:spLocks noGrp="1"/>
          </p:cNvSpPr>
          <p:nvPr>
            <p:ph idx="1"/>
            <p:custDataLst>
              <p:tags r:id="rId3"/>
            </p:custDataLst>
          </p:nvPr>
        </p:nvSpPr>
        <p:spPr>
          <a:xfrm>
            <a:off x="457200" y="1089027"/>
            <a:ext cx="8229600" cy="4911741"/>
          </a:xfrm>
        </p:spPr>
        <p:txBody>
          <a:bodyPr>
            <a:noAutofit/>
          </a:bodyPr>
          <a:lstStyle/>
          <a:p>
            <a:pPr marL="457200" indent="-457200">
              <a:buFont typeface="+mj-lt"/>
              <a:buAutoNum type="arabicPeriod"/>
            </a:pPr>
            <a:r>
              <a:rPr lang="ru-RU" sz="2400" b="1" dirty="0" smtClean="0">
                <a:latin typeface="Calibri" pitchFamily="34" charset="0"/>
              </a:rPr>
              <a:t>Сотрудничество</a:t>
            </a:r>
            <a:r>
              <a:rPr lang="en-US" sz="2400" b="1" dirty="0" smtClean="0">
                <a:latin typeface="Calibri" pitchFamily="34" charset="0"/>
              </a:rPr>
              <a:t>:</a:t>
            </a:r>
          </a:p>
          <a:p>
            <a:pPr lvl="1"/>
            <a:r>
              <a:rPr lang="ru-RU" sz="2400" dirty="0" smtClean="0">
                <a:latin typeface="Calibri" pitchFamily="34" charset="0"/>
              </a:rPr>
              <a:t>Сотовых операторов, заинтересованных в тестировании нашего решения</a:t>
            </a:r>
            <a:r>
              <a:rPr lang="en-US" sz="2400" dirty="0" smtClean="0">
                <a:latin typeface="Calibri" pitchFamily="34" charset="0"/>
              </a:rPr>
              <a:t>.</a:t>
            </a:r>
            <a:endParaRPr lang="ru-RU" sz="2400" dirty="0" smtClean="0">
              <a:latin typeface="Calibri" pitchFamily="34" charset="0"/>
            </a:endParaRPr>
          </a:p>
          <a:p>
            <a:pPr lvl="1"/>
            <a:r>
              <a:rPr lang="ru-RU" sz="2400" dirty="0" smtClean="0">
                <a:latin typeface="Calibri" pitchFamily="34" charset="0"/>
              </a:rPr>
              <a:t>Профессионалов в области телекоммуникационного рынка в качестве участников проекта и членов Совета Директоров;</a:t>
            </a:r>
            <a:endParaRPr lang="en-US" sz="2400" dirty="0" smtClean="0">
              <a:latin typeface="Calibri" pitchFamily="34" charset="0"/>
            </a:endParaRPr>
          </a:p>
          <a:p>
            <a:pPr lvl="1"/>
            <a:endParaRPr lang="en-US" sz="2400" dirty="0" smtClean="0">
              <a:latin typeface="Calibri" pitchFamily="34" charset="0"/>
            </a:endParaRPr>
          </a:p>
          <a:p>
            <a:pPr marL="457200" indent="-457200">
              <a:buFont typeface="+mj-lt"/>
              <a:buAutoNum type="arabicPeriod"/>
            </a:pPr>
            <a:r>
              <a:rPr lang="ru-RU" sz="2400" b="1" dirty="0" smtClean="0">
                <a:latin typeface="Calibri" pitchFamily="34" charset="0"/>
              </a:rPr>
              <a:t>Инвестиции</a:t>
            </a:r>
            <a:r>
              <a:rPr lang="en-US" sz="2400" b="1" dirty="0" smtClean="0">
                <a:latin typeface="Calibri" pitchFamily="34" charset="0"/>
              </a:rPr>
              <a:t>:</a:t>
            </a:r>
          </a:p>
          <a:p>
            <a:pPr lvl="1"/>
            <a:r>
              <a:rPr lang="ru-RU" sz="2400" dirty="0" smtClean="0">
                <a:latin typeface="Calibri" pitchFamily="34" charset="0"/>
              </a:rPr>
              <a:t>2-2,5 млн. долларов в разработку и тестирование решения для сотовых операторов, </a:t>
            </a:r>
          </a:p>
          <a:p>
            <a:pPr lvl="1"/>
            <a:r>
              <a:rPr lang="ru-RU" sz="2400" dirty="0" smtClean="0">
                <a:latin typeface="Calibri" pitchFamily="34" charset="0"/>
              </a:rPr>
              <a:t>2,5-3 млн. долларов в продвижение и пробное внедрение решения</a:t>
            </a:r>
            <a:r>
              <a:rPr lang="en-US" sz="2400" dirty="0" smtClean="0">
                <a:latin typeface="Calibri" pitchFamily="34" charset="0"/>
              </a:rPr>
              <a:t>.</a:t>
            </a:r>
          </a:p>
          <a:p>
            <a:pPr marL="0" lvl="1" indent="0">
              <a:buNone/>
            </a:pPr>
            <a:endParaRPr lang="en-US" sz="2000" b="1" dirty="0" smtClean="0"/>
          </a:p>
        </p:txBody>
      </p:sp>
      <p:pic>
        <p:nvPicPr>
          <p:cNvPr id="26" name="Объект 5"/>
          <p:cNvPicPr>
            <a:picLocks noChangeAspect="1"/>
          </p:cNvPicPr>
          <p:nvPr>
            <p:custDataLst>
              <p:tags r:id="rId4"/>
            </p:custDataLst>
          </p:nvPr>
        </p:nvPicPr>
        <p:blipFill>
          <a:blip r:embed="rId9" cstate="print">
            <a:extLst>
              <a:ext uri="{28A0092B-C50C-407E-A947-70E740481C1C}">
                <a14:useLocalDpi xmlns:a14="http://schemas.microsoft.com/office/drawing/2010/main" val="0"/>
              </a:ext>
            </a:extLst>
          </a:blip>
          <a:stretch>
            <a:fillRect/>
          </a:stretch>
        </p:blipFill>
        <p:spPr>
          <a:xfrm>
            <a:off x="323528" y="500042"/>
            <a:ext cx="8495968" cy="609720"/>
          </a:xfrm>
          <a:prstGeom prst="rect">
            <a:avLst/>
          </a:prstGeom>
        </p:spPr>
      </p:pic>
      <p:sp>
        <p:nvSpPr>
          <p:cNvPr id="10" name="Заголовок 1"/>
          <p:cNvSpPr>
            <a:spLocks noGrp="1"/>
          </p:cNvSpPr>
          <p:nvPr>
            <p:ph type="title"/>
            <p:custDataLst>
              <p:tags r:id="rId5"/>
            </p:custDataLst>
          </p:nvPr>
        </p:nvSpPr>
        <p:spPr>
          <a:xfrm>
            <a:off x="457200" y="152400"/>
            <a:ext cx="8229600" cy="714254"/>
          </a:xfrm>
        </p:spPr>
        <p:txBody>
          <a:bodyPr>
            <a:normAutofit/>
          </a:bodyPr>
          <a:lstStyle/>
          <a:p>
            <a:pPr algn="l"/>
            <a:r>
              <a:rPr lang="ru-RU" sz="2800" dirty="0" smtClean="0">
                <a:solidFill>
                  <a:schemeClr val="accent1">
                    <a:lumMod val="50000"/>
                  </a:schemeClr>
                </a:solidFill>
                <a:latin typeface="Calibri" pitchFamily="34" charset="0"/>
              </a:rPr>
              <a:t>Что мы ищем</a:t>
            </a:r>
            <a:endParaRPr lang="ru-RU" sz="3200" dirty="0">
              <a:latin typeface="Calibri" pitchFamily="34" charset="0"/>
            </a:endParaRPr>
          </a:p>
        </p:txBody>
      </p:sp>
    </p:spTree>
    <p:custDataLst>
      <p:tags r:id="rId1"/>
    </p:custDataLst>
    <p:extLst>
      <p:ext uri="{BB962C8B-B14F-4D97-AF65-F5344CB8AC3E}">
        <p14:creationId xmlns:p14="http://schemas.microsoft.com/office/powerpoint/2010/main" val="1764784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forum_logo_2e526"/>
          <p:cNvPicPr>
            <a:picLocks noChangeAspect="1" noChangeArrowheads="1"/>
          </p:cNvPicPr>
          <p:nvPr>
            <p:custDataLst>
              <p:tags r:id="rId2"/>
            </p:custDataLst>
          </p:nvPr>
        </p:nvPicPr>
        <p:blipFill>
          <a:blip r:embed="rId8" cstate="print"/>
          <a:srcRect/>
          <a:stretch>
            <a:fillRect/>
          </a:stretch>
        </p:blipFill>
        <p:spPr bwMode="auto">
          <a:xfrm>
            <a:off x="7096125" y="4714875"/>
            <a:ext cx="2047875" cy="2143125"/>
          </a:xfrm>
          <a:prstGeom prst="rect">
            <a:avLst/>
          </a:prstGeom>
          <a:noFill/>
          <a:ln w="9525">
            <a:noFill/>
            <a:miter lim="800000"/>
            <a:headEnd/>
            <a:tailEnd/>
          </a:ln>
        </p:spPr>
      </p:pic>
      <p:sp>
        <p:nvSpPr>
          <p:cNvPr id="8" name="Объект 27"/>
          <p:cNvSpPr>
            <a:spLocks noGrp="1"/>
          </p:cNvSpPr>
          <p:nvPr>
            <p:ph idx="1"/>
            <p:custDataLst>
              <p:tags r:id="rId3"/>
            </p:custDataLst>
          </p:nvPr>
        </p:nvSpPr>
        <p:spPr>
          <a:xfrm>
            <a:off x="457200" y="1231903"/>
            <a:ext cx="8229600" cy="4911741"/>
          </a:xfrm>
        </p:spPr>
        <p:txBody>
          <a:bodyPr>
            <a:normAutofit fontScale="77500" lnSpcReduction="20000"/>
          </a:bodyPr>
          <a:lstStyle/>
          <a:p>
            <a:r>
              <a:rPr lang="ru-RU" sz="2800" dirty="0" smtClean="0">
                <a:latin typeface="Calibri" pitchFamily="34" charset="0"/>
              </a:rPr>
              <a:t>Операторы и производители сетевых решений ведут аналогичные  </a:t>
            </a:r>
            <a:r>
              <a:rPr lang="ru-RU" sz="2800" dirty="0" err="1" smtClean="0">
                <a:latin typeface="Calibri" pitchFamily="34" charset="0"/>
              </a:rPr>
              <a:t>Эванти</a:t>
            </a:r>
            <a:r>
              <a:rPr lang="ru-RU" sz="2800" dirty="0" smtClean="0">
                <a:latin typeface="Calibri" pitchFamily="34" charset="0"/>
              </a:rPr>
              <a:t> исследования.</a:t>
            </a:r>
          </a:p>
          <a:p>
            <a:endParaRPr lang="en-US" sz="2800" dirty="0" smtClean="0">
              <a:latin typeface="Calibri" pitchFamily="34" charset="0"/>
            </a:endParaRPr>
          </a:p>
          <a:p>
            <a:r>
              <a:rPr lang="ru-RU" sz="2800" dirty="0" smtClean="0">
                <a:latin typeface="Calibri" pitchFamily="34" charset="0"/>
              </a:rPr>
              <a:t>Похожие технологии обсуждались (в публикациях) исследовательскими центрами </a:t>
            </a:r>
            <a:r>
              <a:rPr lang="en-US" sz="2800" dirty="0" smtClean="0">
                <a:latin typeface="Calibri" pitchFamily="34" charset="0"/>
              </a:rPr>
              <a:t>Microsoft, Ericsson </a:t>
            </a:r>
            <a:r>
              <a:rPr lang="ru-RU" sz="2800" dirty="0" smtClean="0">
                <a:latin typeface="Calibri" pitchFamily="34" charset="0"/>
              </a:rPr>
              <a:t>и</a:t>
            </a:r>
            <a:r>
              <a:rPr lang="en-US" sz="2800" dirty="0" smtClean="0">
                <a:latin typeface="Calibri" pitchFamily="34" charset="0"/>
              </a:rPr>
              <a:t> Cisco.</a:t>
            </a:r>
          </a:p>
          <a:p>
            <a:endParaRPr lang="en-US" sz="2800" dirty="0" smtClean="0">
              <a:latin typeface="Calibri" pitchFamily="34" charset="0"/>
            </a:endParaRPr>
          </a:p>
          <a:p>
            <a:r>
              <a:rPr lang="ru-RU" sz="2800" dirty="0" smtClean="0">
                <a:latin typeface="Calibri" pitchFamily="34" charset="0"/>
              </a:rPr>
              <a:t>Однако именно мы впервые применили методы поведенческой экономики и теории игр к чисто технологической проблеме</a:t>
            </a:r>
            <a:r>
              <a:rPr lang="en-US" sz="2800" dirty="0" smtClean="0">
                <a:latin typeface="Calibri" pitchFamily="34" charset="0"/>
              </a:rPr>
              <a:t>.</a:t>
            </a:r>
          </a:p>
          <a:p>
            <a:endParaRPr lang="en-US" sz="2800" dirty="0" smtClean="0">
              <a:latin typeface="Calibri" pitchFamily="34" charset="0"/>
            </a:endParaRPr>
          </a:p>
          <a:p>
            <a:r>
              <a:rPr lang="ru-RU" sz="2800" dirty="0" smtClean="0">
                <a:latin typeface="Calibri" pitchFamily="34" charset="0"/>
              </a:rPr>
              <a:t>Наши исследования и эксперименты оставляют конкурентов далеко позади. Мы не ожидаем появления аналогичного решения в течение ближайших 2-3 лет (минимальное время для разработки и полноценного тестирования соответствующих научных решений).</a:t>
            </a:r>
          </a:p>
          <a:p>
            <a:pPr>
              <a:buNone/>
            </a:pPr>
            <a:endParaRPr lang="en-US" sz="2600" dirty="0" smtClean="0"/>
          </a:p>
          <a:p>
            <a:endParaRPr lang="en-US" sz="2600" dirty="0" smtClean="0"/>
          </a:p>
          <a:p>
            <a:endParaRPr lang="ru-RU" sz="2600" dirty="0"/>
          </a:p>
        </p:txBody>
      </p:sp>
      <p:pic>
        <p:nvPicPr>
          <p:cNvPr id="26" name="Объект 5"/>
          <p:cNvPicPr>
            <a:picLocks noChangeAspect="1"/>
          </p:cNvPicPr>
          <p:nvPr>
            <p:custDataLst>
              <p:tags r:id="rId4"/>
            </p:custDataLst>
          </p:nvPr>
        </p:nvPicPr>
        <p:blipFill>
          <a:blip r:embed="rId9" cstate="print">
            <a:extLst>
              <a:ext uri="{28A0092B-C50C-407E-A947-70E740481C1C}">
                <a14:useLocalDpi xmlns:a14="http://schemas.microsoft.com/office/drawing/2010/main" val="0"/>
              </a:ext>
            </a:extLst>
          </a:blip>
          <a:stretch>
            <a:fillRect/>
          </a:stretch>
        </p:blipFill>
        <p:spPr>
          <a:xfrm>
            <a:off x="323528" y="500042"/>
            <a:ext cx="8495968" cy="609720"/>
          </a:xfrm>
          <a:prstGeom prst="rect">
            <a:avLst/>
          </a:prstGeom>
        </p:spPr>
      </p:pic>
      <p:sp>
        <p:nvSpPr>
          <p:cNvPr id="10" name="Заголовок 1"/>
          <p:cNvSpPr>
            <a:spLocks noGrp="1"/>
          </p:cNvSpPr>
          <p:nvPr>
            <p:ph type="title"/>
            <p:custDataLst>
              <p:tags r:id="rId5"/>
            </p:custDataLst>
          </p:nvPr>
        </p:nvSpPr>
        <p:spPr>
          <a:xfrm>
            <a:off x="457200" y="152400"/>
            <a:ext cx="8229600" cy="714254"/>
          </a:xfrm>
        </p:spPr>
        <p:txBody>
          <a:bodyPr>
            <a:normAutofit/>
          </a:bodyPr>
          <a:lstStyle/>
          <a:p>
            <a:pPr algn="l"/>
            <a:r>
              <a:rPr lang="ru-RU" sz="2800" dirty="0" smtClean="0">
                <a:solidFill>
                  <a:schemeClr val="accent1">
                    <a:lumMod val="50000"/>
                  </a:schemeClr>
                </a:solidFill>
                <a:latin typeface="Calibri" pitchFamily="34" charset="0"/>
              </a:rPr>
              <a:t>Наши конкуренты</a:t>
            </a:r>
            <a:endParaRPr lang="ru-RU" sz="3200" dirty="0">
              <a:latin typeface="Calibri" pitchFamily="34" charset="0"/>
            </a:endParaRPr>
          </a:p>
        </p:txBody>
      </p:sp>
    </p:spTree>
    <p:custDataLst>
      <p:tags r:id="rId1"/>
    </p:custDataLst>
    <p:extLst>
      <p:ext uri="{BB962C8B-B14F-4D97-AF65-F5344CB8AC3E}">
        <p14:creationId xmlns:p14="http://schemas.microsoft.com/office/powerpoint/2010/main" val="1764784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forum_logo_2e526"/>
          <p:cNvPicPr>
            <a:picLocks noChangeAspect="1" noChangeArrowheads="1"/>
          </p:cNvPicPr>
          <p:nvPr>
            <p:custDataLst>
              <p:tags r:id="rId2"/>
            </p:custDataLst>
          </p:nvPr>
        </p:nvPicPr>
        <p:blipFill>
          <a:blip r:embed="rId7" cstate="print"/>
          <a:srcRect/>
          <a:stretch>
            <a:fillRect/>
          </a:stretch>
        </p:blipFill>
        <p:spPr bwMode="auto">
          <a:xfrm>
            <a:off x="7096125" y="4714875"/>
            <a:ext cx="2047875" cy="2143125"/>
          </a:xfrm>
          <a:prstGeom prst="rect">
            <a:avLst/>
          </a:prstGeom>
          <a:noFill/>
          <a:ln w="9525">
            <a:noFill/>
            <a:miter lim="800000"/>
            <a:headEnd/>
            <a:tailEnd/>
          </a:ln>
        </p:spPr>
      </p:pic>
      <p:sp>
        <p:nvSpPr>
          <p:cNvPr id="9219" name="Rectangle 3"/>
          <p:cNvSpPr>
            <a:spLocks noGrp="1" noChangeArrowheads="1"/>
          </p:cNvSpPr>
          <p:nvPr>
            <p:ph type="body" idx="1"/>
            <p:custDataLst>
              <p:tags r:id="rId3"/>
            </p:custDataLst>
          </p:nvPr>
        </p:nvSpPr>
        <p:spPr>
          <a:xfrm>
            <a:off x="533400" y="1219200"/>
            <a:ext cx="8229600" cy="4876800"/>
          </a:xfrm>
        </p:spPr>
        <p:txBody>
          <a:bodyPr/>
          <a:lstStyle/>
          <a:p>
            <a:r>
              <a:rPr lang="ru-RU" sz="2400" dirty="0" smtClean="0">
                <a:latin typeface="Calibri" pitchFamily="34" charset="0"/>
              </a:rPr>
              <a:t>Основной способ коммерциализации технологии – продажа решения операторам сетей передачи данных.</a:t>
            </a:r>
            <a:endParaRPr lang="en-US" sz="2400" dirty="0" smtClean="0">
              <a:latin typeface="Calibri" pitchFamily="34" charset="0"/>
            </a:endParaRPr>
          </a:p>
          <a:p>
            <a:pPr>
              <a:buNone/>
            </a:pPr>
            <a:endParaRPr lang="ru-RU" sz="2400" dirty="0" smtClean="0">
              <a:latin typeface="Calibri" pitchFamily="34" charset="0"/>
            </a:endParaRPr>
          </a:p>
          <a:p>
            <a:r>
              <a:rPr lang="ru-RU" sz="2400" dirty="0" smtClean="0">
                <a:latin typeface="Calibri" pitchFamily="34" charset="0"/>
              </a:rPr>
              <a:t> Средняя цена решения аналогичного функционала составляет 1,5-1,8 млн. долл. США.</a:t>
            </a:r>
            <a:endParaRPr lang="en-US" sz="2400" dirty="0" smtClean="0">
              <a:latin typeface="Calibri" pitchFamily="34" charset="0"/>
            </a:endParaRPr>
          </a:p>
          <a:p>
            <a:pPr>
              <a:buNone/>
            </a:pPr>
            <a:endParaRPr lang="ru-RU" sz="2400" dirty="0" smtClean="0">
              <a:latin typeface="Calibri" pitchFamily="34" charset="0"/>
            </a:endParaRPr>
          </a:p>
          <a:p>
            <a:r>
              <a:rPr lang="ru-RU" sz="2400" dirty="0" smtClean="0">
                <a:latin typeface="Calibri" pitchFamily="34" charset="0"/>
              </a:rPr>
              <a:t> Со второго года эксплуатации взимается 20% плата за поддержку. </a:t>
            </a:r>
            <a:endParaRPr lang="en-US" sz="2400" dirty="0" smtClean="0">
              <a:latin typeface="Calibri" pitchFamily="34" charset="0"/>
            </a:endParaRPr>
          </a:p>
          <a:p>
            <a:pPr>
              <a:buNone/>
            </a:pPr>
            <a:endParaRPr lang="ru-RU" sz="2400" dirty="0" smtClean="0">
              <a:latin typeface="Calibri" pitchFamily="34" charset="0"/>
            </a:endParaRPr>
          </a:p>
          <a:p>
            <a:r>
              <a:rPr lang="ru-RU" sz="2400" dirty="0" smtClean="0">
                <a:latin typeface="Calibri" pitchFamily="34" charset="0"/>
              </a:rPr>
              <a:t>У нас в планах продать 1-2 проекта в 2012 году, а по завершении разработки решения для сотовых операторов, продавать не менее 4 проектов в год.</a:t>
            </a:r>
          </a:p>
          <a:p>
            <a:pPr marL="0" indent="0" eaLnBrk="1" hangingPunct="1">
              <a:buFontTx/>
              <a:buNone/>
              <a:defRPr/>
            </a:pPr>
            <a:endParaRPr lang="ru-RU" dirty="0" smtClean="0">
              <a:solidFill>
                <a:schemeClr val="accent1">
                  <a:lumMod val="50000"/>
                </a:schemeClr>
              </a:solidFill>
            </a:endParaRPr>
          </a:p>
        </p:txBody>
      </p:sp>
      <p:pic>
        <p:nvPicPr>
          <p:cNvPr id="6" name="Объект 5"/>
          <p:cNvPicPr>
            <a:picLocks noChangeAspect="1"/>
          </p:cNvPicPr>
          <p:nvPr>
            <p:custDataLst>
              <p:tags r:id="rId4"/>
            </p:custDataLst>
          </p:nvPr>
        </p:nvPicPr>
        <p:blipFill>
          <a:blip r:embed="rId8" cstate="print">
            <a:extLst>
              <a:ext uri="{28A0092B-C50C-407E-A947-70E740481C1C}">
                <a14:useLocalDpi xmlns:a14="http://schemas.microsoft.com/office/drawing/2010/main" val="0"/>
              </a:ext>
            </a:extLst>
          </a:blip>
          <a:stretch>
            <a:fillRect/>
          </a:stretch>
        </p:blipFill>
        <p:spPr>
          <a:xfrm>
            <a:off x="323528" y="500042"/>
            <a:ext cx="8495968" cy="609720"/>
          </a:xfrm>
          <a:prstGeom prst="rect">
            <a:avLst/>
          </a:prstGeom>
        </p:spPr>
      </p:pic>
      <p:sp>
        <p:nvSpPr>
          <p:cNvPr id="9" name="Заголовок 1"/>
          <p:cNvSpPr>
            <a:spLocks noGrp="1"/>
          </p:cNvSpPr>
          <p:nvPr>
            <p:ph type="title"/>
            <p:custDataLst>
              <p:tags r:id="rId5"/>
            </p:custDataLst>
          </p:nvPr>
        </p:nvSpPr>
        <p:spPr>
          <a:xfrm>
            <a:off x="457200" y="152400"/>
            <a:ext cx="8229600" cy="714254"/>
          </a:xfrm>
        </p:spPr>
        <p:txBody>
          <a:bodyPr>
            <a:normAutofit/>
          </a:bodyPr>
          <a:lstStyle/>
          <a:p>
            <a:pPr algn="l"/>
            <a:r>
              <a:rPr lang="ru-RU" sz="2800" dirty="0" smtClean="0">
                <a:solidFill>
                  <a:schemeClr val="accent1">
                    <a:lumMod val="50000"/>
                  </a:schemeClr>
                </a:solidFill>
                <a:latin typeface="Calibri" pitchFamily="34" charset="0"/>
              </a:rPr>
              <a:t>Как мы продаем</a:t>
            </a:r>
            <a:endParaRPr lang="ru-RU" sz="3200" dirty="0">
              <a:latin typeface="Calibri" pitchFamily="34" charset="0"/>
            </a:endParaRP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custDataLst>
              <p:tags r:id="rId2"/>
            </p:custDataLst>
          </p:nvPr>
        </p:nvSpPr>
        <p:spPr/>
        <p:txBody>
          <a:bodyPr/>
          <a:lstStyle/>
          <a:p>
            <a:pPr eaLnBrk="1" hangingPunct="1">
              <a:defRPr/>
            </a:pPr>
            <a:r>
              <a:rPr lang="ru-RU" dirty="0" smtClean="0">
                <a:latin typeface="Calibri" pitchFamily="34" charset="0"/>
              </a:rPr>
              <a:t>Калмыков Александр Юрьевич, </a:t>
            </a:r>
            <a:r>
              <a:rPr lang="en-US" dirty="0" smtClean="0">
                <a:latin typeface="Calibri" pitchFamily="34" charset="0"/>
              </a:rPr>
              <a:t/>
            </a:r>
            <a:br>
              <a:rPr lang="en-US" dirty="0" smtClean="0">
                <a:latin typeface="Calibri" pitchFamily="34" charset="0"/>
              </a:rPr>
            </a:br>
            <a:r>
              <a:rPr lang="ru-RU" dirty="0" smtClean="0">
                <a:latin typeface="Calibri" pitchFamily="34" charset="0"/>
              </a:rPr>
              <a:t>основатель и Генеральный директор</a:t>
            </a:r>
          </a:p>
          <a:p>
            <a:pPr eaLnBrk="1" hangingPunct="1">
              <a:defRPr/>
            </a:pPr>
            <a:r>
              <a:rPr lang="ru-RU" dirty="0" smtClean="0">
                <a:latin typeface="Calibri" pitchFamily="34" charset="0"/>
              </a:rPr>
              <a:t>+7(495)790-87-64</a:t>
            </a:r>
          </a:p>
          <a:p>
            <a:pPr eaLnBrk="1" hangingPunct="1">
              <a:defRPr/>
            </a:pPr>
            <a:r>
              <a:rPr lang="en-US" dirty="0" smtClean="0">
                <a:latin typeface="Calibri" pitchFamily="34" charset="0"/>
                <a:hlinkClick r:id="rId7"/>
              </a:rPr>
              <a:t>info@evanti.ru</a:t>
            </a:r>
            <a:endParaRPr lang="en-US" dirty="0" smtClean="0">
              <a:latin typeface="Calibri" pitchFamily="34" charset="0"/>
            </a:endParaRPr>
          </a:p>
          <a:p>
            <a:pPr eaLnBrk="1" hangingPunct="1">
              <a:defRPr/>
            </a:pPr>
            <a:endParaRPr lang="en-US" dirty="0" smtClean="0">
              <a:latin typeface="Calibri" pitchFamily="34" charset="0"/>
            </a:endParaRPr>
          </a:p>
          <a:p>
            <a:pPr algn="ctr" eaLnBrk="1" hangingPunct="1">
              <a:buNone/>
              <a:defRPr/>
            </a:pPr>
            <a:r>
              <a:rPr lang="en-US" dirty="0" smtClean="0">
                <a:latin typeface="Calibri" pitchFamily="34" charset="0"/>
              </a:rPr>
              <a:t>SmartMarketWorks.com</a:t>
            </a:r>
          </a:p>
        </p:txBody>
      </p:sp>
      <p:pic>
        <p:nvPicPr>
          <p:cNvPr id="8196" name="Picture 4" descr="forum_logo_2e526"/>
          <p:cNvPicPr>
            <a:picLocks noChangeAspect="1" noChangeArrowheads="1"/>
          </p:cNvPicPr>
          <p:nvPr>
            <p:custDataLst>
              <p:tags r:id="rId3"/>
            </p:custDataLst>
          </p:nvPr>
        </p:nvPicPr>
        <p:blipFill>
          <a:blip r:embed="rId8" cstate="print"/>
          <a:srcRect/>
          <a:stretch>
            <a:fillRect/>
          </a:stretch>
        </p:blipFill>
        <p:spPr bwMode="auto">
          <a:xfrm>
            <a:off x="7096125" y="4714875"/>
            <a:ext cx="2047875" cy="2143125"/>
          </a:xfrm>
          <a:prstGeom prst="rect">
            <a:avLst/>
          </a:prstGeom>
          <a:noFill/>
          <a:ln w="9525">
            <a:noFill/>
            <a:miter lim="800000"/>
            <a:headEnd/>
            <a:tailEnd/>
          </a:ln>
        </p:spPr>
      </p:pic>
      <p:pic>
        <p:nvPicPr>
          <p:cNvPr id="10" name="Объект 5"/>
          <p:cNvPicPr>
            <a:picLocks noChangeAspect="1"/>
          </p:cNvPicPr>
          <p:nvPr>
            <p:custDataLst>
              <p:tags r:id="rId4"/>
            </p:custDataLst>
          </p:nvPr>
        </p:nvPicPr>
        <p:blipFill>
          <a:blip r:embed="rId9" cstate="print">
            <a:extLst>
              <a:ext uri="{28A0092B-C50C-407E-A947-70E740481C1C}">
                <a14:useLocalDpi xmlns:a14="http://schemas.microsoft.com/office/drawing/2010/main" val="0"/>
              </a:ext>
            </a:extLst>
          </a:blip>
          <a:stretch>
            <a:fillRect/>
          </a:stretch>
        </p:blipFill>
        <p:spPr>
          <a:xfrm>
            <a:off x="323528" y="500042"/>
            <a:ext cx="8495968" cy="609720"/>
          </a:xfrm>
          <a:prstGeom prst="rect">
            <a:avLst/>
          </a:prstGeom>
        </p:spPr>
      </p:pic>
      <p:sp>
        <p:nvSpPr>
          <p:cNvPr id="11" name="Заголовок 1"/>
          <p:cNvSpPr>
            <a:spLocks noGrp="1"/>
          </p:cNvSpPr>
          <p:nvPr>
            <p:ph type="title"/>
            <p:custDataLst>
              <p:tags r:id="rId5"/>
            </p:custDataLst>
          </p:nvPr>
        </p:nvSpPr>
        <p:spPr>
          <a:xfrm>
            <a:off x="457200" y="285728"/>
            <a:ext cx="8229600" cy="580926"/>
          </a:xfrm>
        </p:spPr>
        <p:txBody>
          <a:bodyPr>
            <a:normAutofit/>
          </a:bodyPr>
          <a:lstStyle/>
          <a:p>
            <a:pPr algn="l"/>
            <a:r>
              <a:rPr lang="ru-RU" sz="3200" dirty="0" smtClean="0">
                <a:solidFill>
                  <a:schemeClr val="accent1">
                    <a:lumMod val="50000"/>
                  </a:schemeClr>
                </a:solidFill>
                <a:latin typeface="Calibri" pitchFamily="34" charset="0"/>
              </a:rPr>
              <a:t>Контакты</a:t>
            </a:r>
            <a:endParaRPr lang="ru-RU" sz="3200" dirty="0">
              <a:solidFill>
                <a:schemeClr val="accent1">
                  <a:lumMod val="50000"/>
                </a:schemeClr>
              </a:solidFill>
              <a:latin typeface="Calibri" pitchFamily="34" charset="0"/>
            </a:endParaRPr>
          </a:p>
        </p:txBody>
      </p:sp>
    </p:spTree>
    <p:custDataLst>
      <p:tags r:id="rId1"/>
    </p:custData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descr="forum_logo_2e526"/>
          <p:cNvPicPr>
            <a:picLocks noChangeAspect="1" noChangeArrowheads="1"/>
          </p:cNvPicPr>
          <p:nvPr>
            <p:custDataLst>
              <p:tags r:id="rId2"/>
            </p:custDataLst>
          </p:nvPr>
        </p:nvPicPr>
        <p:blipFill>
          <a:blip r:embed="rId8" cstate="print"/>
          <a:srcRect/>
          <a:stretch>
            <a:fillRect/>
          </a:stretch>
        </p:blipFill>
        <p:spPr bwMode="auto">
          <a:xfrm>
            <a:off x="7096125" y="4714875"/>
            <a:ext cx="2047875" cy="2143125"/>
          </a:xfrm>
          <a:prstGeom prst="rect">
            <a:avLst/>
          </a:prstGeom>
          <a:noFill/>
          <a:ln w="9525">
            <a:noFill/>
            <a:miter lim="800000"/>
            <a:headEnd/>
            <a:tailEnd/>
          </a:ln>
        </p:spPr>
      </p:pic>
      <p:sp>
        <p:nvSpPr>
          <p:cNvPr id="8" name="Объект 27"/>
          <p:cNvSpPr>
            <a:spLocks noGrp="1"/>
          </p:cNvSpPr>
          <p:nvPr>
            <p:ph idx="1"/>
            <p:custDataLst>
              <p:tags r:id="rId3"/>
            </p:custDataLst>
          </p:nvPr>
        </p:nvSpPr>
        <p:spPr>
          <a:xfrm>
            <a:off x="381000" y="1219200"/>
            <a:ext cx="8286808" cy="4911741"/>
          </a:xfrm>
        </p:spPr>
        <p:txBody>
          <a:bodyPr>
            <a:normAutofit lnSpcReduction="10000"/>
          </a:bodyPr>
          <a:lstStyle/>
          <a:p>
            <a:r>
              <a:rPr lang="ru-RU" sz="2800" dirty="0" smtClean="0">
                <a:latin typeface="Calibri" pitchFamily="34" charset="0"/>
              </a:rPr>
              <a:t>«</a:t>
            </a:r>
            <a:r>
              <a:rPr lang="ru-RU" sz="2800" dirty="0" err="1" smtClean="0">
                <a:latin typeface="Calibri" pitchFamily="34" charset="0"/>
              </a:rPr>
              <a:t>Эванти</a:t>
            </a:r>
            <a:r>
              <a:rPr lang="ru-RU" sz="2800" dirty="0" smtClean="0">
                <a:latin typeface="Calibri" pitchFamily="34" charset="0"/>
              </a:rPr>
              <a:t>» разрабатывает программное обеспечение для телекоммуникационного рынка. </a:t>
            </a:r>
            <a:endParaRPr lang="en-US" sz="2800" dirty="0" smtClean="0">
              <a:latin typeface="Calibri" pitchFamily="34" charset="0"/>
            </a:endParaRPr>
          </a:p>
          <a:p>
            <a:endParaRPr lang="ru-RU" sz="2800" dirty="0" smtClean="0">
              <a:latin typeface="Calibri" pitchFamily="34" charset="0"/>
            </a:endParaRPr>
          </a:p>
          <a:p>
            <a:r>
              <a:rPr lang="ru-RU" sz="2800" dirty="0" smtClean="0">
                <a:latin typeface="Calibri" pitchFamily="34" charset="0"/>
              </a:rPr>
              <a:t>Компания выделилась из холдинга «Радуга Интернет» - крупнейшего в России провайдера ассиметричного спутникового интернета.</a:t>
            </a:r>
            <a:endParaRPr lang="en-US" sz="2800" dirty="0" smtClean="0">
              <a:latin typeface="Calibri" pitchFamily="34" charset="0"/>
            </a:endParaRPr>
          </a:p>
          <a:p>
            <a:pPr>
              <a:buNone/>
            </a:pPr>
            <a:endParaRPr lang="ru-RU" sz="2800" dirty="0" smtClean="0">
              <a:latin typeface="Calibri" pitchFamily="34" charset="0"/>
            </a:endParaRPr>
          </a:p>
          <a:p>
            <a:r>
              <a:rPr lang="ru-RU" sz="2800" dirty="0" smtClean="0">
                <a:latin typeface="Calibri" pitchFamily="34" charset="0"/>
              </a:rPr>
              <a:t>В 2011 г. компания получила грант Фонда «</a:t>
            </a:r>
            <a:r>
              <a:rPr lang="ru-RU" sz="2800" dirty="0" err="1" smtClean="0">
                <a:latin typeface="Calibri" pitchFamily="34" charset="0"/>
              </a:rPr>
              <a:t>Сколково</a:t>
            </a:r>
            <a:r>
              <a:rPr lang="ru-RU" sz="2800" dirty="0" smtClean="0">
                <a:latin typeface="Calibri" pitchFamily="34" charset="0"/>
              </a:rPr>
              <a:t>». В качестве резидентов Фонда мы освобождены от уплаты практически всех видов налогов.</a:t>
            </a:r>
          </a:p>
          <a:p>
            <a:endParaRPr lang="ru-RU" sz="2800" dirty="0" smtClean="0"/>
          </a:p>
          <a:p>
            <a:endParaRPr lang="ru-RU" sz="2800" dirty="0" smtClean="0"/>
          </a:p>
          <a:p>
            <a:endParaRPr lang="en-US" sz="2600" dirty="0" smtClean="0"/>
          </a:p>
          <a:p>
            <a:endParaRPr lang="ru-RU" sz="2600" dirty="0"/>
          </a:p>
        </p:txBody>
      </p:sp>
      <p:pic>
        <p:nvPicPr>
          <p:cNvPr id="26" name="Объект 5"/>
          <p:cNvPicPr>
            <a:picLocks noChangeAspect="1"/>
          </p:cNvPicPr>
          <p:nvPr>
            <p:custDataLst>
              <p:tags r:id="rId4"/>
            </p:custDataLst>
          </p:nvPr>
        </p:nvPicPr>
        <p:blipFill>
          <a:blip r:embed="rId9" cstate="print">
            <a:extLst>
              <a:ext uri="{28A0092B-C50C-407E-A947-70E740481C1C}">
                <a14:useLocalDpi xmlns:a14="http://schemas.microsoft.com/office/drawing/2010/main" val="0"/>
              </a:ext>
            </a:extLst>
          </a:blip>
          <a:stretch>
            <a:fillRect/>
          </a:stretch>
        </p:blipFill>
        <p:spPr>
          <a:xfrm>
            <a:off x="323528" y="500042"/>
            <a:ext cx="8495968" cy="609720"/>
          </a:xfrm>
          <a:prstGeom prst="rect">
            <a:avLst/>
          </a:prstGeom>
        </p:spPr>
      </p:pic>
      <p:sp>
        <p:nvSpPr>
          <p:cNvPr id="2" name="Заголовок 1"/>
          <p:cNvSpPr>
            <a:spLocks noGrp="1"/>
          </p:cNvSpPr>
          <p:nvPr>
            <p:ph type="title"/>
            <p:custDataLst>
              <p:tags r:id="rId5"/>
            </p:custDataLst>
          </p:nvPr>
        </p:nvSpPr>
        <p:spPr>
          <a:xfrm>
            <a:off x="457200" y="152400"/>
            <a:ext cx="8229600" cy="714254"/>
          </a:xfrm>
        </p:spPr>
        <p:txBody>
          <a:bodyPr>
            <a:normAutofit/>
          </a:bodyPr>
          <a:lstStyle/>
          <a:p>
            <a:pPr algn="l"/>
            <a:r>
              <a:rPr lang="ru-RU" sz="3200" dirty="0" smtClean="0">
                <a:solidFill>
                  <a:schemeClr val="accent1">
                    <a:lumMod val="50000"/>
                  </a:schemeClr>
                </a:solidFill>
                <a:latin typeface="Calibri" pitchFamily="34" charset="0"/>
              </a:rPr>
              <a:t>Кто мы</a:t>
            </a:r>
            <a:endParaRPr lang="ru-RU" sz="3200" dirty="0">
              <a:latin typeface="Calibri" pitchFamily="34" charset="0"/>
            </a:endParaRPr>
          </a:p>
        </p:txBody>
      </p:sp>
    </p:spTree>
    <p:custDataLst>
      <p:tags r:id="rId1"/>
    </p:custDataLst>
    <p:extLst>
      <p:ext uri="{BB962C8B-B14F-4D97-AF65-F5344CB8AC3E}">
        <p14:creationId xmlns:p14="http://schemas.microsoft.com/office/powerpoint/2010/main" val="1764784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forum_logo_2e526"/>
          <p:cNvPicPr>
            <a:picLocks noChangeAspect="1" noChangeArrowheads="1"/>
          </p:cNvPicPr>
          <p:nvPr>
            <p:custDataLst>
              <p:tags r:id="rId2"/>
            </p:custDataLst>
          </p:nvPr>
        </p:nvPicPr>
        <p:blipFill>
          <a:blip r:embed="rId8" cstate="print"/>
          <a:srcRect/>
          <a:stretch>
            <a:fillRect/>
          </a:stretch>
        </p:blipFill>
        <p:spPr bwMode="auto">
          <a:xfrm>
            <a:off x="7096125" y="4714875"/>
            <a:ext cx="2047875" cy="2143125"/>
          </a:xfrm>
          <a:prstGeom prst="rect">
            <a:avLst/>
          </a:prstGeom>
          <a:noFill/>
          <a:ln w="9525">
            <a:noFill/>
            <a:miter lim="800000"/>
            <a:headEnd/>
            <a:tailEnd/>
          </a:ln>
        </p:spPr>
      </p:pic>
      <p:sp>
        <p:nvSpPr>
          <p:cNvPr id="8" name="Объект 27"/>
          <p:cNvSpPr>
            <a:spLocks noGrp="1"/>
          </p:cNvSpPr>
          <p:nvPr>
            <p:ph idx="1"/>
            <p:custDataLst>
              <p:tags r:id="rId3"/>
            </p:custDataLst>
          </p:nvPr>
        </p:nvSpPr>
        <p:spPr>
          <a:xfrm>
            <a:off x="357157" y="1066801"/>
            <a:ext cx="8286808" cy="5219720"/>
          </a:xfrm>
        </p:spPr>
        <p:txBody>
          <a:bodyPr>
            <a:normAutofit/>
          </a:bodyPr>
          <a:lstStyle/>
          <a:p>
            <a:r>
              <a:rPr lang="ru-RU" sz="2800" dirty="0" smtClean="0">
                <a:latin typeface="Calibri" pitchFamily="34" charset="0"/>
              </a:rPr>
              <a:t>Наши основные клиенты – это </a:t>
            </a:r>
            <a:r>
              <a:rPr lang="ru-RU" sz="2800" b="1" dirty="0" smtClean="0">
                <a:latin typeface="Calibri" pitchFamily="34" charset="0"/>
              </a:rPr>
              <a:t>операторы сетей передачи данных</a:t>
            </a:r>
            <a:r>
              <a:rPr lang="ru-RU" sz="2800" dirty="0" smtClean="0">
                <a:latin typeface="Calibri" pitchFamily="34" charset="0"/>
              </a:rPr>
              <a:t>, которые постоянно сталкиваются с проблемой непрерывно растущего потребления трафика своими абонентами.</a:t>
            </a:r>
          </a:p>
          <a:p>
            <a:pPr>
              <a:buNone/>
            </a:pPr>
            <a:endParaRPr lang="en-US" sz="2600" dirty="0" smtClean="0">
              <a:latin typeface="Calibri" pitchFamily="34" charset="0"/>
            </a:endParaRPr>
          </a:p>
          <a:p>
            <a:r>
              <a:rPr lang="ru-RU" sz="2800" dirty="0" smtClean="0">
                <a:latin typeface="Calibri" pitchFamily="34" charset="0"/>
              </a:rPr>
              <a:t>2 варианта</a:t>
            </a:r>
            <a:r>
              <a:rPr lang="en-US" sz="2800" dirty="0" smtClean="0">
                <a:latin typeface="Calibri" pitchFamily="34" charset="0"/>
              </a:rPr>
              <a:t> </a:t>
            </a:r>
            <a:r>
              <a:rPr lang="ru-RU" sz="2800" dirty="0" smtClean="0">
                <a:latin typeface="Calibri" pitchFamily="34" charset="0"/>
              </a:rPr>
              <a:t>решения</a:t>
            </a:r>
            <a:r>
              <a:rPr lang="en-US" sz="2800" dirty="0" smtClean="0">
                <a:latin typeface="Calibri" pitchFamily="34" charset="0"/>
              </a:rPr>
              <a:t>:</a:t>
            </a:r>
          </a:p>
          <a:p>
            <a:pPr marL="857250" lvl="1" indent="-457200">
              <a:buFont typeface="+mj-lt"/>
              <a:buAutoNum type="arabicPeriod"/>
            </a:pPr>
            <a:r>
              <a:rPr lang="ru-RU" dirty="0" smtClean="0">
                <a:latin typeface="Calibri" pitchFamily="34" charset="0"/>
              </a:rPr>
              <a:t>Инвестировать в инфраструктуру</a:t>
            </a:r>
            <a:r>
              <a:rPr lang="en-US" dirty="0" smtClean="0">
                <a:latin typeface="Calibri" pitchFamily="34" charset="0"/>
              </a:rPr>
              <a:t>;</a:t>
            </a:r>
            <a:endParaRPr lang="ru-RU" dirty="0" smtClean="0">
              <a:latin typeface="Calibri" pitchFamily="34" charset="0"/>
            </a:endParaRPr>
          </a:p>
          <a:p>
            <a:pPr marL="857250" lvl="1" indent="-457200">
              <a:buFont typeface="+mj-lt"/>
              <a:buAutoNum type="arabicPeriod"/>
            </a:pPr>
            <a:r>
              <a:rPr lang="ru-RU" dirty="0" smtClean="0">
                <a:latin typeface="Calibri" pitchFamily="34" charset="0"/>
              </a:rPr>
              <a:t>Развивать более продуманные способы распределения  трафика между пользователями</a:t>
            </a:r>
            <a:r>
              <a:rPr lang="en-US" dirty="0" smtClean="0">
                <a:latin typeface="Calibri" pitchFamily="34" charset="0"/>
              </a:rPr>
              <a:t>.</a:t>
            </a:r>
            <a:endParaRPr lang="ru-RU" dirty="0" smtClean="0">
              <a:latin typeface="Calibri" pitchFamily="34" charset="0"/>
            </a:endParaRPr>
          </a:p>
          <a:p>
            <a:endParaRPr lang="en-US" sz="2600" dirty="0" smtClean="0"/>
          </a:p>
          <a:p>
            <a:endParaRPr lang="ru-RU" sz="2600" dirty="0"/>
          </a:p>
        </p:txBody>
      </p:sp>
      <p:pic>
        <p:nvPicPr>
          <p:cNvPr id="26" name="Объект 5"/>
          <p:cNvPicPr>
            <a:picLocks noChangeAspect="1"/>
          </p:cNvPicPr>
          <p:nvPr>
            <p:custDataLst>
              <p:tags r:id="rId4"/>
            </p:custDataLst>
          </p:nvPr>
        </p:nvPicPr>
        <p:blipFill>
          <a:blip r:embed="rId9" cstate="print">
            <a:extLst>
              <a:ext uri="{28A0092B-C50C-407E-A947-70E740481C1C}">
                <a14:useLocalDpi xmlns:a14="http://schemas.microsoft.com/office/drawing/2010/main" val="0"/>
              </a:ext>
            </a:extLst>
          </a:blip>
          <a:stretch>
            <a:fillRect/>
          </a:stretch>
        </p:blipFill>
        <p:spPr>
          <a:xfrm>
            <a:off x="323528" y="500042"/>
            <a:ext cx="8495968" cy="609720"/>
          </a:xfrm>
          <a:prstGeom prst="rect">
            <a:avLst/>
          </a:prstGeom>
        </p:spPr>
      </p:pic>
      <p:sp>
        <p:nvSpPr>
          <p:cNvPr id="10" name="Заголовок 1"/>
          <p:cNvSpPr>
            <a:spLocks noGrp="1"/>
          </p:cNvSpPr>
          <p:nvPr>
            <p:ph type="title"/>
            <p:custDataLst>
              <p:tags r:id="rId5"/>
            </p:custDataLst>
          </p:nvPr>
        </p:nvSpPr>
        <p:spPr>
          <a:xfrm>
            <a:off x="457200" y="152400"/>
            <a:ext cx="8229600" cy="714254"/>
          </a:xfrm>
        </p:spPr>
        <p:txBody>
          <a:bodyPr>
            <a:normAutofit/>
          </a:bodyPr>
          <a:lstStyle/>
          <a:p>
            <a:pPr algn="l"/>
            <a:r>
              <a:rPr lang="ru-RU" sz="2800" dirty="0" smtClean="0">
                <a:solidFill>
                  <a:schemeClr val="accent1">
                    <a:lumMod val="50000"/>
                  </a:schemeClr>
                </a:solidFill>
                <a:latin typeface="Calibri" pitchFamily="34" charset="0"/>
              </a:rPr>
              <a:t>В чем состоит проблема?</a:t>
            </a:r>
            <a:endParaRPr lang="ru-RU" sz="3200" dirty="0">
              <a:latin typeface="Calibri" pitchFamily="34" charset="0"/>
            </a:endParaRPr>
          </a:p>
        </p:txBody>
      </p:sp>
    </p:spTree>
    <p:custDataLst>
      <p:tags r:id="rId1"/>
    </p:custDataLst>
    <p:extLst>
      <p:ext uri="{BB962C8B-B14F-4D97-AF65-F5344CB8AC3E}">
        <p14:creationId xmlns:p14="http://schemas.microsoft.com/office/powerpoint/2010/main" val="1764784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forum_logo_2e526"/>
          <p:cNvPicPr>
            <a:picLocks noChangeAspect="1" noChangeArrowheads="1"/>
          </p:cNvPicPr>
          <p:nvPr>
            <p:custDataLst>
              <p:tags r:id="rId2"/>
            </p:custDataLst>
          </p:nvPr>
        </p:nvPicPr>
        <p:blipFill>
          <a:blip r:embed="rId8" cstate="print"/>
          <a:srcRect/>
          <a:stretch>
            <a:fillRect/>
          </a:stretch>
        </p:blipFill>
        <p:spPr bwMode="auto">
          <a:xfrm>
            <a:off x="7096125" y="4714875"/>
            <a:ext cx="2047875" cy="2143125"/>
          </a:xfrm>
          <a:prstGeom prst="rect">
            <a:avLst/>
          </a:prstGeom>
          <a:noFill/>
          <a:ln w="9525">
            <a:noFill/>
            <a:miter lim="800000"/>
            <a:headEnd/>
            <a:tailEnd/>
          </a:ln>
        </p:spPr>
      </p:pic>
      <p:sp>
        <p:nvSpPr>
          <p:cNvPr id="8" name="Объект 27"/>
          <p:cNvSpPr>
            <a:spLocks noGrp="1"/>
          </p:cNvSpPr>
          <p:nvPr>
            <p:ph idx="1"/>
            <p:custDataLst>
              <p:tags r:id="rId3"/>
            </p:custDataLst>
          </p:nvPr>
        </p:nvSpPr>
        <p:spPr>
          <a:xfrm>
            <a:off x="428596" y="1017589"/>
            <a:ext cx="8229600" cy="5459411"/>
          </a:xfrm>
        </p:spPr>
        <p:txBody>
          <a:bodyPr>
            <a:noAutofit/>
          </a:bodyPr>
          <a:lstStyle/>
          <a:p>
            <a:pPr marL="0" indent="0">
              <a:buNone/>
            </a:pPr>
            <a:r>
              <a:rPr lang="en-US" sz="2400" b="1" dirty="0" smtClean="0">
                <a:latin typeface="Calibri" pitchFamily="34" charset="0"/>
              </a:rPr>
              <a:t>Smart Market </a:t>
            </a:r>
            <a:r>
              <a:rPr lang="en-US" sz="2400" dirty="0" smtClean="0">
                <a:latin typeface="Calibri" pitchFamily="34" charset="0"/>
              </a:rPr>
              <a:t>– </a:t>
            </a:r>
            <a:r>
              <a:rPr lang="ru-RU" sz="2400" dirty="0" smtClean="0">
                <a:latin typeface="Calibri" pitchFamily="34" charset="0"/>
              </a:rPr>
              <a:t>это система управления каналом коллективного доступа к сети интернет</a:t>
            </a:r>
            <a:r>
              <a:rPr lang="en-US" sz="2400" dirty="0" smtClean="0">
                <a:latin typeface="Calibri" pitchFamily="34" charset="0"/>
              </a:rPr>
              <a:t>. </a:t>
            </a:r>
            <a:endParaRPr lang="ru-RU" sz="2400" dirty="0" smtClean="0">
              <a:latin typeface="Calibri" pitchFamily="34" charset="0"/>
            </a:endParaRPr>
          </a:p>
          <a:p>
            <a:pPr marL="0" indent="0">
              <a:buNone/>
            </a:pPr>
            <a:r>
              <a:rPr lang="ru-RU" sz="2400" b="1" dirty="0" smtClean="0">
                <a:latin typeface="Calibri" pitchFamily="34" charset="0"/>
              </a:rPr>
              <a:t>Эффективность</a:t>
            </a:r>
            <a:r>
              <a:rPr lang="ru-RU" sz="2400" dirty="0" smtClean="0">
                <a:latin typeface="Calibri" pitchFamily="34" charset="0"/>
              </a:rPr>
              <a:t> </a:t>
            </a:r>
            <a:r>
              <a:rPr lang="en-US" sz="2400" dirty="0" smtClean="0">
                <a:latin typeface="Calibri" pitchFamily="34" charset="0"/>
              </a:rPr>
              <a:t>Smart Market </a:t>
            </a:r>
            <a:r>
              <a:rPr lang="ru-RU" sz="2400" dirty="0" smtClean="0">
                <a:latin typeface="Calibri" pitchFamily="34" charset="0"/>
              </a:rPr>
              <a:t>основана на двух принципах:</a:t>
            </a:r>
          </a:p>
          <a:p>
            <a:pPr marL="457200" indent="-457200">
              <a:buFont typeface="+mj-lt"/>
              <a:buAutoNum type="arabicPeriod"/>
            </a:pPr>
            <a:r>
              <a:rPr lang="ru-RU" sz="2200" dirty="0" smtClean="0">
                <a:latin typeface="Calibri" pitchFamily="34" charset="0"/>
              </a:rPr>
              <a:t>Использование алгоритмов, применяющих методы </a:t>
            </a:r>
            <a:r>
              <a:rPr lang="ru-RU" sz="2200" b="1" dirty="0" smtClean="0">
                <a:latin typeface="Calibri" pitchFamily="34" charset="0"/>
              </a:rPr>
              <a:t>поведенческой экономики</a:t>
            </a:r>
            <a:r>
              <a:rPr lang="ru-RU" sz="2200" dirty="0" smtClean="0">
                <a:latin typeface="Calibri" pitchFamily="34" charset="0"/>
              </a:rPr>
              <a:t> и </a:t>
            </a:r>
            <a:r>
              <a:rPr lang="ru-RU" sz="2200" b="1" dirty="0" smtClean="0">
                <a:latin typeface="Calibri" pitchFamily="34" charset="0"/>
              </a:rPr>
              <a:t>теории игр</a:t>
            </a:r>
            <a:r>
              <a:rPr lang="ru-RU" sz="2200" dirty="0" smtClean="0">
                <a:latin typeface="Calibri" pitchFamily="34" charset="0"/>
              </a:rPr>
              <a:t>. </a:t>
            </a:r>
            <a:br>
              <a:rPr lang="ru-RU" sz="2200" dirty="0" smtClean="0">
                <a:latin typeface="Calibri" pitchFamily="34" charset="0"/>
              </a:rPr>
            </a:br>
            <a:r>
              <a:rPr lang="ru-RU" sz="2200" dirty="0" smtClean="0">
                <a:latin typeface="Calibri" pitchFamily="34" charset="0"/>
              </a:rPr>
              <a:t>Новые алгоритмы позволяют значительно повысить доходы оператора и удовлетворенность пользователей интернета. </a:t>
            </a:r>
          </a:p>
          <a:p>
            <a:pPr marL="457200" indent="-457200">
              <a:buFont typeface="+mj-lt"/>
              <a:buAutoNum type="arabicPeriod"/>
            </a:pPr>
            <a:endParaRPr lang="en-US" sz="2200" dirty="0" smtClean="0">
              <a:latin typeface="Calibri" pitchFamily="34" charset="0"/>
            </a:endParaRPr>
          </a:p>
          <a:p>
            <a:pPr marL="514350" indent="-514350">
              <a:buFont typeface="+mj-lt"/>
              <a:buAutoNum type="arabicPeriod"/>
            </a:pPr>
            <a:r>
              <a:rPr lang="ru-RU" sz="2200" dirty="0" smtClean="0">
                <a:latin typeface="Calibri" pitchFamily="34" charset="0"/>
              </a:rPr>
              <a:t>Построение с клиентами отношений нового типа.</a:t>
            </a:r>
            <a:br>
              <a:rPr lang="ru-RU" sz="2200" dirty="0" smtClean="0">
                <a:latin typeface="Calibri" pitchFamily="34" charset="0"/>
              </a:rPr>
            </a:br>
            <a:r>
              <a:rPr lang="ru-RU" sz="2200" dirty="0" smtClean="0">
                <a:latin typeface="Calibri" pitchFamily="34" charset="0"/>
              </a:rPr>
              <a:t>Вместо того, чтобы распределять пропускную способность по </a:t>
            </a:r>
            <a:r>
              <a:rPr lang="ru-RU" sz="2200" b="1" dirty="0" smtClean="0">
                <a:latin typeface="Calibri" pitchFamily="34" charset="0"/>
              </a:rPr>
              <a:t>уравнительному</a:t>
            </a:r>
            <a:r>
              <a:rPr lang="ru-RU" sz="2200" dirty="0" smtClean="0">
                <a:latin typeface="Calibri" pitchFamily="34" charset="0"/>
              </a:rPr>
              <a:t> принципу, мы создаем в канале </a:t>
            </a:r>
            <a:r>
              <a:rPr lang="ru-RU" sz="2200" b="1" dirty="0" smtClean="0">
                <a:latin typeface="Calibri" pitchFamily="34" charset="0"/>
              </a:rPr>
              <a:t>рыночную ситуацию</a:t>
            </a:r>
            <a:r>
              <a:rPr lang="ru-RU" sz="2200" dirty="0" smtClean="0">
                <a:latin typeface="Calibri" pitchFamily="34" charset="0"/>
              </a:rPr>
              <a:t> аукционного типа, где каждый абонент может сам выбрать</a:t>
            </a:r>
            <a:r>
              <a:rPr lang="ru-RU" sz="2200" b="1" dirty="0" smtClean="0">
                <a:latin typeface="Calibri" pitchFamily="34" charset="0"/>
              </a:rPr>
              <a:t> </a:t>
            </a:r>
            <a:r>
              <a:rPr lang="ru-RU" sz="2200" dirty="0" smtClean="0">
                <a:latin typeface="Calibri" pitchFamily="34" charset="0"/>
              </a:rPr>
              <a:t>уровень качества и стоимость услуг.</a:t>
            </a:r>
          </a:p>
        </p:txBody>
      </p:sp>
      <p:pic>
        <p:nvPicPr>
          <p:cNvPr id="26" name="Объект 5"/>
          <p:cNvPicPr>
            <a:picLocks noChangeAspect="1"/>
          </p:cNvPicPr>
          <p:nvPr>
            <p:custDataLst>
              <p:tags r:id="rId4"/>
            </p:custDataLst>
          </p:nvPr>
        </p:nvPicPr>
        <p:blipFill>
          <a:blip r:embed="rId9" cstate="print">
            <a:extLst>
              <a:ext uri="{28A0092B-C50C-407E-A947-70E740481C1C}">
                <a14:useLocalDpi xmlns:a14="http://schemas.microsoft.com/office/drawing/2010/main" val="0"/>
              </a:ext>
            </a:extLst>
          </a:blip>
          <a:stretch>
            <a:fillRect/>
          </a:stretch>
        </p:blipFill>
        <p:spPr>
          <a:xfrm>
            <a:off x="323528" y="500042"/>
            <a:ext cx="8495968" cy="609720"/>
          </a:xfrm>
          <a:prstGeom prst="rect">
            <a:avLst/>
          </a:prstGeom>
        </p:spPr>
      </p:pic>
      <p:sp>
        <p:nvSpPr>
          <p:cNvPr id="11" name="Заголовок 1"/>
          <p:cNvSpPr>
            <a:spLocks noGrp="1"/>
          </p:cNvSpPr>
          <p:nvPr>
            <p:ph type="title"/>
            <p:custDataLst>
              <p:tags r:id="rId5"/>
            </p:custDataLst>
          </p:nvPr>
        </p:nvSpPr>
        <p:spPr>
          <a:xfrm>
            <a:off x="457200" y="152400"/>
            <a:ext cx="8229600" cy="714254"/>
          </a:xfrm>
        </p:spPr>
        <p:txBody>
          <a:bodyPr>
            <a:normAutofit/>
          </a:bodyPr>
          <a:lstStyle/>
          <a:p>
            <a:pPr algn="l"/>
            <a:r>
              <a:rPr lang="en-US" sz="2800" dirty="0" smtClean="0">
                <a:solidFill>
                  <a:schemeClr val="accent1">
                    <a:lumMod val="50000"/>
                  </a:schemeClr>
                </a:solidFill>
                <a:latin typeface="Arial Rounded MT Bold" pitchFamily="34" charset="0"/>
              </a:rPr>
              <a:t>Smart Market</a:t>
            </a:r>
            <a:endParaRPr lang="ru-RU" sz="3200" dirty="0">
              <a:latin typeface="Calibri" pitchFamily="34" charset="0"/>
            </a:endParaRPr>
          </a:p>
        </p:txBody>
      </p:sp>
    </p:spTree>
    <p:custDataLst>
      <p:tags r:id="rId1"/>
    </p:custDataLst>
    <p:extLst>
      <p:ext uri="{BB962C8B-B14F-4D97-AF65-F5344CB8AC3E}">
        <p14:creationId xmlns:p14="http://schemas.microsoft.com/office/powerpoint/2010/main" val="1764784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descr="forum_logo_2e526"/>
          <p:cNvPicPr>
            <a:picLocks noChangeAspect="1" noChangeArrowheads="1"/>
          </p:cNvPicPr>
          <p:nvPr>
            <p:custDataLst>
              <p:tags r:id="rId2"/>
            </p:custDataLst>
          </p:nvPr>
        </p:nvPicPr>
        <p:blipFill>
          <a:blip r:embed="rId11" cstate="print"/>
          <a:srcRect/>
          <a:stretch>
            <a:fillRect/>
          </a:stretch>
        </p:blipFill>
        <p:spPr bwMode="auto">
          <a:xfrm>
            <a:off x="7096125" y="4714875"/>
            <a:ext cx="2047875" cy="2143125"/>
          </a:xfrm>
          <a:prstGeom prst="rect">
            <a:avLst/>
          </a:prstGeom>
          <a:noFill/>
          <a:ln w="9525">
            <a:noFill/>
            <a:miter lim="800000"/>
            <a:headEnd/>
            <a:tailEnd/>
          </a:ln>
        </p:spPr>
      </p:pic>
      <p:pic>
        <p:nvPicPr>
          <p:cNvPr id="26" name="Объект 5"/>
          <p:cNvPicPr>
            <a:picLocks noChangeAspect="1"/>
          </p:cNvPicPr>
          <p:nvPr>
            <p:custDataLst>
              <p:tags r:id="rId3"/>
            </p:custDataLst>
          </p:nvPr>
        </p:nvPicPr>
        <p:blipFill>
          <a:blip r:embed="rId12" cstate="print">
            <a:extLst>
              <a:ext uri="{28A0092B-C50C-407E-A947-70E740481C1C}">
                <a14:useLocalDpi xmlns:a14="http://schemas.microsoft.com/office/drawing/2010/main" val="0"/>
              </a:ext>
            </a:extLst>
          </a:blip>
          <a:stretch>
            <a:fillRect/>
          </a:stretch>
        </p:blipFill>
        <p:spPr>
          <a:xfrm>
            <a:off x="323528" y="500042"/>
            <a:ext cx="8495968" cy="609720"/>
          </a:xfrm>
          <a:prstGeom prst="rect">
            <a:avLst/>
          </a:prstGeom>
        </p:spPr>
      </p:pic>
      <p:sp>
        <p:nvSpPr>
          <p:cNvPr id="6" name="Содержимое 5"/>
          <p:cNvSpPr>
            <a:spLocks noGrp="1"/>
          </p:cNvSpPr>
          <p:nvPr>
            <p:ph idx="1"/>
            <p:custDataLst>
              <p:tags r:id="rId4"/>
            </p:custDataLst>
          </p:nvPr>
        </p:nvSpPr>
        <p:spPr>
          <a:xfrm>
            <a:off x="285720" y="928670"/>
            <a:ext cx="4143404" cy="1890730"/>
          </a:xfrm>
        </p:spPr>
        <p:txBody>
          <a:bodyPr>
            <a:normAutofit/>
          </a:bodyPr>
          <a:lstStyle/>
          <a:p>
            <a:pPr marL="0" indent="0">
              <a:buNone/>
            </a:pPr>
            <a:r>
              <a:rPr lang="ru-RU" sz="2200" b="1" dirty="0" smtClean="0">
                <a:latin typeface="Calibri" pitchFamily="34" charset="0"/>
              </a:rPr>
              <a:t>Шаг</a:t>
            </a:r>
            <a:r>
              <a:rPr lang="en-US" sz="2200" b="1" dirty="0" smtClean="0">
                <a:latin typeface="Calibri" pitchFamily="34" charset="0"/>
              </a:rPr>
              <a:t> 1. </a:t>
            </a:r>
            <a:r>
              <a:rPr lang="ru-RU" sz="2200" b="1" dirty="0" smtClean="0">
                <a:latin typeface="Calibri" pitchFamily="34" charset="0"/>
              </a:rPr>
              <a:t>Информируйте клиента.</a:t>
            </a:r>
            <a:endParaRPr lang="en-US" sz="2200" b="1" dirty="0" smtClean="0">
              <a:latin typeface="Calibri" pitchFamily="34" charset="0"/>
            </a:endParaRPr>
          </a:p>
          <a:p>
            <a:pPr marL="0" indent="0">
              <a:buNone/>
            </a:pPr>
            <a:r>
              <a:rPr lang="ru-RU" sz="1900" dirty="0" smtClean="0">
                <a:latin typeface="Calibri" pitchFamily="34" charset="0"/>
              </a:rPr>
              <a:t>Сообщите, насколько велика загрузка канала в данный момент и каков прогноз на ближайшие несколько часов</a:t>
            </a:r>
            <a:r>
              <a:rPr lang="en-US" sz="1900" dirty="0" smtClean="0">
                <a:latin typeface="Calibri" pitchFamily="34" charset="0"/>
              </a:rPr>
              <a:t>.</a:t>
            </a:r>
          </a:p>
        </p:txBody>
      </p:sp>
      <p:pic>
        <p:nvPicPr>
          <p:cNvPr id="1027" name="Picture 3"/>
          <p:cNvPicPr>
            <a:picLocks noChangeAspect="1" noChangeArrowheads="1"/>
          </p:cNvPicPr>
          <p:nvPr>
            <p:custDataLst>
              <p:tags r:id="rId5"/>
            </p:custDataLst>
          </p:nvPr>
        </p:nvPicPr>
        <p:blipFill>
          <a:blip r:embed="rId13" cstate="print">
            <a:extLst>
              <a:ext uri="{28A0092B-C50C-407E-A947-70E740481C1C}">
                <a14:useLocalDpi xmlns:a14="http://schemas.microsoft.com/office/drawing/2010/main" val="0"/>
              </a:ext>
            </a:extLst>
          </a:blip>
          <a:srcRect/>
          <a:stretch>
            <a:fillRect/>
          </a:stretch>
        </p:blipFill>
        <p:spPr bwMode="auto">
          <a:xfrm>
            <a:off x="357158" y="3143248"/>
            <a:ext cx="4000528" cy="2719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Содержимое 5"/>
          <p:cNvSpPr txBox="1">
            <a:spLocks/>
          </p:cNvSpPr>
          <p:nvPr>
            <p:custDataLst>
              <p:tags r:id="rId6"/>
            </p:custDataLst>
          </p:nvPr>
        </p:nvSpPr>
        <p:spPr>
          <a:xfrm>
            <a:off x="4786314" y="928670"/>
            <a:ext cx="4143404" cy="1785950"/>
          </a:xfrm>
          <a:prstGeom prst="rect">
            <a:avLst/>
          </a:prstGeom>
        </p:spPr>
        <p:txBody>
          <a:bodyPr vert="horz" lIns="91440" tIns="45720" rIns="91440" bIns="45720" rtlCol="0">
            <a:normAutofit fontScale="925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1" i="0" u="none" strike="noStrike" kern="1200" cap="none" spc="0" normalizeH="0" baseline="0" noProof="0" dirty="0" smtClean="0">
                <a:ln>
                  <a:noFill/>
                </a:ln>
                <a:solidFill>
                  <a:schemeClr val="tx1"/>
                </a:solidFill>
                <a:effectLst/>
                <a:uLnTx/>
                <a:uFillTx/>
                <a:latin typeface="Calibri" pitchFamily="34" charset="0"/>
                <a:cs typeface="+mn-cs"/>
              </a:rPr>
              <a:t>Шаг</a:t>
            </a:r>
            <a:r>
              <a:rPr kumimoji="0" lang="en-US" sz="2400" b="1" i="0" u="none" strike="noStrike" kern="1200" cap="none" spc="0" normalizeH="0" baseline="0" noProof="0" dirty="0" smtClean="0">
                <a:ln>
                  <a:noFill/>
                </a:ln>
                <a:solidFill>
                  <a:schemeClr val="tx1"/>
                </a:solidFill>
                <a:effectLst/>
                <a:uLnTx/>
                <a:uFillTx/>
                <a:latin typeface="Calibri" pitchFamily="34" charset="0"/>
                <a:cs typeface="+mn-cs"/>
              </a:rPr>
              <a:t> 2. </a:t>
            </a:r>
            <a:r>
              <a:rPr kumimoji="0" lang="ru-RU" sz="2400" b="1" i="0" u="none" strike="noStrike" kern="1200" cap="none" spc="0" normalizeH="0" baseline="0" noProof="0" dirty="0" smtClean="0">
                <a:ln>
                  <a:noFill/>
                </a:ln>
                <a:solidFill>
                  <a:schemeClr val="tx1"/>
                </a:solidFill>
                <a:effectLst/>
                <a:uLnTx/>
                <a:uFillTx/>
                <a:latin typeface="Calibri" pitchFamily="34" charset="0"/>
                <a:cs typeface="+mn-cs"/>
              </a:rPr>
              <a:t>Допустите клиента к управлению.</a:t>
            </a:r>
            <a:endParaRPr kumimoji="0" lang="en-US" sz="2400" b="1" i="0" u="none" strike="noStrike" kern="1200" cap="none" spc="0" normalizeH="0" baseline="0" noProof="0" dirty="0" smtClean="0">
              <a:ln>
                <a:noFill/>
              </a:ln>
              <a:solidFill>
                <a:schemeClr val="tx1"/>
              </a:solidFill>
              <a:effectLst/>
              <a:uLnTx/>
              <a:uFillTx/>
              <a:latin typeface="Calibri" pitchFamily="34" charset="0"/>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000" b="0" i="0" u="none" strike="noStrike" kern="1200" cap="none" spc="0" normalizeH="0" baseline="0" noProof="0" dirty="0" smtClean="0">
                <a:ln>
                  <a:noFill/>
                </a:ln>
                <a:solidFill>
                  <a:schemeClr val="tx1"/>
                </a:solidFill>
                <a:effectLst/>
                <a:uLnTx/>
                <a:uFillTx/>
                <a:latin typeface="Calibri" pitchFamily="34" charset="0"/>
                <a:cs typeface="+mn-cs"/>
              </a:rPr>
              <a:t>Позвольте ему решать</a:t>
            </a:r>
            <a:r>
              <a:rPr kumimoji="0" lang="en-US" sz="2000" b="0" i="0" u="none" strike="noStrike" kern="1200" cap="none" spc="0" normalizeH="0" baseline="0" noProof="0" dirty="0" smtClean="0">
                <a:ln>
                  <a:noFill/>
                </a:ln>
                <a:solidFill>
                  <a:schemeClr val="tx1"/>
                </a:solidFill>
                <a:effectLst/>
                <a:uLnTx/>
                <a:uFillTx/>
                <a:latin typeface="Calibri" pitchFamily="34" charset="0"/>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000" dirty="0" smtClean="0">
                <a:latin typeface="Calibri" pitchFamily="34" charset="0"/>
              </a:rPr>
              <a:t> </a:t>
            </a:r>
            <a:r>
              <a:rPr lang="ru-RU" sz="2000" dirty="0" smtClean="0">
                <a:latin typeface="Calibri" pitchFamily="34" charset="0"/>
              </a:rPr>
              <a:t>Какую скорость он хочет получить и</a:t>
            </a:r>
            <a:r>
              <a:rPr lang="en-US" sz="2000" dirty="0" smtClean="0">
                <a:latin typeface="Calibri" pitchFamily="34" charset="0"/>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noProof="0" dirty="0" smtClean="0">
                <a:ln>
                  <a:noFill/>
                </a:ln>
                <a:solidFill>
                  <a:schemeClr val="tx1"/>
                </a:solidFill>
                <a:effectLst/>
                <a:uLnTx/>
                <a:uFillTx/>
                <a:latin typeface="Calibri" pitchFamily="34" charset="0"/>
                <a:cs typeface="+mn-cs"/>
              </a:rPr>
              <a:t> </a:t>
            </a:r>
            <a:r>
              <a:rPr kumimoji="0" lang="ru-RU" sz="2000" b="0" i="0" u="none" strike="noStrike" kern="1200" cap="none" spc="0" normalizeH="0" noProof="0" dirty="0" smtClean="0">
                <a:ln>
                  <a:noFill/>
                </a:ln>
                <a:solidFill>
                  <a:schemeClr val="tx1"/>
                </a:solidFill>
                <a:effectLst/>
                <a:uLnTx/>
                <a:uFillTx/>
                <a:latin typeface="Calibri" pitchFamily="34" charset="0"/>
                <a:cs typeface="+mn-cs"/>
              </a:rPr>
              <a:t>Какую цену готов заплатить</a:t>
            </a:r>
            <a:r>
              <a:rPr kumimoji="0" lang="en-US" sz="2000" b="0" i="0" u="none" strike="noStrike" kern="1200" cap="none" spc="0" normalizeH="0" noProof="0" dirty="0" smtClean="0">
                <a:ln>
                  <a:noFill/>
                </a:ln>
                <a:solidFill>
                  <a:schemeClr val="tx1"/>
                </a:solidFill>
                <a:effectLst/>
                <a:uLnTx/>
                <a:uFillTx/>
                <a:latin typeface="Calibri" pitchFamily="34" charset="0"/>
                <a:cs typeface="+mn-cs"/>
              </a:rPr>
              <a:t>. </a:t>
            </a:r>
            <a:endParaRPr kumimoji="0" lang="en-US" sz="2000" b="0" i="0" u="none" strike="noStrike" kern="1200" cap="none" spc="0" normalizeH="0" baseline="0" noProof="0" dirty="0" smtClean="0">
              <a:ln>
                <a:noFill/>
              </a:ln>
              <a:solidFill>
                <a:schemeClr val="tx1"/>
              </a:solidFill>
              <a:effectLst/>
              <a:uLnTx/>
              <a:uFillTx/>
              <a:latin typeface="Calibri" pitchFamily="34" charset="0"/>
              <a:cs typeface="+mn-cs"/>
            </a:endParaRPr>
          </a:p>
        </p:txBody>
      </p:sp>
      <p:pic>
        <p:nvPicPr>
          <p:cNvPr id="11" name="Рисунок 10"/>
          <p:cNvPicPr/>
          <p:nvPr>
            <p:custDataLst>
              <p:tags r:id="rId7"/>
            </p:custDataLst>
          </p:nvPr>
        </p:nvPicPr>
        <p:blipFill rotWithShape="1">
          <a:blip r:embed="rId14" cstate="print">
            <a:extLst>
              <a:ext uri="{28A0092B-C50C-407E-A947-70E740481C1C}">
                <a14:useLocalDpi xmlns:a14="http://schemas.microsoft.com/office/drawing/2010/main" val="0"/>
              </a:ext>
            </a:extLst>
          </a:blip>
          <a:srcRect l="65065" t="10270" r="17286" b="11876"/>
          <a:stretch/>
        </p:blipFill>
        <p:spPr bwMode="auto">
          <a:xfrm>
            <a:off x="5334000" y="2743200"/>
            <a:ext cx="2571768" cy="3830414"/>
          </a:xfrm>
          <a:prstGeom prst="rect">
            <a:avLst/>
          </a:prstGeom>
          <a:ln>
            <a:noFill/>
          </a:ln>
          <a:extLst>
            <a:ext uri="{53640926-AAD7-44D8-BBD7-CCE9431645EC}">
              <a14:shadowObscured xmlns:a14="http://schemas.microsoft.com/office/drawing/2010/main"/>
            </a:ext>
          </a:extLst>
        </p:spPr>
      </p:pic>
      <p:sp>
        <p:nvSpPr>
          <p:cNvPr id="13" name="Заголовок 1"/>
          <p:cNvSpPr>
            <a:spLocks noGrp="1"/>
          </p:cNvSpPr>
          <p:nvPr>
            <p:ph type="title"/>
            <p:custDataLst>
              <p:tags r:id="rId8"/>
            </p:custDataLst>
          </p:nvPr>
        </p:nvSpPr>
        <p:spPr>
          <a:xfrm>
            <a:off x="457200" y="152400"/>
            <a:ext cx="8229600" cy="714254"/>
          </a:xfrm>
        </p:spPr>
        <p:txBody>
          <a:bodyPr>
            <a:normAutofit/>
          </a:bodyPr>
          <a:lstStyle/>
          <a:p>
            <a:pPr algn="l"/>
            <a:r>
              <a:rPr lang="ru-RU" sz="2800" dirty="0" smtClean="0">
                <a:solidFill>
                  <a:schemeClr val="accent1">
                    <a:lumMod val="50000"/>
                  </a:schemeClr>
                </a:solidFill>
                <a:latin typeface="Calibri" pitchFamily="34" charset="0"/>
              </a:rPr>
              <a:t>Два шага навстречу клиенту</a:t>
            </a:r>
            <a:endParaRPr lang="ru-RU" sz="3200" dirty="0">
              <a:latin typeface="Calibri" pitchFamily="34" charset="0"/>
            </a:endParaRPr>
          </a:p>
        </p:txBody>
      </p:sp>
    </p:spTree>
    <p:custDataLst>
      <p:tags r:id="rId1"/>
    </p:custDataLst>
    <p:extLst>
      <p:ext uri="{BB962C8B-B14F-4D97-AF65-F5344CB8AC3E}">
        <p14:creationId xmlns:p14="http://schemas.microsoft.com/office/powerpoint/2010/main" val="853579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Объект 5"/>
          <p:cNvPicPr>
            <a:picLocks noChangeAspect="1"/>
          </p:cNvPicPr>
          <p:nvPr>
            <p:custDataLst>
              <p:tags r:id="rId2"/>
            </p:custDataLst>
          </p:nvPr>
        </p:nvPicPr>
        <p:blipFill>
          <a:blip r:embed="rId9" cstate="print">
            <a:extLst>
              <a:ext uri="{28A0092B-C50C-407E-A947-70E740481C1C}">
                <a14:useLocalDpi xmlns:a14="http://schemas.microsoft.com/office/drawing/2010/main" val="0"/>
              </a:ext>
            </a:extLst>
          </a:blip>
          <a:stretch>
            <a:fillRect/>
          </a:stretch>
        </p:blipFill>
        <p:spPr>
          <a:xfrm>
            <a:off x="323528" y="500042"/>
            <a:ext cx="8495968" cy="609720"/>
          </a:xfrm>
          <a:prstGeom prst="rect">
            <a:avLst/>
          </a:prstGeom>
        </p:spPr>
      </p:pic>
      <p:pic>
        <p:nvPicPr>
          <p:cNvPr id="10" name="Picture 3"/>
          <p:cNvPicPr>
            <a:picLocks noChangeAspect="1" noChangeArrowheads="1"/>
          </p:cNvPicPr>
          <p:nvPr>
            <p:custDataLst>
              <p:tags r:id="rId3"/>
            </p:custDataLst>
          </p:nvPr>
        </p:nvPicPr>
        <p:blipFill>
          <a:blip r:embed="rId10" cstate="print"/>
          <a:srcRect/>
          <a:stretch>
            <a:fillRect/>
          </a:stretch>
        </p:blipFill>
        <p:spPr bwMode="auto">
          <a:xfrm>
            <a:off x="1295400" y="2819400"/>
            <a:ext cx="6457921" cy="3715945"/>
          </a:xfrm>
          <a:prstGeom prst="rect">
            <a:avLst/>
          </a:prstGeom>
          <a:noFill/>
          <a:ln w="9525">
            <a:noFill/>
            <a:miter lim="800000"/>
            <a:headEnd/>
            <a:tailEnd/>
          </a:ln>
          <a:effectLst/>
        </p:spPr>
      </p:pic>
      <p:sp>
        <p:nvSpPr>
          <p:cNvPr id="9" name="Объект 27"/>
          <p:cNvSpPr>
            <a:spLocks noGrp="1"/>
          </p:cNvSpPr>
          <p:nvPr>
            <p:ph idx="1"/>
            <p:custDataLst>
              <p:tags r:id="rId4"/>
            </p:custDataLst>
          </p:nvPr>
        </p:nvSpPr>
        <p:spPr>
          <a:xfrm>
            <a:off x="0" y="1066800"/>
            <a:ext cx="9036496" cy="1482717"/>
          </a:xfrm>
        </p:spPr>
        <p:txBody>
          <a:bodyPr>
            <a:noAutofit/>
          </a:bodyPr>
          <a:lstStyle/>
          <a:p>
            <a:pPr>
              <a:buNone/>
            </a:pPr>
            <a:r>
              <a:rPr lang="ru-RU" sz="2200" dirty="0" smtClean="0"/>
              <a:t>	</a:t>
            </a:r>
            <a:r>
              <a:rPr lang="ru-RU" sz="2000" dirty="0" smtClean="0">
                <a:latin typeface="Calibri" pitchFamily="34" charset="0"/>
              </a:rPr>
              <a:t>Суть технологии -  в нахождении оптимального баланса между свободной полосой в канале, моделями потребления трафика и запрошенным пользователями соотношением цена/качество.</a:t>
            </a:r>
          </a:p>
          <a:p>
            <a:pPr>
              <a:buNone/>
            </a:pPr>
            <a:r>
              <a:rPr lang="ru-RU" sz="2000" dirty="0" smtClean="0">
                <a:latin typeface="Calibri" pitchFamily="34" charset="0"/>
              </a:rPr>
              <a:t>	В экспериментальной экономике такая технология называется </a:t>
            </a:r>
            <a:r>
              <a:rPr lang="ru-RU" sz="2000" b="1" dirty="0" smtClean="0">
                <a:latin typeface="Calibri" pitchFamily="34" charset="0"/>
              </a:rPr>
              <a:t>‘</a:t>
            </a:r>
            <a:r>
              <a:rPr lang="en-US" sz="2000" b="1" dirty="0" smtClean="0">
                <a:latin typeface="Calibri" pitchFamily="34" charset="0"/>
              </a:rPr>
              <a:t>smart market</a:t>
            </a:r>
            <a:r>
              <a:rPr lang="ru-RU" sz="2000" b="1" dirty="0" smtClean="0">
                <a:latin typeface="Calibri" pitchFamily="34" charset="0"/>
              </a:rPr>
              <a:t>’</a:t>
            </a:r>
            <a:endParaRPr lang="ru-RU" sz="2000" dirty="0" smtClean="0">
              <a:latin typeface="Calibri" pitchFamily="34" charset="0"/>
            </a:endParaRPr>
          </a:p>
        </p:txBody>
      </p:sp>
      <p:pic>
        <p:nvPicPr>
          <p:cNvPr id="8" name="Picture 4" descr="forum_logo_2e526"/>
          <p:cNvPicPr>
            <a:picLocks noChangeAspect="1" noChangeArrowheads="1"/>
          </p:cNvPicPr>
          <p:nvPr>
            <p:custDataLst>
              <p:tags r:id="rId5"/>
            </p:custDataLst>
          </p:nvPr>
        </p:nvPicPr>
        <p:blipFill>
          <a:blip r:embed="rId11" cstate="print"/>
          <a:srcRect/>
          <a:stretch>
            <a:fillRect/>
          </a:stretch>
        </p:blipFill>
        <p:spPr bwMode="auto">
          <a:xfrm>
            <a:off x="7096125" y="4714875"/>
            <a:ext cx="2047875" cy="2143125"/>
          </a:xfrm>
          <a:prstGeom prst="rect">
            <a:avLst/>
          </a:prstGeom>
          <a:noFill/>
          <a:ln w="9525">
            <a:noFill/>
            <a:miter lim="800000"/>
            <a:headEnd/>
            <a:tailEnd/>
          </a:ln>
        </p:spPr>
      </p:pic>
      <p:sp>
        <p:nvSpPr>
          <p:cNvPr id="12" name="Заголовок 1"/>
          <p:cNvSpPr>
            <a:spLocks noGrp="1"/>
          </p:cNvSpPr>
          <p:nvPr>
            <p:ph type="title"/>
            <p:custDataLst>
              <p:tags r:id="rId6"/>
            </p:custDataLst>
          </p:nvPr>
        </p:nvSpPr>
        <p:spPr>
          <a:xfrm>
            <a:off x="457200" y="152400"/>
            <a:ext cx="8229600" cy="714254"/>
          </a:xfrm>
        </p:spPr>
        <p:txBody>
          <a:bodyPr>
            <a:normAutofit/>
          </a:bodyPr>
          <a:lstStyle/>
          <a:p>
            <a:pPr algn="l"/>
            <a:r>
              <a:rPr lang="ru-RU" sz="2800" dirty="0" smtClean="0">
                <a:solidFill>
                  <a:schemeClr val="accent1">
                    <a:lumMod val="50000"/>
                  </a:schemeClr>
                </a:solidFill>
                <a:latin typeface="Calibri" pitchFamily="34" charset="0"/>
              </a:rPr>
              <a:t>Суть технологии</a:t>
            </a:r>
            <a:endParaRPr lang="ru-RU" sz="3200" dirty="0">
              <a:latin typeface="Calibri" pitchFamily="34" charset="0"/>
            </a:endParaRPr>
          </a:p>
        </p:txBody>
      </p:sp>
    </p:spTree>
    <p:custDataLst>
      <p:tags r:id="rId1"/>
    </p:custDataLst>
    <p:extLst>
      <p:ext uri="{BB962C8B-B14F-4D97-AF65-F5344CB8AC3E}">
        <p14:creationId xmlns:p14="http://schemas.microsoft.com/office/powerpoint/2010/main" val="1764784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forum_logo_2e526"/>
          <p:cNvPicPr>
            <a:picLocks noChangeAspect="1" noChangeArrowheads="1"/>
          </p:cNvPicPr>
          <p:nvPr>
            <p:custDataLst>
              <p:tags r:id="rId2"/>
            </p:custDataLst>
          </p:nvPr>
        </p:nvPicPr>
        <p:blipFill>
          <a:blip r:embed="rId8" cstate="print"/>
          <a:srcRect/>
          <a:stretch>
            <a:fillRect/>
          </a:stretch>
        </p:blipFill>
        <p:spPr bwMode="auto">
          <a:xfrm>
            <a:off x="7096125" y="4714875"/>
            <a:ext cx="2047875" cy="2143125"/>
          </a:xfrm>
          <a:prstGeom prst="rect">
            <a:avLst/>
          </a:prstGeom>
          <a:noFill/>
          <a:ln w="9525">
            <a:noFill/>
            <a:miter lim="800000"/>
            <a:headEnd/>
            <a:tailEnd/>
          </a:ln>
        </p:spPr>
      </p:pic>
      <p:sp>
        <p:nvSpPr>
          <p:cNvPr id="8" name="Объект 27"/>
          <p:cNvSpPr>
            <a:spLocks noGrp="1"/>
          </p:cNvSpPr>
          <p:nvPr>
            <p:ph idx="1"/>
            <p:custDataLst>
              <p:tags r:id="rId3"/>
            </p:custDataLst>
          </p:nvPr>
        </p:nvSpPr>
        <p:spPr>
          <a:xfrm>
            <a:off x="457200" y="1231903"/>
            <a:ext cx="8229600" cy="4911741"/>
          </a:xfrm>
        </p:spPr>
        <p:txBody>
          <a:bodyPr>
            <a:noAutofit/>
          </a:bodyPr>
          <a:lstStyle/>
          <a:p>
            <a:pPr marL="457200" lvl="0" indent="-457200">
              <a:buFont typeface="+mj-lt"/>
              <a:buAutoNum type="arabicPeriod"/>
            </a:pPr>
            <a:r>
              <a:rPr lang="ru-RU" sz="2600" dirty="0" smtClean="0">
                <a:latin typeface="Calibri" pitchFamily="34" charset="0"/>
              </a:rPr>
              <a:t>Повышается число удовлетворенных и лояльных клиентов за счет того, что оператор </a:t>
            </a:r>
            <a:r>
              <a:rPr lang="ru-RU" sz="2600" b="1" dirty="0" smtClean="0">
                <a:latin typeface="Calibri" pitchFamily="34" charset="0"/>
              </a:rPr>
              <a:t>всегда</a:t>
            </a:r>
            <a:r>
              <a:rPr lang="ru-RU" sz="2600" dirty="0" smtClean="0">
                <a:latin typeface="Calibri" pitchFamily="34" charset="0"/>
              </a:rPr>
              <a:t> действует в соответствии с их с ожиданиями. </a:t>
            </a:r>
            <a:r>
              <a:rPr lang="en-US" sz="2600" dirty="0" smtClean="0">
                <a:latin typeface="Calibri" pitchFamily="34" charset="0"/>
              </a:rPr>
              <a:t/>
            </a:r>
            <a:br>
              <a:rPr lang="en-US" sz="2600" dirty="0" smtClean="0">
                <a:latin typeface="Calibri" pitchFamily="34" charset="0"/>
              </a:rPr>
            </a:br>
            <a:r>
              <a:rPr lang="ru-RU" sz="2600" dirty="0" smtClean="0">
                <a:latin typeface="Calibri" pitchFamily="34" charset="0"/>
              </a:rPr>
              <a:t>Фактически оператор </a:t>
            </a:r>
            <a:r>
              <a:rPr lang="ru-RU" sz="2600" b="1" dirty="0" smtClean="0">
                <a:latin typeface="Calibri" pitchFamily="34" charset="0"/>
              </a:rPr>
              <a:t>создает </a:t>
            </a:r>
            <a:r>
              <a:rPr lang="ru-RU" sz="2600" dirty="0" smtClean="0">
                <a:latin typeface="Calibri" pitchFamily="34" charset="0"/>
              </a:rPr>
              <a:t>эти</a:t>
            </a:r>
            <a:r>
              <a:rPr lang="ru-RU" sz="2600" b="1" dirty="0" smtClean="0">
                <a:latin typeface="Calibri" pitchFamily="34" charset="0"/>
              </a:rPr>
              <a:t> ожидания</a:t>
            </a:r>
            <a:r>
              <a:rPr lang="ru-RU" sz="2600" dirty="0" smtClean="0">
                <a:latin typeface="Calibri" pitchFamily="34" charset="0"/>
              </a:rPr>
              <a:t>.</a:t>
            </a:r>
          </a:p>
          <a:p>
            <a:pPr marL="457200" lvl="0" indent="-457200">
              <a:buFont typeface="+mj-lt"/>
              <a:buAutoNum type="arabicPeriod"/>
            </a:pPr>
            <a:endParaRPr lang="en-US" sz="2600" dirty="0" smtClean="0">
              <a:latin typeface="Calibri" pitchFamily="34" charset="0"/>
            </a:endParaRPr>
          </a:p>
          <a:p>
            <a:pPr marL="457200" indent="-457200">
              <a:buFont typeface="+mj-lt"/>
              <a:buAutoNum type="arabicPeriod"/>
            </a:pPr>
            <a:r>
              <a:rPr lang="ru-RU" sz="2600" dirty="0" smtClean="0">
                <a:latin typeface="Calibri" pitchFamily="34" charset="0"/>
              </a:rPr>
              <a:t>Повышается доход от использования канала – в ситуации аукциона средняя цена трафика может в два раза превышать нормальную, увеличение дохода за сутки составляет 15-25%</a:t>
            </a:r>
            <a:r>
              <a:rPr lang="en-US" sz="2600" dirty="0" smtClean="0">
                <a:latin typeface="Calibri" pitchFamily="34" charset="0"/>
              </a:rPr>
              <a:t>.</a:t>
            </a:r>
            <a:endParaRPr lang="ru-RU" sz="2600" dirty="0" smtClean="0">
              <a:latin typeface="Calibri" pitchFamily="34" charset="0"/>
            </a:endParaRPr>
          </a:p>
          <a:p>
            <a:pPr marL="457200" indent="-457200">
              <a:buFont typeface="+mj-lt"/>
              <a:buAutoNum type="arabicPeriod"/>
            </a:pPr>
            <a:endParaRPr lang="ru-RU" sz="2600" dirty="0" smtClean="0">
              <a:latin typeface="Calibri" pitchFamily="34" charset="0"/>
            </a:endParaRPr>
          </a:p>
          <a:p>
            <a:pPr marL="457200" indent="-457200">
              <a:buFont typeface="+mj-lt"/>
              <a:buAutoNum type="arabicPeriod"/>
            </a:pPr>
            <a:r>
              <a:rPr lang="ru-RU" sz="2600" dirty="0" smtClean="0">
                <a:latin typeface="Calibri" pitchFamily="34" charset="0"/>
              </a:rPr>
              <a:t>И еще одно дополнительное преимущество</a:t>
            </a:r>
            <a:r>
              <a:rPr lang="en-US" sz="2600" dirty="0" smtClean="0">
                <a:latin typeface="Calibri" pitchFamily="34" charset="0"/>
              </a:rPr>
              <a:t>…</a:t>
            </a:r>
          </a:p>
        </p:txBody>
      </p:sp>
      <p:pic>
        <p:nvPicPr>
          <p:cNvPr id="26" name="Объект 5"/>
          <p:cNvPicPr>
            <a:picLocks noChangeAspect="1"/>
          </p:cNvPicPr>
          <p:nvPr>
            <p:custDataLst>
              <p:tags r:id="rId4"/>
            </p:custDataLst>
          </p:nvPr>
        </p:nvPicPr>
        <p:blipFill>
          <a:blip r:embed="rId9" cstate="print">
            <a:extLst>
              <a:ext uri="{28A0092B-C50C-407E-A947-70E740481C1C}">
                <a14:useLocalDpi xmlns:a14="http://schemas.microsoft.com/office/drawing/2010/main" val="0"/>
              </a:ext>
            </a:extLst>
          </a:blip>
          <a:stretch>
            <a:fillRect/>
          </a:stretch>
        </p:blipFill>
        <p:spPr>
          <a:xfrm>
            <a:off x="323528" y="500042"/>
            <a:ext cx="8495968" cy="609720"/>
          </a:xfrm>
          <a:prstGeom prst="rect">
            <a:avLst/>
          </a:prstGeom>
        </p:spPr>
      </p:pic>
      <p:sp>
        <p:nvSpPr>
          <p:cNvPr id="10" name="Заголовок 1"/>
          <p:cNvSpPr>
            <a:spLocks noGrp="1"/>
          </p:cNvSpPr>
          <p:nvPr>
            <p:ph type="title"/>
            <p:custDataLst>
              <p:tags r:id="rId5"/>
            </p:custDataLst>
          </p:nvPr>
        </p:nvSpPr>
        <p:spPr>
          <a:xfrm>
            <a:off x="457200" y="152400"/>
            <a:ext cx="8229600" cy="714254"/>
          </a:xfrm>
        </p:spPr>
        <p:txBody>
          <a:bodyPr>
            <a:normAutofit/>
          </a:bodyPr>
          <a:lstStyle/>
          <a:p>
            <a:pPr algn="l"/>
            <a:r>
              <a:rPr lang="ru-RU" sz="2800" dirty="0" smtClean="0">
                <a:solidFill>
                  <a:schemeClr val="accent1">
                    <a:lumMod val="50000"/>
                  </a:schemeClr>
                </a:solidFill>
                <a:latin typeface="Calibri" pitchFamily="34" charset="0"/>
              </a:rPr>
              <a:t>В чем преимущества для оператора?</a:t>
            </a:r>
            <a:endParaRPr lang="ru-RU" sz="3200" dirty="0">
              <a:latin typeface="Calibri" pitchFamily="34" charset="0"/>
            </a:endParaRPr>
          </a:p>
        </p:txBody>
      </p:sp>
    </p:spTree>
    <p:custDataLst>
      <p:tags r:id="rId1"/>
    </p:custDataLst>
    <p:extLst>
      <p:ext uri="{BB962C8B-B14F-4D97-AF65-F5344CB8AC3E}">
        <p14:creationId xmlns:p14="http://schemas.microsoft.com/office/powerpoint/2010/main" val="1764784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descr="forum_logo_2e526"/>
          <p:cNvPicPr>
            <a:picLocks noChangeAspect="1" noChangeArrowheads="1"/>
          </p:cNvPicPr>
          <p:nvPr>
            <p:custDataLst>
              <p:tags r:id="rId2"/>
            </p:custDataLst>
          </p:nvPr>
        </p:nvPicPr>
        <p:blipFill>
          <a:blip r:embed="rId9" cstate="print"/>
          <a:srcRect/>
          <a:stretch>
            <a:fillRect/>
          </a:stretch>
        </p:blipFill>
        <p:spPr bwMode="auto">
          <a:xfrm>
            <a:off x="7096125" y="4714875"/>
            <a:ext cx="2047875" cy="2143125"/>
          </a:xfrm>
          <a:prstGeom prst="rect">
            <a:avLst/>
          </a:prstGeom>
          <a:noFill/>
          <a:ln w="9525">
            <a:noFill/>
            <a:miter lim="800000"/>
            <a:headEnd/>
            <a:tailEnd/>
          </a:ln>
        </p:spPr>
      </p:pic>
      <p:pic>
        <p:nvPicPr>
          <p:cNvPr id="26" name="Объект 5"/>
          <p:cNvPicPr>
            <a:picLocks noChangeAspect="1"/>
          </p:cNvPicPr>
          <p:nvPr>
            <p:custDataLst>
              <p:tags r:id="rId3"/>
            </p:custDataLst>
          </p:nvPr>
        </p:nvPicPr>
        <p:blipFill>
          <a:blip r:embed="rId10" cstate="print">
            <a:extLst>
              <a:ext uri="{28A0092B-C50C-407E-A947-70E740481C1C}">
                <a14:useLocalDpi xmlns:a14="http://schemas.microsoft.com/office/drawing/2010/main" val="0"/>
              </a:ext>
            </a:extLst>
          </a:blip>
          <a:stretch>
            <a:fillRect/>
          </a:stretch>
        </p:blipFill>
        <p:spPr>
          <a:xfrm>
            <a:off x="323528" y="500042"/>
            <a:ext cx="8495968" cy="609720"/>
          </a:xfrm>
          <a:prstGeom prst="rect">
            <a:avLst/>
          </a:prstGeom>
        </p:spPr>
      </p:pic>
      <p:pic>
        <p:nvPicPr>
          <p:cNvPr id="8" name="Рисунок 7"/>
          <p:cNvPicPr/>
          <p:nvPr>
            <p:custDataLst>
              <p:tags r:id="rId4"/>
            </p:custDataLst>
          </p:nvPr>
        </p:nvPicPr>
        <p:blipFill>
          <a:blip r:embed="rId11" cstate="print">
            <a:extLst>
              <a:ext uri="{28A0092B-C50C-407E-A947-70E740481C1C}">
                <a14:useLocalDpi xmlns:a14="http://schemas.microsoft.com/office/drawing/2010/main" val="0"/>
              </a:ext>
            </a:extLst>
          </a:blip>
          <a:srcRect/>
          <a:stretch>
            <a:fillRect/>
          </a:stretch>
        </p:blipFill>
        <p:spPr bwMode="auto">
          <a:xfrm>
            <a:off x="685800" y="2667000"/>
            <a:ext cx="7500990" cy="3857652"/>
          </a:xfrm>
          <a:prstGeom prst="rect">
            <a:avLst/>
          </a:prstGeom>
          <a:noFill/>
        </p:spPr>
      </p:pic>
      <p:sp>
        <p:nvSpPr>
          <p:cNvPr id="6" name="Объект 27"/>
          <p:cNvSpPr>
            <a:spLocks noGrp="1"/>
          </p:cNvSpPr>
          <p:nvPr>
            <p:ph idx="1"/>
            <p:custDataLst>
              <p:tags r:id="rId5"/>
            </p:custDataLst>
          </p:nvPr>
        </p:nvSpPr>
        <p:spPr>
          <a:xfrm>
            <a:off x="0" y="946151"/>
            <a:ext cx="9036496" cy="1482717"/>
          </a:xfrm>
        </p:spPr>
        <p:txBody>
          <a:bodyPr>
            <a:noAutofit/>
          </a:bodyPr>
          <a:lstStyle/>
          <a:p>
            <a:pPr>
              <a:buNone/>
            </a:pPr>
            <a:r>
              <a:rPr lang="ru-RU" sz="2200" dirty="0" smtClean="0">
                <a:latin typeface="Calibri" pitchFamily="34" charset="0"/>
              </a:rPr>
              <a:t>	Решение </a:t>
            </a:r>
            <a:r>
              <a:rPr lang="en-US" sz="2200" dirty="0" smtClean="0">
                <a:latin typeface="Calibri" pitchFamily="34" charset="0"/>
              </a:rPr>
              <a:t>Smart Market </a:t>
            </a:r>
            <a:r>
              <a:rPr lang="ru-RU" sz="2200" dirty="0" smtClean="0">
                <a:latin typeface="Calibri" pitchFamily="34" charset="0"/>
              </a:rPr>
              <a:t>создает </a:t>
            </a:r>
            <a:r>
              <a:rPr lang="ru-RU" sz="2200" b="1" dirty="0" smtClean="0">
                <a:latin typeface="Calibri" pitchFamily="34" charset="0"/>
              </a:rPr>
              <a:t>эффект отложенного потребления</a:t>
            </a:r>
            <a:r>
              <a:rPr lang="ru-RU" sz="2200" dirty="0" smtClean="0">
                <a:latin typeface="Calibri" pitchFamily="34" charset="0"/>
              </a:rPr>
              <a:t>, благодаря чему загрузка канала распределяется более равномерно по времени</a:t>
            </a:r>
            <a:r>
              <a:rPr lang="en-US" sz="2200" dirty="0" smtClean="0">
                <a:latin typeface="Calibri" pitchFamily="34" charset="0"/>
              </a:rPr>
              <a:t>. </a:t>
            </a:r>
            <a:r>
              <a:rPr lang="ru-RU" sz="2200" dirty="0" smtClean="0">
                <a:latin typeface="Calibri" pitchFamily="34" charset="0"/>
              </a:rPr>
              <a:t>Оператор продает больше трафика, не увеличивая пропускную способность канала.</a:t>
            </a:r>
          </a:p>
        </p:txBody>
      </p:sp>
      <p:sp>
        <p:nvSpPr>
          <p:cNvPr id="11" name="Заголовок 1"/>
          <p:cNvSpPr>
            <a:spLocks noGrp="1"/>
          </p:cNvSpPr>
          <p:nvPr>
            <p:ph type="title"/>
            <p:custDataLst>
              <p:tags r:id="rId6"/>
            </p:custDataLst>
          </p:nvPr>
        </p:nvSpPr>
        <p:spPr>
          <a:xfrm>
            <a:off x="457200" y="152400"/>
            <a:ext cx="8229600" cy="714254"/>
          </a:xfrm>
        </p:spPr>
        <p:txBody>
          <a:bodyPr>
            <a:normAutofit/>
          </a:bodyPr>
          <a:lstStyle/>
          <a:p>
            <a:pPr algn="l"/>
            <a:r>
              <a:rPr lang="ru-RU" sz="2800" dirty="0" smtClean="0">
                <a:solidFill>
                  <a:schemeClr val="accent1">
                    <a:lumMod val="50000"/>
                  </a:schemeClr>
                </a:solidFill>
                <a:latin typeface="Calibri" pitchFamily="34" charset="0"/>
              </a:rPr>
              <a:t>Дополнительное преимущество</a:t>
            </a:r>
            <a:endParaRPr lang="ru-RU" sz="3200" dirty="0">
              <a:latin typeface="Calibri" pitchFamily="34" charset="0"/>
            </a:endParaRPr>
          </a:p>
        </p:txBody>
      </p:sp>
    </p:spTree>
    <p:custDataLst>
      <p:tags r:id="rId1"/>
    </p:custDataLst>
    <p:extLst>
      <p:ext uri="{BB962C8B-B14F-4D97-AF65-F5344CB8AC3E}">
        <p14:creationId xmlns:p14="http://schemas.microsoft.com/office/powerpoint/2010/main" val="1764784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forum_logo_2e526"/>
          <p:cNvPicPr>
            <a:picLocks noChangeAspect="1" noChangeArrowheads="1"/>
          </p:cNvPicPr>
          <p:nvPr>
            <p:custDataLst>
              <p:tags r:id="rId2"/>
            </p:custDataLst>
          </p:nvPr>
        </p:nvPicPr>
        <p:blipFill>
          <a:blip r:embed="rId8" cstate="print"/>
          <a:srcRect/>
          <a:stretch>
            <a:fillRect/>
          </a:stretch>
        </p:blipFill>
        <p:spPr bwMode="auto">
          <a:xfrm>
            <a:off x="7096125" y="4714875"/>
            <a:ext cx="2047875" cy="2143125"/>
          </a:xfrm>
          <a:prstGeom prst="rect">
            <a:avLst/>
          </a:prstGeom>
          <a:noFill/>
          <a:ln w="9525">
            <a:noFill/>
            <a:miter lim="800000"/>
            <a:headEnd/>
            <a:tailEnd/>
          </a:ln>
        </p:spPr>
      </p:pic>
      <p:pic>
        <p:nvPicPr>
          <p:cNvPr id="26" name="Объект 5"/>
          <p:cNvPicPr>
            <a:picLocks noChangeAspect="1"/>
          </p:cNvPicPr>
          <p:nvPr>
            <p:custDataLst>
              <p:tags r:id="rId3"/>
            </p:custDataLst>
          </p:nvPr>
        </p:nvPicPr>
        <p:blipFill>
          <a:blip r:embed="rId9" cstate="print">
            <a:extLst>
              <a:ext uri="{28A0092B-C50C-407E-A947-70E740481C1C}">
                <a14:useLocalDpi xmlns:a14="http://schemas.microsoft.com/office/drawing/2010/main" val="0"/>
              </a:ext>
            </a:extLst>
          </a:blip>
          <a:stretch>
            <a:fillRect/>
          </a:stretch>
        </p:blipFill>
        <p:spPr>
          <a:xfrm>
            <a:off x="323528" y="500042"/>
            <a:ext cx="8495968" cy="609720"/>
          </a:xfrm>
          <a:prstGeom prst="rect">
            <a:avLst/>
          </a:prstGeom>
        </p:spPr>
      </p:pic>
      <p:sp>
        <p:nvSpPr>
          <p:cNvPr id="8" name="Объект 27"/>
          <p:cNvSpPr>
            <a:spLocks noGrp="1"/>
          </p:cNvSpPr>
          <p:nvPr>
            <p:ph idx="1"/>
            <p:custDataLst>
              <p:tags r:id="rId4"/>
            </p:custDataLst>
          </p:nvPr>
        </p:nvSpPr>
        <p:spPr>
          <a:xfrm>
            <a:off x="457200" y="1066800"/>
            <a:ext cx="8229600" cy="4159249"/>
          </a:xfrm>
        </p:spPr>
        <p:txBody>
          <a:bodyPr>
            <a:noAutofit/>
          </a:bodyPr>
          <a:lstStyle/>
          <a:p>
            <a:r>
              <a:rPr lang="ru-RU" sz="2400" dirty="0" smtClean="0">
                <a:latin typeface="Calibri" pitchFamily="34" charset="0"/>
              </a:rPr>
              <a:t>3 года теоретических исследований и больше 100 лабораторных экспериментов</a:t>
            </a:r>
            <a:r>
              <a:rPr lang="en-US" sz="2400" dirty="0" smtClean="0">
                <a:latin typeface="Calibri" pitchFamily="34" charset="0"/>
              </a:rPr>
              <a:t>;</a:t>
            </a:r>
          </a:p>
          <a:p>
            <a:endParaRPr lang="en-US" sz="2400" dirty="0" smtClean="0">
              <a:latin typeface="Calibri" pitchFamily="34" charset="0"/>
            </a:endParaRPr>
          </a:p>
          <a:p>
            <a:r>
              <a:rPr lang="ru-RU" sz="2400" dirty="0" smtClean="0">
                <a:latin typeface="Calibri" pitchFamily="34" charset="0"/>
              </a:rPr>
              <a:t>Решение протестировано на абонентской базе крупнейшего в России провайдера спутникового интернета  - «Радуга Интернет» (более 120 000 пользователей). В настоящий момент  заключены договоры на коммерческое использование </a:t>
            </a:r>
            <a:r>
              <a:rPr lang="en-US" sz="2400" dirty="0" smtClean="0">
                <a:latin typeface="Calibri" pitchFamily="34" charset="0"/>
              </a:rPr>
              <a:t>Smart</a:t>
            </a:r>
            <a:r>
              <a:rPr lang="ru-RU" sz="2400" dirty="0" smtClean="0">
                <a:latin typeface="Calibri" pitchFamily="34" charset="0"/>
              </a:rPr>
              <a:t> </a:t>
            </a:r>
            <a:r>
              <a:rPr lang="en-US" sz="2400" dirty="0" smtClean="0">
                <a:latin typeface="Calibri" pitchFamily="34" charset="0"/>
              </a:rPr>
              <a:t>Market </a:t>
            </a:r>
            <a:r>
              <a:rPr lang="ru-RU" sz="2400" dirty="0" smtClean="0">
                <a:latin typeface="Calibri" pitchFamily="34" charset="0"/>
              </a:rPr>
              <a:t>в сетях двух российских спутниковых операторов</a:t>
            </a:r>
            <a:r>
              <a:rPr lang="en-US" sz="2400" dirty="0" smtClean="0">
                <a:latin typeface="Calibri" pitchFamily="34" charset="0"/>
              </a:rPr>
              <a:t>;</a:t>
            </a:r>
          </a:p>
          <a:p>
            <a:endParaRPr lang="en-US" sz="2400" dirty="0" smtClean="0">
              <a:latin typeface="Calibri" pitchFamily="34" charset="0"/>
            </a:endParaRPr>
          </a:p>
          <a:p>
            <a:r>
              <a:rPr lang="ru-RU" sz="2400" dirty="0" smtClean="0">
                <a:latin typeface="Calibri" pitchFamily="34" charset="0"/>
              </a:rPr>
              <a:t>К 2013 году будет подготовлено и протестировано решение для использования в сетях сотовых операторов</a:t>
            </a:r>
            <a:r>
              <a:rPr lang="en-US" sz="2400" dirty="0" smtClean="0">
                <a:latin typeface="Calibri" pitchFamily="34" charset="0"/>
              </a:rPr>
              <a:t>. </a:t>
            </a:r>
            <a:r>
              <a:rPr lang="en-US" sz="2400" b="1" dirty="0" smtClean="0">
                <a:latin typeface="Calibri" pitchFamily="34" charset="0"/>
              </a:rPr>
              <a:t>	</a:t>
            </a:r>
          </a:p>
          <a:p>
            <a:pPr>
              <a:buNone/>
            </a:pPr>
            <a:r>
              <a:rPr lang="en-US" sz="2400" b="1" dirty="0" smtClean="0"/>
              <a:t>	</a:t>
            </a:r>
            <a:endParaRPr lang="ru-RU" sz="2400" dirty="0" smtClean="0"/>
          </a:p>
        </p:txBody>
      </p:sp>
      <p:sp>
        <p:nvSpPr>
          <p:cNvPr id="10" name="Заголовок 1"/>
          <p:cNvSpPr>
            <a:spLocks noGrp="1"/>
          </p:cNvSpPr>
          <p:nvPr>
            <p:ph type="title"/>
            <p:custDataLst>
              <p:tags r:id="rId5"/>
            </p:custDataLst>
          </p:nvPr>
        </p:nvSpPr>
        <p:spPr>
          <a:xfrm>
            <a:off x="457200" y="152400"/>
            <a:ext cx="8229600" cy="714254"/>
          </a:xfrm>
        </p:spPr>
        <p:txBody>
          <a:bodyPr>
            <a:normAutofit/>
          </a:bodyPr>
          <a:lstStyle/>
          <a:p>
            <a:pPr algn="l"/>
            <a:r>
              <a:rPr lang="ru-RU" sz="2800" dirty="0" smtClean="0">
                <a:solidFill>
                  <a:schemeClr val="accent1">
                    <a:lumMod val="50000"/>
                  </a:schemeClr>
                </a:solidFill>
                <a:latin typeface="Calibri" pitchFamily="34" charset="0"/>
              </a:rPr>
              <a:t>Достижения</a:t>
            </a:r>
            <a:endParaRPr lang="ru-RU" sz="3200" dirty="0">
              <a:latin typeface="Calibri" pitchFamily="34" charset="0"/>
            </a:endParaRPr>
          </a:p>
        </p:txBody>
      </p:sp>
    </p:spTree>
    <p:custDataLst>
      <p:tags r:id="rId1"/>
    </p:custDataLst>
    <p:extLst>
      <p:ext uri="{BB962C8B-B14F-4D97-AF65-F5344CB8AC3E}">
        <p14:creationId xmlns:p14="http://schemas.microsoft.com/office/powerpoint/2010/main" val="176478470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HAPEID" val="8bq3uzfqVQ1Umu94tPKsfx"/>
</p:tagLst>
</file>

<file path=ppt/tags/tag10.xml><?xml version="1.0" encoding="utf-8"?>
<p:tagLst xmlns:a="http://schemas.openxmlformats.org/drawingml/2006/main" xmlns:r="http://schemas.openxmlformats.org/officeDocument/2006/relationships" xmlns:p="http://schemas.openxmlformats.org/presentationml/2006/main">
  <p:tag name="DVSHAPEID" val="tkU7uLhby1txYWVj5XiW5W"/>
</p:tagLst>
</file>

<file path=ppt/tags/tag100.xml><?xml version="1.0" encoding="utf-8"?>
<p:tagLst xmlns:a="http://schemas.openxmlformats.org/drawingml/2006/main" xmlns:r="http://schemas.openxmlformats.org/officeDocument/2006/relationships" xmlns:p="http://schemas.openxmlformats.org/presentationml/2006/main">
  <p:tag name="DVSHAPEID" val="KzfcZKds9byMtaSwCziYVM"/>
</p:tagLst>
</file>

<file path=ppt/tags/tag101.xml><?xml version="1.0" encoding="utf-8"?>
<p:tagLst xmlns:a="http://schemas.openxmlformats.org/drawingml/2006/main" xmlns:r="http://schemas.openxmlformats.org/officeDocument/2006/relationships" xmlns:p="http://schemas.openxmlformats.org/presentationml/2006/main">
  <p:tag name="DVSHAPEID" val="YnQmq7MEn48UU5B1gutQsG"/>
</p:tagLst>
</file>

<file path=ppt/tags/tag102.xml><?xml version="1.0" encoding="utf-8"?>
<p:tagLst xmlns:a="http://schemas.openxmlformats.org/drawingml/2006/main" xmlns:r="http://schemas.openxmlformats.org/officeDocument/2006/relationships" xmlns:p="http://schemas.openxmlformats.org/presentationml/2006/main">
  <p:tag name="DVSHAPEID" val="3GyJmVlWISKJr2uD3j4cbr"/>
</p:tagLst>
</file>

<file path=ppt/tags/tag103.xml><?xml version="1.0" encoding="utf-8"?>
<p:tagLst xmlns:a="http://schemas.openxmlformats.org/drawingml/2006/main" xmlns:r="http://schemas.openxmlformats.org/officeDocument/2006/relationships" xmlns:p="http://schemas.openxmlformats.org/presentationml/2006/main">
  <p:tag name="DVSECTIONID" val="8K5qIwfSs7plEriKqCgFGm"/>
</p:tagLst>
</file>

<file path=ppt/tags/tag104.xml><?xml version="1.0" encoding="utf-8"?>
<p:tagLst xmlns:a="http://schemas.openxmlformats.org/drawingml/2006/main" xmlns:r="http://schemas.openxmlformats.org/officeDocument/2006/relationships" xmlns:p="http://schemas.openxmlformats.org/presentationml/2006/main">
  <p:tag name="DVSHAPEID" val="pTiUJeNzxgm3Czz9TU24Zy"/>
</p:tagLst>
</file>

<file path=ppt/tags/tag105.xml><?xml version="1.0" encoding="utf-8"?>
<p:tagLst xmlns:a="http://schemas.openxmlformats.org/drawingml/2006/main" xmlns:r="http://schemas.openxmlformats.org/officeDocument/2006/relationships" xmlns:p="http://schemas.openxmlformats.org/presentationml/2006/main">
  <p:tag name="DVSHAPEID" val="NVuJFDanaYS42t9Z8Yjth2"/>
</p:tagLst>
</file>

<file path=ppt/tags/tag106.xml><?xml version="1.0" encoding="utf-8"?>
<p:tagLst xmlns:a="http://schemas.openxmlformats.org/drawingml/2006/main" xmlns:r="http://schemas.openxmlformats.org/officeDocument/2006/relationships" xmlns:p="http://schemas.openxmlformats.org/presentationml/2006/main">
  <p:tag name="DVSHAPEID" val="nKHOGX2EQb7kTi5qrongBo"/>
</p:tagLst>
</file>

<file path=ppt/tags/tag107.xml><?xml version="1.0" encoding="utf-8"?>
<p:tagLst xmlns:a="http://schemas.openxmlformats.org/drawingml/2006/main" xmlns:r="http://schemas.openxmlformats.org/officeDocument/2006/relationships" xmlns:p="http://schemas.openxmlformats.org/presentationml/2006/main">
  <p:tag name="DVSHAPEID" val="e047urjLtHKznm92FC4MsS"/>
</p:tagLst>
</file>

<file path=ppt/tags/tag108.xml><?xml version="1.0" encoding="utf-8"?>
<p:tagLst xmlns:a="http://schemas.openxmlformats.org/drawingml/2006/main" xmlns:r="http://schemas.openxmlformats.org/officeDocument/2006/relationships" xmlns:p="http://schemas.openxmlformats.org/presentationml/2006/main">
  <p:tag name="DVSHAPEID" val="3GyJmVlWISKJr2uD3j4cbr"/>
</p:tagLst>
</file>

<file path=ppt/tags/tag109.xml><?xml version="1.0" encoding="utf-8"?>
<p:tagLst xmlns:a="http://schemas.openxmlformats.org/drawingml/2006/main" xmlns:r="http://schemas.openxmlformats.org/officeDocument/2006/relationships" xmlns:p="http://schemas.openxmlformats.org/presentationml/2006/main">
  <p:tag name="DVSECTIONID" val="ewx6q2ODaS9O86y0MPvPHq"/>
</p:tagLst>
</file>

<file path=ppt/tags/tag11.xml><?xml version="1.0" encoding="utf-8"?>
<p:tagLst xmlns:a="http://schemas.openxmlformats.org/drawingml/2006/main" xmlns:r="http://schemas.openxmlformats.org/officeDocument/2006/relationships" xmlns:p="http://schemas.openxmlformats.org/presentationml/2006/main">
  <p:tag name="DVSHAPEID" val="wPkx18RGKHzVU04iTBaHae"/>
</p:tagLst>
</file>

<file path=ppt/tags/tag110.xml><?xml version="1.0" encoding="utf-8"?>
<p:tagLst xmlns:a="http://schemas.openxmlformats.org/drawingml/2006/main" xmlns:r="http://schemas.openxmlformats.org/officeDocument/2006/relationships" xmlns:p="http://schemas.openxmlformats.org/presentationml/2006/main">
  <p:tag name="DVSHAPEID" val="n38T4QZpyXxRWYxd1YhfbI"/>
</p:tagLst>
</file>

<file path=ppt/tags/tag111.xml><?xml version="1.0" encoding="utf-8"?>
<p:tagLst xmlns:a="http://schemas.openxmlformats.org/drawingml/2006/main" xmlns:r="http://schemas.openxmlformats.org/officeDocument/2006/relationships" xmlns:p="http://schemas.openxmlformats.org/presentationml/2006/main">
  <p:tag name="DVSHAPEID" val="DWhooVqePjdYvHKytBl5Ip"/>
</p:tagLst>
</file>

<file path=ppt/tags/tag112.xml><?xml version="1.0" encoding="utf-8"?>
<p:tagLst xmlns:a="http://schemas.openxmlformats.org/drawingml/2006/main" xmlns:r="http://schemas.openxmlformats.org/officeDocument/2006/relationships" xmlns:p="http://schemas.openxmlformats.org/presentationml/2006/main">
  <p:tag name="DVSHAPEID" val="29kDInyYKtx9XwTO8CCIny"/>
</p:tagLst>
</file>

<file path=ppt/tags/tag113.xml><?xml version="1.0" encoding="utf-8"?>
<p:tagLst xmlns:a="http://schemas.openxmlformats.org/drawingml/2006/main" xmlns:r="http://schemas.openxmlformats.org/officeDocument/2006/relationships" xmlns:p="http://schemas.openxmlformats.org/presentationml/2006/main">
  <p:tag name="DVSHAPEID" val="3GyJmVlWISKJr2uD3j4cbr"/>
</p:tagLst>
</file>

<file path=ppt/tags/tag114.xml><?xml version="1.0" encoding="utf-8"?>
<p:tagLst xmlns:a="http://schemas.openxmlformats.org/drawingml/2006/main" xmlns:r="http://schemas.openxmlformats.org/officeDocument/2006/relationships" xmlns:p="http://schemas.openxmlformats.org/presentationml/2006/main">
  <p:tag name="DVSECTIONID" val="cQjbbpQr9QENncm25gwb6o"/>
</p:tagLst>
</file>

<file path=ppt/tags/tag115.xml><?xml version="1.0" encoding="utf-8"?>
<p:tagLst xmlns:a="http://schemas.openxmlformats.org/drawingml/2006/main" xmlns:r="http://schemas.openxmlformats.org/officeDocument/2006/relationships" xmlns:p="http://schemas.openxmlformats.org/presentationml/2006/main">
  <p:tag name="DVSHAPEID" val="fmgvXE3btY4RwfMPaWA7Io"/>
</p:tagLst>
</file>

<file path=ppt/tags/tag116.xml><?xml version="1.0" encoding="utf-8"?>
<p:tagLst xmlns:a="http://schemas.openxmlformats.org/drawingml/2006/main" xmlns:r="http://schemas.openxmlformats.org/officeDocument/2006/relationships" xmlns:p="http://schemas.openxmlformats.org/presentationml/2006/main">
  <p:tag name="DVSHAPEID" val="zsHiX6voYUk04itKIHQ1II"/>
</p:tagLst>
</file>

<file path=ppt/tags/tag117.xml><?xml version="1.0" encoding="utf-8"?>
<p:tagLst xmlns:a="http://schemas.openxmlformats.org/drawingml/2006/main" xmlns:r="http://schemas.openxmlformats.org/officeDocument/2006/relationships" xmlns:p="http://schemas.openxmlformats.org/presentationml/2006/main">
  <p:tag name="DVSHAPEID" val="ywdTS5H4bNdQigetzUfOe2"/>
</p:tagLst>
</file>

<file path=ppt/tags/tag118.xml><?xml version="1.0" encoding="utf-8"?>
<p:tagLst xmlns:a="http://schemas.openxmlformats.org/drawingml/2006/main" xmlns:r="http://schemas.openxmlformats.org/officeDocument/2006/relationships" xmlns:p="http://schemas.openxmlformats.org/presentationml/2006/main">
  <p:tag name="DVSHAPEID" val="3GyJmVlWISKJr2uD3j4cbr"/>
</p:tagLst>
</file>

<file path=ppt/tags/tag119.xml><?xml version="1.0" encoding="utf-8"?>
<p:tagLst xmlns:a="http://schemas.openxmlformats.org/drawingml/2006/main" xmlns:r="http://schemas.openxmlformats.org/officeDocument/2006/relationships" xmlns:p="http://schemas.openxmlformats.org/presentationml/2006/main">
  <p:tag name="DVSECTIONID" val="9lJoWy6YMKJMwzTC5d4PXx"/>
</p:tagLst>
</file>

<file path=ppt/tags/tag12.xml><?xml version="1.0" encoding="utf-8"?>
<p:tagLst xmlns:a="http://schemas.openxmlformats.org/drawingml/2006/main" xmlns:r="http://schemas.openxmlformats.org/officeDocument/2006/relationships" xmlns:p="http://schemas.openxmlformats.org/presentationml/2006/main">
  <p:tag name="DVSHAPEID" val="5aRQaTnNVAQxO5MXK9jRhM"/>
</p:tagLst>
</file>

<file path=ppt/tags/tag120.xml><?xml version="1.0" encoding="utf-8"?>
<p:tagLst xmlns:a="http://schemas.openxmlformats.org/drawingml/2006/main" xmlns:r="http://schemas.openxmlformats.org/officeDocument/2006/relationships" xmlns:p="http://schemas.openxmlformats.org/presentationml/2006/main">
  <p:tag name="DVSHAPEID" val="tRr0cB3gLlVXYx8jfHes4j"/>
</p:tagLst>
</file>

<file path=ppt/tags/tag121.xml><?xml version="1.0" encoding="utf-8"?>
<p:tagLst xmlns:a="http://schemas.openxmlformats.org/drawingml/2006/main" xmlns:r="http://schemas.openxmlformats.org/officeDocument/2006/relationships" xmlns:p="http://schemas.openxmlformats.org/presentationml/2006/main">
  <p:tag name="DVSHAPEID" val="b9LSCoIkJOhXmG7DnLUsDG"/>
</p:tagLst>
</file>

<file path=ppt/tags/tag122.xml><?xml version="1.0" encoding="utf-8"?>
<p:tagLst xmlns:a="http://schemas.openxmlformats.org/drawingml/2006/main" xmlns:r="http://schemas.openxmlformats.org/officeDocument/2006/relationships" xmlns:p="http://schemas.openxmlformats.org/presentationml/2006/main">
  <p:tag name="DVSHAPEID" val="FcZWKQSTrq1uXbRQL9fqKI"/>
</p:tagLst>
</file>

<file path=ppt/tags/tag123.xml><?xml version="1.0" encoding="utf-8"?>
<p:tagLst xmlns:a="http://schemas.openxmlformats.org/drawingml/2006/main" xmlns:r="http://schemas.openxmlformats.org/officeDocument/2006/relationships" xmlns:p="http://schemas.openxmlformats.org/presentationml/2006/main">
  <p:tag name="DVSHAPEID" val="3GyJmVlWISKJr2uD3j4cbr"/>
</p:tagLst>
</file>

<file path=ppt/tags/tag124.xml><?xml version="1.0" encoding="utf-8"?>
<p:tagLst xmlns:a="http://schemas.openxmlformats.org/drawingml/2006/main" xmlns:r="http://schemas.openxmlformats.org/officeDocument/2006/relationships" xmlns:p="http://schemas.openxmlformats.org/presentationml/2006/main">
  <p:tag name="DVSECTIONID" val="nOUzKwN9nEpQj5Fsg0N3Eb"/>
</p:tagLst>
</file>

<file path=ppt/tags/tag125.xml><?xml version="1.0" encoding="utf-8"?>
<p:tagLst xmlns:a="http://schemas.openxmlformats.org/drawingml/2006/main" xmlns:r="http://schemas.openxmlformats.org/officeDocument/2006/relationships" xmlns:p="http://schemas.openxmlformats.org/presentationml/2006/main">
  <p:tag name="DVSHAPEID" val="EXV7GwhY32nrBARqYcgphE"/>
</p:tagLst>
</file>

<file path=ppt/tags/tag126.xml><?xml version="1.0" encoding="utf-8"?>
<p:tagLst xmlns:a="http://schemas.openxmlformats.org/drawingml/2006/main" xmlns:r="http://schemas.openxmlformats.org/officeDocument/2006/relationships" xmlns:p="http://schemas.openxmlformats.org/presentationml/2006/main">
  <p:tag name="DVSHAPEID" val="UTwkeJ7BbJgact55VxYNiS"/>
</p:tagLst>
</file>

<file path=ppt/tags/tag127.xml><?xml version="1.0" encoding="utf-8"?>
<p:tagLst xmlns:a="http://schemas.openxmlformats.org/drawingml/2006/main" xmlns:r="http://schemas.openxmlformats.org/officeDocument/2006/relationships" xmlns:p="http://schemas.openxmlformats.org/presentationml/2006/main">
  <p:tag name="DVSHAPEID" val="FcZWKQSTrq1uXbRQL9fqKI"/>
</p:tagLst>
</file>

<file path=ppt/tags/tag128.xml><?xml version="1.0" encoding="utf-8"?>
<p:tagLst xmlns:a="http://schemas.openxmlformats.org/drawingml/2006/main" xmlns:r="http://schemas.openxmlformats.org/officeDocument/2006/relationships" xmlns:p="http://schemas.openxmlformats.org/presentationml/2006/main">
  <p:tag name="DVSHAPEID" val="3GyJmVlWISKJr2uD3j4cbr"/>
</p:tagLst>
</file>

<file path=ppt/tags/tag129.xml><?xml version="1.0" encoding="utf-8"?>
<p:tagLst xmlns:a="http://schemas.openxmlformats.org/drawingml/2006/main" xmlns:r="http://schemas.openxmlformats.org/officeDocument/2006/relationships" xmlns:p="http://schemas.openxmlformats.org/presentationml/2006/main">
  <p:tag name="DVSECTIONID" val="59xVjhyyjVI5jHHLDtcpvo"/>
</p:tagLst>
</file>

<file path=ppt/tags/tag13.xml><?xml version="1.0" encoding="utf-8"?>
<p:tagLst xmlns:a="http://schemas.openxmlformats.org/drawingml/2006/main" xmlns:r="http://schemas.openxmlformats.org/officeDocument/2006/relationships" xmlns:p="http://schemas.openxmlformats.org/presentationml/2006/main">
  <p:tag name="DVSHAPEID" val="X21UfM4GMnLhK9GbYXjWMZ"/>
</p:tagLst>
</file>

<file path=ppt/tags/tag130.xml><?xml version="1.0" encoding="utf-8"?>
<p:tagLst xmlns:a="http://schemas.openxmlformats.org/drawingml/2006/main" xmlns:r="http://schemas.openxmlformats.org/officeDocument/2006/relationships" xmlns:p="http://schemas.openxmlformats.org/presentationml/2006/main">
  <p:tag name="DVSHAPEID" val="zxWxsOI1bF2021AlixRrRE"/>
</p:tagLst>
</file>

<file path=ppt/tags/tag131.xml><?xml version="1.0" encoding="utf-8"?>
<p:tagLst xmlns:a="http://schemas.openxmlformats.org/drawingml/2006/main" xmlns:r="http://schemas.openxmlformats.org/officeDocument/2006/relationships" xmlns:p="http://schemas.openxmlformats.org/presentationml/2006/main">
  <p:tag name="DVSHAPEID" val="bronlShJqul1kZoGhiT9xA"/>
</p:tagLst>
</file>

<file path=ppt/tags/tag132.xml><?xml version="1.0" encoding="utf-8"?>
<p:tagLst xmlns:a="http://schemas.openxmlformats.org/drawingml/2006/main" xmlns:r="http://schemas.openxmlformats.org/officeDocument/2006/relationships" xmlns:p="http://schemas.openxmlformats.org/presentationml/2006/main">
  <p:tag name="DVSHAPEID" val="tF9Ken6cEW0AhZ4r27hgT8"/>
</p:tagLst>
</file>

<file path=ppt/tags/tag133.xml><?xml version="1.0" encoding="utf-8"?>
<p:tagLst xmlns:a="http://schemas.openxmlformats.org/drawingml/2006/main" xmlns:r="http://schemas.openxmlformats.org/officeDocument/2006/relationships" xmlns:p="http://schemas.openxmlformats.org/presentationml/2006/main">
  <p:tag name="DVSHAPEID" val="yJCEgjaOiZfvADuujmEPEI"/>
</p:tagLst>
</file>

<file path=ppt/tags/tag14.xml><?xml version="1.0" encoding="utf-8"?>
<p:tagLst xmlns:a="http://schemas.openxmlformats.org/drawingml/2006/main" xmlns:r="http://schemas.openxmlformats.org/officeDocument/2006/relationships" xmlns:p="http://schemas.openxmlformats.org/presentationml/2006/main">
  <p:tag name="DVSHAPEID" val="4ncYwWR0njXidOPfEAJeNt"/>
</p:tagLst>
</file>

<file path=ppt/tags/tag15.xml><?xml version="1.0" encoding="utf-8"?>
<p:tagLst xmlns:a="http://schemas.openxmlformats.org/drawingml/2006/main" xmlns:r="http://schemas.openxmlformats.org/officeDocument/2006/relationships" xmlns:p="http://schemas.openxmlformats.org/presentationml/2006/main">
  <p:tag name="DVSHAPEID" val="LwkCgzbmxkZYXDIgg8PL0s"/>
</p:tagLst>
</file>

<file path=ppt/tags/tag16.xml><?xml version="1.0" encoding="utf-8"?>
<p:tagLst xmlns:a="http://schemas.openxmlformats.org/drawingml/2006/main" xmlns:r="http://schemas.openxmlformats.org/officeDocument/2006/relationships" xmlns:p="http://schemas.openxmlformats.org/presentationml/2006/main">
  <p:tag name="DVSHAPEID" val="krWRlIjJdxbBCFETFiP1LC"/>
</p:tagLst>
</file>

<file path=ppt/tags/tag17.xml><?xml version="1.0" encoding="utf-8"?>
<p:tagLst xmlns:a="http://schemas.openxmlformats.org/drawingml/2006/main" xmlns:r="http://schemas.openxmlformats.org/officeDocument/2006/relationships" xmlns:p="http://schemas.openxmlformats.org/presentationml/2006/main">
  <p:tag name="DVSHAPEID" val="jeRbwokBp2tjcTGpds2O7s"/>
</p:tagLst>
</file>

<file path=ppt/tags/tag18.xml><?xml version="1.0" encoding="utf-8"?>
<p:tagLst xmlns:a="http://schemas.openxmlformats.org/drawingml/2006/main" xmlns:r="http://schemas.openxmlformats.org/officeDocument/2006/relationships" xmlns:p="http://schemas.openxmlformats.org/presentationml/2006/main">
  <p:tag name="DVSHAPEID" val="Ml13CmsxVYHH8H0acVoC79"/>
</p:tagLst>
</file>

<file path=ppt/tags/tag19.xml><?xml version="1.0" encoding="utf-8"?>
<p:tagLst xmlns:a="http://schemas.openxmlformats.org/drawingml/2006/main" xmlns:r="http://schemas.openxmlformats.org/officeDocument/2006/relationships" xmlns:p="http://schemas.openxmlformats.org/presentationml/2006/main">
  <p:tag name="DVSHAPEID" val="8jtKcf4nYWvQrvatLX8S6u"/>
</p:tagLst>
</file>

<file path=ppt/tags/tag2.xml><?xml version="1.0" encoding="utf-8"?>
<p:tagLst xmlns:a="http://schemas.openxmlformats.org/drawingml/2006/main" xmlns:r="http://schemas.openxmlformats.org/officeDocument/2006/relationships" xmlns:p="http://schemas.openxmlformats.org/presentationml/2006/main">
  <p:tag name="DVSHAPEID" val="F1HBXBgyyH7AjcXhoHtZyu"/>
</p:tagLst>
</file>

<file path=ppt/tags/tag20.xml><?xml version="1.0" encoding="utf-8"?>
<p:tagLst xmlns:a="http://schemas.openxmlformats.org/drawingml/2006/main" xmlns:r="http://schemas.openxmlformats.org/officeDocument/2006/relationships" xmlns:p="http://schemas.openxmlformats.org/presentationml/2006/main">
  <p:tag name="DVSHAPEID" val="BvLYp2g7qvkDdHAR9dsyZK"/>
</p:tagLst>
</file>

<file path=ppt/tags/tag21.xml><?xml version="1.0" encoding="utf-8"?>
<p:tagLst xmlns:a="http://schemas.openxmlformats.org/drawingml/2006/main" xmlns:r="http://schemas.openxmlformats.org/officeDocument/2006/relationships" xmlns:p="http://schemas.openxmlformats.org/presentationml/2006/main">
  <p:tag name="DVSHAPEID" val="bhguZI9qtf2EHXZeQ16Rw0"/>
</p:tagLst>
</file>

<file path=ppt/tags/tag22.xml><?xml version="1.0" encoding="utf-8"?>
<p:tagLst xmlns:a="http://schemas.openxmlformats.org/drawingml/2006/main" xmlns:r="http://schemas.openxmlformats.org/officeDocument/2006/relationships" xmlns:p="http://schemas.openxmlformats.org/presentationml/2006/main">
  <p:tag name="DVSHAPEID" val="vOhsTUOVpxuRjtIU3xXZ14"/>
</p:tagLst>
</file>

<file path=ppt/tags/tag23.xml><?xml version="1.0" encoding="utf-8"?>
<p:tagLst xmlns:a="http://schemas.openxmlformats.org/drawingml/2006/main" xmlns:r="http://schemas.openxmlformats.org/officeDocument/2006/relationships" xmlns:p="http://schemas.openxmlformats.org/presentationml/2006/main">
  <p:tag name="DVSHAPEID" val="Bz0CSVmqr7ebLrdwPfCyPu"/>
</p:tagLst>
</file>

<file path=ppt/tags/tag24.xml><?xml version="1.0" encoding="utf-8"?>
<p:tagLst xmlns:a="http://schemas.openxmlformats.org/drawingml/2006/main" xmlns:r="http://schemas.openxmlformats.org/officeDocument/2006/relationships" xmlns:p="http://schemas.openxmlformats.org/presentationml/2006/main">
  <p:tag name="DVSHAPEID" val="9PEvvWYzUwYrcIsg1SyZ6m"/>
</p:tagLst>
</file>

<file path=ppt/tags/tag25.xml><?xml version="1.0" encoding="utf-8"?>
<p:tagLst xmlns:a="http://schemas.openxmlformats.org/drawingml/2006/main" xmlns:r="http://schemas.openxmlformats.org/officeDocument/2006/relationships" xmlns:p="http://schemas.openxmlformats.org/presentationml/2006/main">
  <p:tag name="DVSHAPEID" val="C8HgHwIInsf6paYmpqrSdI"/>
</p:tagLst>
</file>

<file path=ppt/tags/tag26.xml><?xml version="1.0" encoding="utf-8"?>
<p:tagLst xmlns:a="http://schemas.openxmlformats.org/drawingml/2006/main" xmlns:r="http://schemas.openxmlformats.org/officeDocument/2006/relationships" xmlns:p="http://schemas.openxmlformats.org/presentationml/2006/main">
  <p:tag name="DVSHAPEID" val="dkfu4ydJ0QoMdvOfesQc8v"/>
</p:tagLst>
</file>

<file path=ppt/tags/tag27.xml><?xml version="1.0" encoding="utf-8"?>
<p:tagLst xmlns:a="http://schemas.openxmlformats.org/drawingml/2006/main" xmlns:r="http://schemas.openxmlformats.org/officeDocument/2006/relationships" xmlns:p="http://schemas.openxmlformats.org/presentationml/2006/main">
  <p:tag name="DVSHAPEID" val="c6ihiFt7xd9UUm1cr9uDso"/>
</p:tagLst>
</file>

<file path=ppt/tags/tag28.xml><?xml version="1.0" encoding="utf-8"?>
<p:tagLst xmlns:a="http://schemas.openxmlformats.org/drawingml/2006/main" xmlns:r="http://schemas.openxmlformats.org/officeDocument/2006/relationships" xmlns:p="http://schemas.openxmlformats.org/presentationml/2006/main">
  <p:tag name="DVSHAPEID" val="HCXsyabZ11zH88bNfygSib"/>
</p:tagLst>
</file>

<file path=ppt/tags/tag29.xml><?xml version="1.0" encoding="utf-8"?>
<p:tagLst xmlns:a="http://schemas.openxmlformats.org/drawingml/2006/main" xmlns:r="http://schemas.openxmlformats.org/officeDocument/2006/relationships" xmlns:p="http://schemas.openxmlformats.org/presentationml/2006/main">
  <p:tag name="DVSHAPEID" val="DiBrd10GHv3NpFkQ6iWyc7"/>
</p:tagLst>
</file>

<file path=ppt/tags/tag3.xml><?xml version="1.0" encoding="utf-8"?>
<p:tagLst xmlns:a="http://schemas.openxmlformats.org/drawingml/2006/main" xmlns:r="http://schemas.openxmlformats.org/officeDocument/2006/relationships" xmlns:p="http://schemas.openxmlformats.org/presentationml/2006/main">
  <p:tag name="DVSHAPEID" val="ZpDTwcO3p5lAwplTCEanik"/>
</p:tagLst>
</file>

<file path=ppt/tags/tag30.xml><?xml version="1.0" encoding="utf-8"?>
<p:tagLst xmlns:a="http://schemas.openxmlformats.org/drawingml/2006/main" xmlns:r="http://schemas.openxmlformats.org/officeDocument/2006/relationships" xmlns:p="http://schemas.openxmlformats.org/presentationml/2006/main">
  <p:tag name="DVSHAPEID" val="ldeT1ETWnA6wZER7W9Zkk4"/>
</p:tagLst>
</file>

<file path=ppt/tags/tag31.xml><?xml version="1.0" encoding="utf-8"?>
<p:tagLst xmlns:a="http://schemas.openxmlformats.org/drawingml/2006/main" xmlns:r="http://schemas.openxmlformats.org/officeDocument/2006/relationships" xmlns:p="http://schemas.openxmlformats.org/presentationml/2006/main">
  <p:tag name="DVSHAPEID" val="ElIvtprXWKYvXnck0lNL8t"/>
</p:tagLst>
</file>

<file path=ppt/tags/tag32.xml><?xml version="1.0" encoding="utf-8"?>
<p:tagLst xmlns:a="http://schemas.openxmlformats.org/drawingml/2006/main" xmlns:r="http://schemas.openxmlformats.org/officeDocument/2006/relationships" xmlns:p="http://schemas.openxmlformats.org/presentationml/2006/main">
  <p:tag name="DVSHAPEID" val="HSGFYZlMzRNhyTavbuupDl"/>
</p:tagLst>
</file>

<file path=ppt/tags/tag33.xml><?xml version="1.0" encoding="utf-8"?>
<p:tagLst xmlns:a="http://schemas.openxmlformats.org/drawingml/2006/main" xmlns:r="http://schemas.openxmlformats.org/officeDocument/2006/relationships" xmlns:p="http://schemas.openxmlformats.org/presentationml/2006/main">
  <p:tag name="DVSHAPEID" val="xtHtUC9DxzVbEPONqsC9b7"/>
</p:tagLst>
</file>

<file path=ppt/tags/tag34.xml><?xml version="1.0" encoding="utf-8"?>
<p:tagLst xmlns:a="http://schemas.openxmlformats.org/drawingml/2006/main" xmlns:r="http://schemas.openxmlformats.org/officeDocument/2006/relationships" xmlns:p="http://schemas.openxmlformats.org/presentationml/2006/main">
  <p:tag name="DVSHAPEID" val="IFPj9uaigJPlldXv4JDVje"/>
</p:tagLst>
</file>

<file path=ppt/tags/tag35.xml><?xml version="1.0" encoding="utf-8"?>
<p:tagLst xmlns:a="http://schemas.openxmlformats.org/drawingml/2006/main" xmlns:r="http://schemas.openxmlformats.org/officeDocument/2006/relationships" xmlns:p="http://schemas.openxmlformats.org/presentationml/2006/main">
  <p:tag name="DVSHAPEID" val="lnekGn31MuapK1EAsEseic"/>
</p:tagLst>
</file>

<file path=ppt/tags/tag36.xml><?xml version="1.0" encoding="utf-8"?>
<p:tagLst xmlns:a="http://schemas.openxmlformats.org/drawingml/2006/main" xmlns:r="http://schemas.openxmlformats.org/officeDocument/2006/relationships" xmlns:p="http://schemas.openxmlformats.org/presentationml/2006/main">
  <p:tag name="DVSHAPEID" val="miuBQVoSwfNtkr5POMfeWl"/>
</p:tagLst>
</file>

<file path=ppt/tags/tag37.xml><?xml version="1.0" encoding="utf-8"?>
<p:tagLst xmlns:a="http://schemas.openxmlformats.org/drawingml/2006/main" xmlns:r="http://schemas.openxmlformats.org/officeDocument/2006/relationships" xmlns:p="http://schemas.openxmlformats.org/presentationml/2006/main">
  <p:tag name="DVSHAPEID" val="aVsVRtgYt4V81VQ5x8DUXV"/>
</p:tagLst>
</file>

<file path=ppt/tags/tag38.xml><?xml version="1.0" encoding="utf-8"?>
<p:tagLst xmlns:a="http://schemas.openxmlformats.org/drawingml/2006/main" xmlns:r="http://schemas.openxmlformats.org/officeDocument/2006/relationships" xmlns:p="http://schemas.openxmlformats.org/presentationml/2006/main">
  <p:tag name="DVSHAPEID" val="BgHcvDQGZ3g18y8U3VBxMI"/>
</p:tagLst>
</file>

<file path=ppt/tags/tag39.xml><?xml version="1.0" encoding="utf-8"?>
<p:tagLst xmlns:a="http://schemas.openxmlformats.org/drawingml/2006/main" xmlns:r="http://schemas.openxmlformats.org/officeDocument/2006/relationships" xmlns:p="http://schemas.openxmlformats.org/presentationml/2006/main">
  <p:tag name="DVSHAPEID" val="ybq9YIf6B1nfjbeEXD8M5S"/>
</p:tagLst>
</file>

<file path=ppt/tags/tag4.xml><?xml version="1.0" encoding="utf-8"?>
<p:tagLst xmlns:a="http://schemas.openxmlformats.org/drawingml/2006/main" xmlns:r="http://schemas.openxmlformats.org/officeDocument/2006/relationships" xmlns:p="http://schemas.openxmlformats.org/presentationml/2006/main">
  <p:tag name="DVSHAPEID" val="NLbX7cr2YfZa1iY343Jui1"/>
</p:tagLst>
</file>

<file path=ppt/tags/tag40.xml><?xml version="1.0" encoding="utf-8"?>
<p:tagLst xmlns:a="http://schemas.openxmlformats.org/drawingml/2006/main" xmlns:r="http://schemas.openxmlformats.org/officeDocument/2006/relationships" xmlns:p="http://schemas.openxmlformats.org/presentationml/2006/main">
  <p:tag name="DVSHAPEID" val="SZNhWC4Iip8TIvLmE7qSre"/>
</p:tagLst>
</file>

<file path=ppt/tags/tag41.xml><?xml version="1.0" encoding="utf-8"?>
<p:tagLst xmlns:a="http://schemas.openxmlformats.org/drawingml/2006/main" xmlns:r="http://schemas.openxmlformats.org/officeDocument/2006/relationships" xmlns:p="http://schemas.openxmlformats.org/presentationml/2006/main">
  <p:tag name="DVSHAPEID" val="DSeWGpXYpZDFjqlHLD2TJX"/>
</p:tagLst>
</file>

<file path=ppt/tags/tag42.xml><?xml version="1.0" encoding="utf-8"?>
<p:tagLst xmlns:a="http://schemas.openxmlformats.org/drawingml/2006/main" xmlns:r="http://schemas.openxmlformats.org/officeDocument/2006/relationships" xmlns:p="http://schemas.openxmlformats.org/presentationml/2006/main">
  <p:tag name="DVSHAPEID" val="7qtITAY0mdqDmV2ZVFKj09"/>
</p:tagLst>
</file>

<file path=ppt/tags/tag43.xml><?xml version="1.0" encoding="utf-8"?>
<p:tagLst xmlns:a="http://schemas.openxmlformats.org/drawingml/2006/main" xmlns:r="http://schemas.openxmlformats.org/officeDocument/2006/relationships" xmlns:p="http://schemas.openxmlformats.org/presentationml/2006/main">
  <p:tag name="DVSHAPEID" val="f3bk1XlNPyvFLOtXvm0oDq"/>
</p:tagLst>
</file>

<file path=ppt/tags/tag44.xml><?xml version="1.0" encoding="utf-8"?>
<p:tagLst xmlns:a="http://schemas.openxmlformats.org/drawingml/2006/main" xmlns:r="http://schemas.openxmlformats.org/officeDocument/2006/relationships" xmlns:p="http://schemas.openxmlformats.org/presentationml/2006/main">
  <p:tag name="DVSHAPEID" val="fG4pELHn8pXXapxyz0FynR"/>
</p:tagLst>
</file>

<file path=ppt/tags/tag45.xml><?xml version="1.0" encoding="utf-8"?>
<p:tagLst xmlns:a="http://schemas.openxmlformats.org/drawingml/2006/main" xmlns:r="http://schemas.openxmlformats.org/officeDocument/2006/relationships" xmlns:p="http://schemas.openxmlformats.org/presentationml/2006/main">
  <p:tag name="DVSHAPEID" val="8GaewX9njCvPNvgBjA5sp5"/>
</p:tagLst>
</file>

<file path=ppt/tags/tag46.xml><?xml version="1.0" encoding="utf-8"?>
<p:tagLst xmlns:a="http://schemas.openxmlformats.org/drawingml/2006/main" xmlns:r="http://schemas.openxmlformats.org/officeDocument/2006/relationships" xmlns:p="http://schemas.openxmlformats.org/presentationml/2006/main">
  <p:tag name="DVSHAPEID" val="IND3qXNZI43nynfpfKdK5k"/>
</p:tagLst>
</file>

<file path=ppt/tags/tag47.xml><?xml version="1.0" encoding="utf-8"?>
<p:tagLst xmlns:a="http://schemas.openxmlformats.org/drawingml/2006/main" xmlns:r="http://schemas.openxmlformats.org/officeDocument/2006/relationships" xmlns:p="http://schemas.openxmlformats.org/presentationml/2006/main">
  <p:tag name="DVSHAPEID" val="rlB2iYG5tUs2YnBsxcAjTr"/>
</p:tagLst>
</file>

<file path=ppt/tags/tag48.xml><?xml version="1.0" encoding="utf-8"?>
<p:tagLst xmlns:a="http://schemas.openxmlformats.org/drawingml/2006/main" xmlns:r="http://schemas.openxmlformats.org/officeDocument/2006/relationships" xmlns:p="http://schemas.openxmlformats.org/presentationml/2006/main">
  <p:tag name="DVSHAPEID" val="MqWSlUkleEZnlisoEOjDB8"/>
</p:tagLst>
</file>

<file path=ppt/tags/tag49.xml><?xml version="1.0" encoding="utf-8"?>
<p:tagLst xmlns:a="http://schemas.openxmlformats.org/drawingml/2006/main" xmlns:r="http://schemas.openxmlformats.org/officeDocument/2006/relationships" xmlns:p="http://schemas.openxmlformats.org/presentationml/2006/main">
  <p:tag name="DVSHAPEID" val="UwpSONc1aMr0yb5qCMK7FN"/>
</p:tagLst>
</file>

<file path=ppt/tags/tag5.xml><?xml version="1.0" encoding="utf-8"?>
<p:tagLst xmlns:a="http://schemas.openxmlformats.org/drawingml/2006/main" xmlns:r="http://schemas.openxmlformats.org/officeDocument/2006/relationships" xmlns:p="http://schemas.openxmlformats.org/presentationml/2006/main">
  <p:tag name="DVSHAPEID" val="eIFxVu4PObcFCRIz5CCm76"/>
</p:tagLst>
</file>

<file path=ppt/tags/tag50.xml><?xml version="1.0" encoding="utf-8"?>
<p:tagLst xmlns:a="http://schemas.openxmlformats.org/drawingml/2006/main" xmlns:r="http://schemas.openxmlformats.org/officeDocument/2006/relationships" xmlns:p="http://schemas.openxmlformats.org/presentationml/2006/main">
  <p:tag name="DVSHAPEID" val="2A1i09xL0fQDvqtt5x8dud"/>
</p:tagLst>
</file>

<file path=ppt/tags/tag51.xml><?xml version="1.0" encoding="utf-8"?>
<p:tagLst xmlns:a="http://schemas.openxmlformats.org/drawingml/2006/main" xmlns:r="http://schemas.openxmlformats.org/officeDocument/2006/relationships" xmlns:p="http://schemas.openxmlformats.org/presentationml/2006/main">
  <p:tag name="DVSHAPEID" val="WkJgiecwTtt7tOQvN3uoLb"/>
</p:tagLst>
</file>

<file path=ppt/tags/tag52.xml><?xml version="1.0" encoding="utf-8"?>
<p:tagLst xmlns:a="http://schemas.openxmlformats.org/drawingml/2006/main" xmlns:r="http://schemas.openxmlformats.org/officeDocument/2006/relationships" xmlns:p="http://schemas.openxmlformats.org/presentationml/2006/main">
  <p:tag name="DVSHAPEID" val="aVFEX9HdYsiOEGzJQizumm"/>
</p:tagLst>
</file>

<file path=ppt/tags/tag53.xml><?xml version="1.0" encoding="utf-8"?>
<p:tagLst xmlns:a="http://schemas.openxmlformats.org/drawingml/2006/main" xmlns:r="http://schemas.openxmlformats.org/officeDocument/2006/relationships" xmlns:p="http://schemas.openxmlformats.org/presentationml/2006/main">
  <p:tag name="DVSHAPEID" val="aoWECzK5I6rKaNBEh2PFu1"/>
</p:tagLst>
</file>

<file path=ppt/tags/tag54.xml><?xml version="1.0" encoding="utf-8"?>
<p:tagLst xmlns:a="http://schemas.openxmlformats.org/drawingml/2006/main" xmlns:r="http://schemas.openxmlformats.org/officeDocument/2006/relationships" xmlns:p="http://schemas.openxmlformats.org/presentationml/2006/main">
  <p:tag name="DVSHAPEID" val="OFa9V3dbOhPNLgHiw7tTJc"/>
</p:tagLst>
</file>

<file path=ppt/tags/tag55.xml><?xml version="1.0" encoding="utf-8"?>
<p:tagLst xmlns:a="http://schemas.openxmlformats.org/drawingml/2006/main" xmlns:r="http://schemas.openxmlformats.org/officeDocument/2006/relationships" xmlns:p="http://schemas.openxmlformats.org/presentationml/2006/main">
  <p:tag name="DVSHAPEID" val="mTwL7c0wFGR9AhutEGSwia"/>
</p:tagLst>
</file>

<file path=ppt/tags/tag56.xml><?xml version="1.0" encoding="utf-8"?>
<p:tagLst xmlns:a="http://schemas.openxmlformats.org/drawingml/2006/main" xmlns:r="http://schemas.openxmlformats.org/officeDocument/2006/relationships" xmlns:p="http://schemas.openxmlformats.org/presentationml/2006/main">
  <p:tag name="DVSHAPEID" val="Vm2kWZwHcBhCigDaV0bhC8"/>
</p:tagLst>
</file>

<file path=ppt/tags/tag57.xml><?xml version="1.0" encoding="utf-8"?>
<p:tagLst xmlns:a="http://schemas.openxmlformats.org/drawingml/2006/main" xmlns:r="http://schemas.openxmlformats.org/officeDocument/2006/relationships" xmlns:p="http://schemas.openxmlformats.org/presentationml/2006/main">
  <p:tag name="DVSHAPEID" val="WCGqN3tM1cUcX9INg10Xug"/>
</p:tagLst>
</file>

<file path=ppt/tags/tag58.xml><?xml version="1.0" encoding="utf-8"?>
<p:tagLst xmlns:a="http://schemas.openxmlformats.org/drawingml/2006/main" xmlns:r="http://schemas.openxmlformats.org/officeDocument/2006/relationships" xmlns:p="http://schemas.openxmlformats.org/presentationml/2006/main">
  <p:tag name="DVSHAPEID" val="RYYePtKRl0xNqqDvbsepz5"/>
</p:tagLst>
</file>

<file path=ppt/tags/tag59.xml><?xml version="1.0" encoding="utf-8"?>
<p:tagLst xmlns:a="http://schemas.openxmlformats.org/drawingml/2006/main" xmlns:r="http://schemas.openxmlformats.org/officeDocument/2006/relationships" xmlns:p="http://schemas.openxmlformats.org/presentationml/2006/main">
  <p:tag name="DVSHAPEID" val="H6itr8K9gFDFKIszdZ29QT"/>
</p:tagLst>
</file>

<file path=ppt/tags/tag6.xml><?xml version="1.0" encoding="utf-8"?>
<p:tagLst xmlns:a="http://schemas.openxmlformats.org/drawingml/2006/main" xmlns:r="http://schemas.openxmlformats.org/officeDocument/2006/relationships" xmlns:p="http://schemas.openxmlformats.org/presentationml/2006/main">
  <p:tag name="DVSHAPEID" val="Bmo3Uzz7DN2MwshzgWX9qO"/>
</p:tagLst>
</file>

<file path=ppt/tags/tag60.xml><?xml version="1.0" encoding="utf-8"?>
<p:tagLst xmlns:a="http://schemas.openxmlformats.org/drawingml/2006/main" xmlns:r="http://schemas.openxmlformats.org/officeDocument/2006/relationships" xmlns:p="http://schemas.openxmlformats.org/presentationml/2006/main">
  <p:tag name="DVSHAPEID" val="E9Ji9KQxI5HLgRVm2C7cJS"/>
</p:tagLst>
</file>

<file path=ppt/tags/tag61.xml><?xml version="1.0" encoding="utf-8"?>
<p:tagLst xmlns:a="http://schemas.openxmlformats.org/drawingml/2006/main" xmlns:r="http://schemas.openxmlformats.org/officeDocument/2006/relationships" xmlns:p="http://schemas.openxmlformats.org/presentationml/2006/main">
  <p:tag name="DVSHAPEID" val="aLFV2BffmpeNs8K8ZZjIWx"/>
</p:tagLst>
</file>

<file path=ppt/tags/tag62.xml><?xml version="1.0" encoding="utf-8"?>
<p:tagLst xmlns:a="http://schemas.openxmlformats.org/drawingml/2006/main" xmlns:r="http://schemas.openxmlformats.org/officeDocument/2006/relationships" xmlns:p="http://schemas.openxmlformats.org/presentationml/2006/main">
  <p:tag name="DVSHAPEID" val="XZsBEQWp2E9LZXCdIfitIh"/>
</p:tagLst>
</file>

<file path=ppt/tags/tag63.xml><?xml version="1.0" encoding="utf-8"?>
<p:tagLst xmlns:a="http://schemas.openxmlformats.org/drawingml/2006/main" xmlns:r="http://schemas.openxmlformats.org/officeDocument/2006/relationships" xmlns:p="http://schemas.openxmlformats.org/presentationml/2006/main">
  <p:tag name="DVSHAPEID" val="xsoMCUC7T0VDNGtrXoiWnz"/>
</p:tagLst>
</file>

<file path=ppt/tags/tag64.xml><?xml version="1.0" encoding="utf-8"?>
<p:tagLst xmlns:a="http://schemas.openxmlformats.org/drawingml/2006/main" xmlns:r="http://schemas.openxmlformats.org/officeDocument/2006/relationships" xmlns:p="http://schemas.openxmlformats.org/presentationml/2006/main">
  <p:tag name="DVSECTIONID" val="yXNa4BoN3d48PqcFtFi3hH"/>
</p:tagLst>
</file>

<file path=ppt/tags/tag65.xml><?xml version="1.0" encoding="utf-8"?>
<p:tagLst xmlns:a="http://schemas.openxmlformats.org/drawingml/2006/main" xmlns:r="http://schemas.openxmlformats.org/officeDocument/2006/relationships" xmlns:p="http://schemas.openxmlformats.org/presentationml/2006/main">
  <p:tag name="DVSHAPEID" val="7eMXLumkReFHSuY4KT4zoO"/>
</p:tagLst>
</file>

<file path=ppt/tags/tag66.xml><?xml version="1.0" encoding="utf-8"?>
<p:tagLst xmlns:a="http://schemas.openxmlformats.org/drawingml/2006/main" xmlns:r="http://schemas.openxmlformats.org/officeDocument/2006/relationships" xmlns:p="http://schemas.openxmlformats.org/presentationml/2006/main">
  <p:tag name="DVSHAPEID" val="b7YVJOgGOF3NVItzTYmd3F"/>
</p:tagLst>
</file>

<file path=ppt/tags/tag67.xml><?xml version="1.0" encoding="utf-8"?>
<p:tagLst xmlns:a="http://schemas.openxmlformats.org/drawingml/2006/main" xmlns:r="http://schemas.openxmlformats.org/officeDocument/2006/relationships" xmlns:p="http://schemas.openxmlformats.org/presentationml/2006/main">
  <p:tag name="DVSHAPEID" val="w1SyQ8KHLL5j3EYPLx4bq0"/>
</p:tagLst>
</file>

<file path=ppt/tags/tag68.xml><?xml version="1.0" encoding="utf-8"?>
<p:tagLst xmlns:a="http://schemas.openxmlformats.org/drawingml/2006/main" xmlns:r="http://schemas.openxmlformats.org/officeDocument/2006/relationships" xmlns:p="http://schemas.openxmlformats.org/presentationml/2006/main">
  <p:tag name="DVSHAPEID" val="D4zfAb05caKvBX3aY7V6Uh"/>
</p:tagLst>
</file>

<file path=ppt/tags/tag69.xml><?xml version="1.0" encoding="utf-8"?>
<p:tagLst xmlns:a="http://schemas.openxmlformats.org/drawingml/2006/main" xmlns:r="http://schemas.openxmlformats.org/officeDocument/2006/relationships" xmlns:p="http://schemas.openxmlformats.org/presentationml/2006/main">
  <p:tag name="DVSECTIONID" val="YIct1CbOalYkUDyeXQLH7j"/>
</p:tagLst>
</file>

<file path=ppt/tags/tag7.xml><?xml version="1.0" encoding="utf-8"?>
<p:tagLst xmlns:a="http://schemas.openxmlformats.org/drawingml/2006/main" xmlns:r="http://schemas.openxmlformats.org/officeDocument/2006/relationships" xmlns:p="http://schemas.openxmlformats.org/presentationml/2006/main">
  <p:tag name="DVSHAPEID" val="XlG6luX7SVU87j9SzvgHxo"/>
</p:tagLst>
</file>

<file path=ppt/tags/tag70.xml><?xml version="1.0" encoding="utf-8"?>
<p:tagLst xmlns:a="http://schemas.openxmlformats.org/drawingml/2006/main" xmlns:r="http://schemas.openxmlformats.org/officeDocument/2006/relationships" xmlns:p="http://schemas.openxmlformats.org/presentationml/2006/main">
  <p:tag name="DVSHAPEID" val="IBFPA3dP9RewnNZAxzHFyU"/>
</p:tagLst>
</file>

<file path=ppt/tags/tag71.xml><?xml version="1.0" encoding="utf-8"?>
<p:tagLst xmlns:a="http://schemas.openxmlformats.org/drawingml/2006/main" xmlns:r="http://schemas.openxmlformats.org/officeDocument/2006/relationships" xmlns:p="http://schemas.openxmlformats.org/presentationml/2006/main">
  <p:tag name="DVSHAPEID" val="UmtAbDu2iID29LvKVQ9bab"/>
</p:tagLst>
</file>

<file path=ppt/tags/tag72.xml><?xml version="1.0" encoding="utf-8"?>
<p:tagLst xmlns:a="http://schemas.openxmlformats.org/drawingml/2006/main" xmlns:r="http://schemas.openxmlformats.org/officeDocument/2006/relationships" xmlns:p="http://schemas.openxmlformats.org/presentationml/2006/main">
  <p:tag name="DVSHAPEID" val="Vr6xAbX5xb2Ib2dMAnmT6i"/>
</p:tagLst>
</file>

<file path=ppt/tags/tag73.xml><?xml version="1.0" encoding="utf-8"?>
<p:tagLst xmlns:a="http://schemas.openxmlformats.org/drawingml/2006/main" xmlns:r="http://schemas.openxmlformats.org/officeDocument/2006/relationships" xmlns:p="http://schemas.openxmlformats.org/presentationml/2006/main">
  <p:tag name="DVSHAPEID" val="3GyJmVlWISKJr2uD3j4cbr"/>
</p:tagLst>
</file>

<file path=ppt/tags/tag74.xml><?xml version="1.0" encoding="utf-8"?>
<p:tagLst xmlns:a="http://schemas.openxmlformats.org/drawingml/2006/main" xmlns:r="http://schemas.openxmlformats.org/officeDocument/2006/relationships" xmlns:p="http://schemas.openxmlformats.org/presentationml/2006/main">
  <p:tag name="DVSECTIONID" val="g2XfxEtJxUUcIL2OcvBPlt"/>
</p:tagLst>
</file>

<file path=ppt/tags/tag75.xml><?xml version="1.0" encoding="utf-8"?>
<p:tagLst xmlns:a="http://schemas.openxmlformats.org/drawingml/2006/main" xmlns:r="http://schemas.openxmlformats.org/officeDocument/2006/relationships" xmlns:p="http://schemas.openxmlformats.org/presentationml/2006/main">
  <p:tag name="DVSHAPEID" val="zx21MAzWfk5lmXALAWSn1S"/>
</p:tagLst>
</file>

<file path=ppt/tags/tag76.xml><?xml version="1.0" encoding="utf-8"?>
<p:tagLst xmlns:a="http://schemas.openxmlformats.org/drawingml/2006/main" xmlns:r="http://schemas.openxmlformats.org/officeDocument/2006/relationships" xmlns:p="http://schemas.openxmlformats.org/presentationml/2006/main">
  <p:tag name="DVSHAPEID" val="UmtAbDu2iID29LvKVQ9bab"/>
</p:tagLst>
</file>

<file path=ppt/tags/tag77.xml><?xml version="1.0" encoding="utf-8"?>
<p:tagLst xmlns:a="http://schemas.openxmlformats.org/drawingml/2006/main" xmlns:r="http://schemas.openxmlformats.org/officeDocument/2006/relationships" xmlns:p="http://schemas.openxmlformats.org/presentationml/2006/main">
  <p:tag name="DVSHAPEID" val="Vr6xAbX5xb2Ib2dMAnmT6i"/>
</p:tagLst>
</file>

<file path=ppt/tags/tag78.xml><?xml version="1.0" encoding="utf-8"?>
<p:tagLst xmlns:a="http://schemas.openxmlformats.org/drawingml/2006/main" xmlns:r="http://schemas.openxmlformats.org/officeDocument/2006/relationships" xmlns:p="http://schemas.openxmlformats.org/presentationml/2006/main">
  <p:tag name="DVSHAPEID" val="3GyJmVlWISKJr2uD3j4cbr"/>
</p:tagLst>
</file>

<file path=ppt/tags/tag79.xml><?xml version="1.0" encoding="utf-8"?>
<p:tagLst xmlns:a="http://schemas.openxmlformats.org/drawingml/2006/main" xmlns:r="http://schemas.openxmlformats.org/officeDocument/2006/relationships" xmlns:p="http://schemas.openxmlformats.org/presentationml/2006/main">
  <p:tag name="DVSECTIONID" val="b1PMPFOxsBp1VoQ5J9hINp"/>
</p:tagLst>
</file>

<file path=ppt/tags/tag8.xml><?xml version="1.0" encoding="utf-8"?>
<p:tagLst xmlns:a="http://schemas.openxmlformats.org/drawingml/2006/main" xmlns:r="http://schemas.openxmlformats.org/officeDocument/2006/relationships" xmlns:p="http://schemas.openxmlformats.org/presentationml/2006/main">
  <p:tag name="DVSHAPEID" val="DQkfhvlFoYFNo2nNd49vV6"/>
</p:tagLst>
</file>

<file path=ppt/tags/tag80.xml><?xml version="1.0" encoding="utf-8"?>
<p:tagLst xmlns:a="http://schemas.openxmlformats.org/drawingml/2006/main" xmlns:r="http://schemas.openxmlformats.org/officeDocument/2006/relationships" xmlns:p="http://schemas.openxmlformats.org/presentationml/2006/main">
  <p:tag name="DVSHAPEID" val="h5zfbozlpfJO28MzhCfcCU"/>
</p:tagLst>
</file>

<file path=ppt/tags/tag81.xml><?xml version="1.0" encoding="utf-8"?>
<p:tagLst xmlns:a="http://schemas.openxmlformats.org/drawingml/2006/main" xmlns:r="http://schemas.openxmlformats.org/officeDocument/2006/relationships" xmlns:p="http://schemas.openxmlformats.org/presentationml/2006/main">
  <p:tag name="DVSHAPEID" val="YrAbiWj2PU7BG78TncGW2t"/>
</p:tagLst>
</file>

<file path=ppt/tags/tag82.xml><?xml version="1.0" encoding="utf-8"?>
<p:tagLst xmlns:a="http://schemas.openxmlformats.org/drawingml/2006/main" xmlns:r="http://schemas.openxmlformats.org/officeDocument/2006/relationships" xmlns:p="http://schemas.openxmlformats.org/presentationml/2006/main">
  <p:tag name="DVSHAPEID" val="FOE5Fbu2sAYQt8SlQjsMqa"/>
</p:tagLst>
</file>

<file path=ppt/tags/tag83.xml><?xml version="1.0" encoding="utf-8"?>
<p:tagLst xmlns:a="http://schemas.openxmlformats.org/drawingml/2006/main" xmlns:r="http://schemas.openxmlformats.org/officeDocument/2006/relationships" xmlns:p="http://schemas.openxmlformats.org/presentationml/2006/main">
  <p:tag name="DVSHAPEID" val="3GyJmVlWISKJr2uD3j4cbr"/>
</p:tagLst>
</file>

<file path=ppt/tags/tag84.xml><?xml version="1.0" encoding="utf-8"?>
<p:tagLst xmlns:a="http://schemas.openxmlformats.org/drawingml/2006/main" xmlns:r="http://schemas.openxmlformats.org/officeDocument/2006/relationships" xmlns:p="http://schemas.openxmlformats.org/presentationml/2006/main">
  <p:tag name="DVSECTIONID" val="VBhyoHoHFQNFwbEeNw0CSm"/>
</p:tagLst>
</file>

<file path=ppt/tags/tag85.xml><?xml version="1.0" encoding="utf-8"?>
<p:tagLst xmlns:a="http://schemas.openxmlformats.org/drawingml/2006/main" xmlns:r="http://schemas.openxmlformats.org/officeDocument/2006/relationships" xmlns:p="http://schemas.openxmlformats.org/presentationml/2006/main">
  <p:tag name="DVSHAPEID" val="q1r1ZMYKMaSGgXrwobnTVP"/>
</p:tagLst>
</file>

<file path=ppt/tags/tag86.xml><?xml version="1.0" encoding="utf-8"?>
<p:tagLst xmlns:a="http://schemas.openxmlformats.org/drawingml/2006/main" xmlns:r="http://schemas.openxmlformats.org/officeDocument/2006/relationships" xmlns:p="http://schemas.openxmlformats.org/presentationml/2006/main">
  <p:tag name="DVSHAPEID" val="JYl6NC3keDIY9TcIUBay3Q"/>
</p:tagLst>
</file>

<file path=ppt/tags/tag87.xml><?xml version="1.0" encoding="utf-8"?>
<p:tagLst xmlns:a="http://schemas.openxmlformats.org/drawingml/2006/main" xmlns:r="http://schemas.openxmlformats.org/officeDocument/2006/relationships" xmlns:p="http://schemas.openxmlformats.org/presentationml/2006/main">
  <p:tag name="DVSHAPEID" val="7XOx4ZnrfVP1v8XpQUiDLK"/>
</p:tagLst>
</file>

<file path=ppt/tags/tag88.xml><?xml version="1.0" encoding="utf-8"?>
<p:tagLst xmlns:a="http://schemas.openxmlformats.org/drawingml/2006/main" xmlns:r="http://schemas.openxmlformats.org/officeDocument/2006/relationships" xmlns:p="http://schemas.openxmlformats.org/presentationml/2006/main">
  <p:tag name="DVSHAPEID" val="Nc7Ag6YIsKbzdKD4GFojQs"/>
</p:tagLst>
</file>

<file path=ppt/tags/tag89.xml><?xml version="1.0" encoding="utf-8"?>
<p:tagLst xmlns:a="http://schemas.openxmlformats.org/drawingml/2006/main" xmlns:r="http://schemas.openxmlformats.org/officeDocument/2006/relationships" xmlns:p="http://schemas.openxmlformats.org/presentationml/2006/main">
  <p:tag name="DVSHAPEID" val="3vyvamJMYArmaCptIgtxs4"/>
</p:tagLst>
</file>

<file path=ppt/tags/tag9.xml><?xml version="1.0" encoding="utf-8"?>
<p:tagLst xmlns:a="http://schemas.openxmlformats.org/drawingml/2006/main" xmlns:r="http://schemas.openxmlformats.org/officeDocument/2006/relationships" xmlns:p="http://schemas.openxmlformats.org/presentationml/2006/main">
  <p:tag name="DVSHAPEID" val="RokYqonsTJgzHPM5csLdwW"/>
</p:tagLst>
</file>

<file path=ppt/tags/tag90.xml><?xml version="1.0" encoding="utf-8"?>
<p:tagLst xmlns:a="http://schemas.openxmlformats.org/drawingml/2006/main" xmlns:r="http://schemas.openxmlformats.org/officeDocument/2006/relationships" xmlns:p="http://schemas.openxmlformats.org/presentationml/2006/main">
  <p:tag name="DVSHAPEID" val="QVUcLMdCfrUk8B2LWBYGLB"/>
</p:tagLst>
</file>

<file path=ppt/tags/tag91.xml><?xml version="1.0" encoding="utf-8"?>
<p:tagLst xmlns:a="http://schemas.openxmlformats.org/drawingml/2006/main" xmlns:r="http://schemas.openxmlformats.org/officeDocument/2006/relationships" xmlns:p="http://schemas.openxmlformats.org/presentationml/2006/main">
  <p:tag name="DVSHAPEID" val="3GyJmVlWISKJr2uD3j4cbr"/>
</p:tagLst>
</file>

<file path=ppt/tags/tag92.xml><?xml version="1.0" encoding="utf-8"?>
<p:tagLst xmlns:a="http://schemas.openxmlformats.org/drawingml/2006/main" xmlns:r="http://schemas.openxmlformats.org/officeDocument/2006/relationships" xmlns:p="http://schemas.openxmlformats.org/presentationml/2006/main">
  <p:tag name="DVSECTIONID" val="USI9oR7CqowL5dvhg79KWz"/>
</p:tagLst>
</file>

<file path=ppt/tags/tag93.xml><?xml version="1.0" encoding="utf-8"?>
<p:tagLst xmlns:a="http://schemas.openxmlformats.org/drawingml/2006/main" xmlns:r="http://schemas.openxmlformats.org/officeDocument/2006/relationships" xmlns:p="http://schemas.openxmlformats.org/presentationml/2006/main">
  <p:tag name="DVSHAPEID" val="8RA1EcW8QiZYFCAYAXylkZ"/>
</p:tagLst>
</file>

<file path=ppt/tags/tag94.xml><?xml version="1.0" encoding="utf-8"?>
<p:tagLst xmlns:a="http://schemas.openxmlformats.org/drawingml/2006/main" xmlns:r="http://schemas.openxmlformats.org/officeDocument/2006/relationships" xmlns:p="http://schemas.openxmlformats.org/presentationml/2006/main">
  <p:tag name="DVSHAPEID" val="FrPwnQPxFdoQvkR1MmQyET"/>
</p:tagLst>
</file>

<file path=ppt/tags/tag95.xml><?xml version="1.0" encoding="utf-8"?>
<p:tagLst xmlns:a="http://schemas.openxmlformats.org/drawingml/2006/main" xmlns:r="http://schemas.openxmlformats.org/officeDocument/2006/relationships" xmlns:p="http://schemas.openxmlformats.org/presentationml/2006/main">
  <p:tag name="DVSHAPEID" val="XEEQdgeHiCR7tuAEAbbAK3"/>
</p:tagLst>
</file>

<file path=ppt/tags/tag96.xml><?xml version="1.0" encoding="utf-8"?>
<p:tagLst xmlns:a="http://schemas.openxmlformats.org/drawingml/2006/main" xmlns:r="http://schemas.openxmlformats.org/officeDocument/2006/relationships" xmlns:p="http://schemas.openxmlformats.org/presentationml/2006/main">
  <p:tag name="DVSHAPEID" val="CyVsY1Eg8OgmExNaoNmEtz"/>
</p:tagLst>
</file>

<file path=ppt/tags/tag97.xml><?xml version="1.0" encoding="utf-8"?>
<p:tagLst xmlns:a="http://schemas.openxmlformats.org/drawingml/2006/main" xmlns:r="http://schemas.openxmlformats.org/officeDocument/2006/relationships" xmlns:p="http://schemas.openxmlformats.org/presentationml/2006/main">
  <p:tag name="DVSHAPEID" val="3GyJmVlWISKJr2uD3j4cbr"/>
</p:tagLst>
</file>

<file path=ppt/tags/tag98.xml><?xml version="1.0" encoding="utf-8"?>
<p:tagLst xmlns:a="http://schemas.openxmlformats.org/drawingml/2006/main" xmlns:r="http://schemas.openxmlformats.org/officeDocument/2006/relationships" xmlns:p="http://schemas.openxmlformats.org/presentationml/2006/main">
  <p:tag name="DVSECTIONID" val="dgRErvlLIaxzGoQeiwA3qp"/>
</p:tagLst>
</file>

<file path=ppt/tags/tag99.xml><?xml version="1.0" encoding="utf-8"?>
<p:tagLst xmlns:a="http://schemas.openxmlformats.org/drawingml/2006/main" xmlns:r="http://schemas.openxmlformats.org/officeDocument/2006/relationships" xmlns:p="http://schemas.openxmlformats.org/presentationml/2006/main">
  <p:tag name="DVSHAPEID" val="VlSP7Kd4PIZBpT5xNX5w24"/>
</p:tagLst>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467</TotalTime>
  <Words>971</Words>
  <Application>Microsoft Office PowerPoint</Application>
  <PresentationFormat>Экран (4:3)</PresentationFormat>
  <Paragraphs>120</Paragraphs>
  <Slides>13</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Оформление по умолчанию</vt:lpstr>
      <vt:lpstr>Smart Market</vt:lpstr>
      <vt:lpstr>Кто мы</vt:lpstr>
      <vt:lpstr>В чем состоит проблема?</vt:lpstr>
      <vt:lpstr>Smart Market</vt:lpstr>
      <vt:lpstr>Два шага навстречу клиенту</vt:lpstr>
      <vt:lpstr>Суть технологии</vt:lpstr>
      <vt:lpstr>В чем преимущества для оператора?</vt:lpstr>
      <vt:lpstr>Дополнительное преимущество</vt:lpstr>
      <vt:lpstr>Достижения</vt:lpstr>
      <vt:lpstr>Что мы ищем</vt:lpstr>
      <vt:lpstr>Наши конкуренты</vt:lpstr>
      <vt:lpstr>Как мы продаем</vt:lpstr>
      <vt:lpstr>Контакты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Любовь</dc:creator>
  <cp:lastModifiedBy>Байдалина Любовь</cp:lastModifiedBy>
  <cp:revision>55</cp:revision>
  <cp:lastPrinted>1601-01-01T00:00:00Z</cp:lastPrinted>
  <dcterms:created xsi:type="dcterms:W3CDTF">2011-10-29T12:57:48Z</dcterms:created>
  <dcterms:modified xsi:type="dcterms:W3CDTF">2011-11-08T08:52:05Z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Google.Documents.Tracking">
    <vt:lpwstr>false</vt:lpwstr>
  </property>
  <property fmtid="{D5CDD505-2E9C-101B-9397-08002B2CF9AE}" pid="4" name="Google.Documents.DocumentId">
    <vt:lpwstr>1D62TDgCEWvY0dqIevL4zyX6R0mQebEG4rl4BNkIBw0Q</vt:lpwstr>
  </property>
  <property fmtid="{D5CDD505-2E9C-101B-9397-08002B2CF9AE}" pid="5" name="Google.Documents.RevisionId">
    <vt:lpwstr>03695695956082414449</vt:lpwstr>
  </property>
  <property fmtid="{D5CDD505-2E9C-101B-9397-08002B2CF9AE}" pid="6" name="Google.Documents.PreviousRevisionId">
    <vt:lpwstr>18117331866355821410</vt:lpwstr>
  </property>
  <property fmtid="{D5CDD505-2E9C-101B-9397-08002B2CF9AE}" pid="7" name="Google.Documents.PluginVersion">
    <vt:lpwstr>2.0.2424.7283</vt:lpwstr>
  </property>
  <property fmtid="{D5CDD505-2E9C-101B-9397-08002B2CF9AE}" pid="8" name="Google.Documents.MergeIncapabilityFlags">
    <vt:i4>0</vt:i4>
  </property>
</Properties>
</file>