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78" r:id="rId5"/>
    <p:sldId id="276" r:id="rId6"/>
    <p:sldId id="277" r:id="rId7"/>
    <p:sldId id="279" r:id="rId8"/>
    <p:sldId id="280" r:id="rId9"/>
    <p:sldId id="282" r:id="rId10"/>
    <p:sldId id="281" r:id="rId11"/>
    <p:sldId id="274" r:id="rId12"/>
    <p:sldId id="259" r:id="rId13"/>
    <p:sldId id="283" r:id="rId14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821531" rtl="0" fontAlgn="auto" latinLnBrk="0" hangingPunct="0">
      <a:lnSpc>
        <a:spcPts val="8000"/>
      </a:lnSpc>
      <a:spcBef>
        <a:spcPts val="0"/>
      </a:spcBef>
      <a:spcAft>
        <a:spcPts val="0"/>
      </a:spcAft>
      <a:buClrTx/>
      <a:buSzTx/>
      <a:buFontTx/>
      <a:buNone/>
      <a:tabLst/>
      <a:defRPr kumimoji="0" sz="8000" b="1" i="0" u="none" strike="noStrike" cap="none" spc="0" normalizeH="0" baseline="0">
        <a:ln>
          <a:noFill/>
        </a:ln>
        <a:solidFill>
          <a:srgbClr val="F7323F"/>
        </a:solidFill>
        <a:effectLst/>
        <a:uFillTx/>
        <a:latin typeface="Helvetica"/>
        <a:ea typeface="Helvetica"/>
        <a:cs typeface="Helvetica"/>
        <a:sym typeface="Helvetica"/>
      </a:defRPr>
    </a:lvl1pPr>
    <a:lvl2pPr marL="0" marR="0" indent="228600" algn="l" defTabSz="821531" rtl="0" fontAlgn="auto" latinLnBrk="0" hangingPunct="0">
      <a:lnSpc>
        <a:spcPts val="8000"/>
      </a:lnSpc>
      <a:spcBef>
        <a:spcPts val="0"/>
      </a:spcBef>
      <a:spcAft>
        <a:spcPts val="0"/>
      </a:spcAft>
      <a:buClrTx/>
      <a:buSzTx/>
      <a:buFontTx/>
      <a:buNone/>
      <a:tabLst/>
      <a:defRPr kumimoji="0" sz="8000" b="1" i="0" u="none" strike="noStrike" cap="none" spc="0" normalizeH="0" baseline="0">
        <a:ln>
          <a:noFill/>
        </a:ln>
        <a:solidFill>
          <a:srgbClr val="F7323F"/>
        </a:solidFill>
        <a:effectLst/>
        <a:uFillTx/>
        <a:latin typeface="Helvetica"/>
        <a:ea typeface="Helvetica"/>
        <a:cs typeface="Helvetica"/>
        <a:sym typeface="Helvetica"/>
      </a:defRPr>
    </a:lvl2pPr>
    <a:lvl3pPr marL="0" marR="0" indent="457200" algn="l" defTabSz="821531" rtl="0" fontAlgn="auto" latinLnBrk="0" hangingPunct="0">
      <a:lnSpc>
        <a:spcPts val="8000"/>
      </a:lnSpc>
      <a:spcBef>
        <a:spcPts val="0"/>
      </a:spcBef>
      <a:spcAft>
        <a:spcPts val="0"/>
      </a:spcAft>
      <a:buClrTx/>
      <a:buSzTx/>
      <a:buFontTx/>
      <a:buNone/>
      <a:tabLst/>
      <a:defRPr kumimoji="0" sz="8000" b="1" i="0" u="none" strike="noStrike" cap="none" spc="0" normalizeH="0" baseline="0">
        <a:ln>
          <a:noFill/>
        </a:ln>
        <a:solidFill>
          <a:srgbClr val="F7323F"/>
        </a:solidFill>
        <a:effectLst/>
        <a:uFillTx/>
        <a:latin typeface="Helvetica"/>
        <a:ea typeface="Helvetica"/>
        <a:cs typeface="Helvetica"/>
        <a:sym typeface="Helvetica"/>
      </a:defRPr>
    </a:lvl3pPr>
    <a:lvl4pPr marL="0" marR="0" indent="685800" algn="l" defTabSz="821531" rtl="0" fontAlgn="auto" latinLnBrk="0" hangingPunct="0">
      <a:lnSpc>
        <a:spcPts val="8000"/>
      </a:lnSpc>
      <a:spcBef>
        <a:spcPts val="0"/>
      </a:spcBef>
      <a:spcAft>
        <a:spcPts val="0"/>
      </a:spcAft>
      <a:buClrTx/>
      <a:buSzTx/>
      <a:buFontTx/>
      <a:buNone/>
      <a:tabLst/>
      <a:defRPr kumimoji="0" sz="8000" b="1" i="0" u="none" strike="noStrike" cap="none" spc="0" normalizeH="0" baseline="0">
        <a:ln>
          <a:noFill/>
        </a:ln>
        <a:solidFill>
          <a:srgbClr val="F7323F"/>
        </a:solidFill>
        <a:effectLst/>
        <a:uFillTx/>
        <a:latin typeface="Helvetica"/>
        <a:ea typeface="Helvetica"/>
        <a:cs typeface="Helvetica"/>
        <a:sym typeface="Helvetica"/>
      </a:defRPr>
    </a:lvl4pPr>
    <a:lvl5pPr marL="0" marR="0" indent="914400" algn="l" defTabSz="821531" rtl="0" fontAlgn="auto" latinLnBrk="0" hangingPunct="0">
      <a:lnSpc>
        <a:spcPts val="8000"/>
      </a:lnSpc>
      <a:spcBef>
        <a:spcPts val="0"/>
      </a:spcBef>
      <a:spcAft>
        <a:spcPts val="0"/>
      </a:spcAft>
      <a:buClrTx/>
      <a:buSzTx/>
      <a:buFontTx/>
      <a:buNone/>
      <a:tabLst/>
      <a:defRPr kumimoji="0" sz="8000" b="1" i="0" u="none" strike="noStrike" cap="none" spc="0" normalizeH="0" baseline="0">
        <a:ln>
          <a:noFill/>
        </a:ln>
        <a:solidFill>
          <a:srgbClr val="F7323F"/>
        </a:solidFill>
        <a:effectLst/>
        <a:uFillTx/>
        <a:latin typeface="Helvetica"/>
        <a:ea typeface="Helvetica"/>
        <a:cs typeface="Helvetica"/>
        <a:sym typeface="Helvetica"/>
      </a:defRPr>
    </a:lvl5pPr>
    <a:lvl6pPr marL="0" marR="0" indent="1143000" algn="l" defTabSz="821531" rtl="0" fontAlgn="auto" latinLnBrk="0" hangingPunct="0">
      <a:lnSpc>
        <a:spcPts val="8000"/>
      </a:lnSpc>
      <a:spcBef>
        <a:spcPts val="0"/>
      </a:spcBef>
      <a:spcAft>
        <a:spcPts val="0"/>
      </a:spcAft>
      <a:buClrTx/>
      <a:buSzTx/>
      <a:buFontTx/>
      <a:buNone/>
      <a:tabLst/>
      <a:defRPr kumimoji="0" sz="8000" b="1" i="0" u="none" strike="noStrike" cap="none" spc="0" normalizeH="0" baseline="0">
        <a:ln>
          <a:noFill/>
        </a:ln>
        <a:solidFill>
          <a:srgbClr val="F7323F"/>
        </a:solidFill>
        <a:effectLst/>
        <a:uFillTx/>
        <a:latin typeface="Helvetica"/>
        <a:ea typeface="Helvetica"/>
        <a:cs typeface="Helvetica"/>
        <a:sym typeface="Helvetica"/>
      </a:defRPr>
    </a:lvl6pPr>
    <a:lvl7pPr marL="0" marR="0" indent="1371600" algn="l" defTabSz="821531" rtl="0" fontAlgn="auto" latinLnBrk="0" hangingPunct="0">
      <a:lnSpc>
        <a:spcPts val="8000"/>
      </a:lnSpc>
      <a:spcBef>
        <a:spcPts val="0"/>
      </a:spcBef>
      <a:spcAft>
        <a:spcPts val="0"/>
      </a:spcAft>
      <a:buClrTx/>
      <a:buSzTx/>
      <a:buFontTx/>
      <a:buNone/>
      <a:tabLst/>
      <a:defRPr kumimoji="0" sz="8000" b="1" i="0" u="none" strike="noStrike" cap="none" spc="0" normalizeH="0" baseline="0">
        <a:ln>
          <a:noFill/>
        </a:ln>
        <a:solidFill>
          <a:srgbClr val="F7323F"/>
        </a:solidFill>
        <a:effectLst/>
        <a:uFillTx/>
        <a:latin typeface="Helvetica"/>
        <a:ea typeface="Helvetica"/>
        <a:cs typeface="Helvetica"/>
        <a:sym typeface="Helvetica"/>
      </a:defRPr>
    </a:lvl7pPr>
    <a:lvl8pPr marL="0" marR="0" indent="1600200" algn="l" defTabSz="821531" rtl="0" fontAlgn="auto" latinLnBrk="0" hangingPunct="0">
      <a:lnSpc>
        <a:spcPts val="8000"/>
      </a:lnSpc>
      <a:spcBef>
        <a:spcPts val="0"/>
      </a:spcBef>
      <a:spcAft>
        <a:spcPts val="0"/>
      </a:spcAft>
      <a:buClrTx/>
      <a:buSzTx/>
      <a:buFontTx/>
      <a:buNone/>
      <a:tabLst/>
      <a:defRPr kumimoji="0" sz="8000" b="1" i="0" u="none" strike="noStrike" cap="none" spc="0" normalizeH="0" baseline="0">
        <a:ln>
          <a:noFill/>
        </a:ln>
        <a:solidFill>
          <a:srgbClr val="F7323F"/>
        </a:solidFill>
        <a:effectLst/>
        <a:uFillTx/>
        <a:latin typeface="Helvetica"/>
        <a:ea typeface="Helvetica"/>
        <a:cs typeface="Helvetica"/>
        <a:sym typeface="Helvetica"/>
      </a:defRPr>
    </a:lvl8pPr>
    <a:lvl9pPr marL="0" marR="0" indent="1828800" algn="l" defTabSz="821531" rtl="0" fontAlgn="auto" latinLnBrk="0" hangingPunct="0">
      <a:lnSpc>
        <a:spcPts val="8000"/>
      </a:lnSpc>
      <a:spcBef>
        <a:spcPts val="0"/>
      </a:spcBef>
      <a:spcAft>
        <a:spcPts val="0"/>
      </a:spcAft>
      <a:buClrTx/>
      <a:buSzTx/>
      <a:buFontTx/>
      <a:buNone/>
      <a:tabLst/>
      <a:defRPr kumimoji="0" sz="8000" b="1" i="0" u="none" strike="noStrike" cap="none" spc="0" normalizeH="0" baseline="0">
        <a:ln>
          <a:noFill/>
        </a:ln>
        <a:solidFill>
          <a:srgbClr val="F7323F"/>
        </a:solidFill>
        <a:effectLst/>
        <a:uFillTx/>
        <a:latin typeface="Helvetica"/>
        <a:ea typeface="Helvetica"/>
        <a:cs typeface="Helvetica"/>
        <a:sym typeface="Helvetica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74"/>
  </p:normalViewPr>
  <p:slideViewPr>
    <p:cSldViewPr snapToGrid="0" snapToObjects="1">
      <p:cViewPr varScale="1">
        <p:scale>
          <a:sx n="52" d="100"/>
          <a:sy n="52" d="100"/>
        </p:scale>
        <p:origin x="232" y="6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44" name="Shape 44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 копия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"/>
          <p:cNvSpPr/>
          <p:nvPr/>
        </p:nvSpPr>
        <p:spPr>
          <a:xfrm>
            <a:off x="889210" y="889210"/>
            <a:ext cx="22606001" cy="11938001"/>
          </a:xfrm>
          <a:prstGeom prst="rect">
            <a:avLst/>
          </a:prstGeom>
          <a:solidFill>
            <a:srgbClr val="FFFFFF"/>
          </a:solidFill>
          <a:ln w="254000">
            <a:solidFill>
              <a:srgbClr val="F7323F"/>
            </a:solidFill>
            <a:miter lim="400000"/>
          </a:ln>
        </p:spPr>
        <p:txBody>
          <a:bodyPr lIns="71437" tIns="71437" rIns="71437" bIns="71437" anchor="ctr"/>
          <a:lstStyle/>
          <a:p>
            <a:pPr algn="ctr">
              <a:lnSpc>
                <a:spcPct val="100000"/>
              </a:lnSpc>
              <a:defRPr sz="30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pic>
        <p:nvPicPr>
          <p:cNvPr id="12" name="Изображение" descr="Изображение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62210" y="762210"/>
            <a:ext cx="3051349" cy="3051323"/>
          </a:xfrm>
          <a:prstGeom prst="rect">
            <a:avLst/>
          </a:prstGeom>
          <a:ln w="12700">
            <a:miter lim="400000"/>
          </a:ln>
        </p:spPr>
      </p:pic>
      <p:sp>
        <p:nvSpPr>
          <p:cNvPr id="13" name="Номер слайда"/>
          <p:cNvSpPr txBox="1">
            <a:spLocks noGrp="1"/>
          </p:cNvSpPr>
          <p:nvPr>
            <p:ph type="sldNum" sz="quarter" idx="2"/>
          </p:nvPr>
        </p:nvSpPr>
        <p:spPr>
          <a:xfrm>
            <a:off x="11935814" y="13010554"/>
            <a:ext cx="494513" cy="511176"/>
          </a:xfrm>
          <a:prstGeom prst="rect">
            <a:avLst/>
          </a:prstGeom>
        </p:spPr>
        <p:txBody>
          <a:bodyPr lIns="71437" tIns="71437" rIns="71437" bIns="71437" anchor="t"/>
          <a:lstStyle>
            <a:lvl1pPr algn="ctr" defTabSz="821531">
              <a:defRPr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 копия 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Прямоугольник"/>
          <p:cNvSpPr/>
          <p:nvPr/>
        </p:nvSpPr>
        <p:spPr>
          <a:xfrm>
            <a:off x="889210" y="889210"/>
            <a:ext cx="22606001" cy="11938001"/>
          </a:xfrm>
          <a:prstGeom prst="rect">
            <a:avLst/>
          </a:prstGeom>
          <a:solidFill>
            <a:srgbClr val="FFFFFF"/>
          </a:solidFill>
          <a:ln w="254000">
            <a:solidFill>
              <a:srgbClr val="F7323F"/>
            </a:solidFill>
            <a:miter lim="400000"/>
          </a:ln>
        </p:spPr>
        <p:txBody>
          <a:bodyPr lIns="71437" tIns="71437" rIns="71437" bIns="71437" anchor="ctr"/>
          <a:lstStyle/>
          <a:p>
            <a:pPr algn="ctr">
              <a:lnSpc>
                <a:spcPct val="100000"/>
              </a:lnSpc>
              <a:defRPr sz="30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21" name="Номер слайда"/>
          <p:cNvSpPr txBox="1">
            <a:spLocks noGrp="1"/>
          </p:cNvSpPr>
          <p:nvPr>
            <p:ph type="sldNum" sz="quarter" idx="2"/>
          </p:nvPr>
        </p:nvSpPr>
        <p:spPr>
          <a:xfrm>
            <a:off x="11935814" y="13010554"/>
            <a:ext cx="494513" cy="511176"/>
          </a:xfrm>
          <a:prstGeom prst="rect">
            <a:avLst/>
          </a:prstGeom>
        </p:spPr>
        <p:txBody>
          <a:bodyPr lIns="71437" tIns="71437" rIns="71437" bIns="71437" anchor="t"/>
          <a:lstStyle>
            <a:lvl1pPr algn="ctr" defTabSz="821531">
              <a:defRPr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 копия 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Номер слайда"/>
          <p:cNvSpPr txBox="1">
            <a:spLocks noGrp="1"/>
          </p:cNvSpPr>
          <p:nvPr>
            <p:ph type="sldNum" sz="quarter" idx="2"/>
          </p:nvPr>
        </p:nvSpPr>
        <p:spPr>
          <a:xfrm>
            <a:off x="23103016" y="1116740"/>
            <a:ext cx="436489" cy="457201"/>
          </a:xfrm>
          <a:prstGeom prst="rect">
            <a:avLst/>
          </a:prstGeom>
        </p:spPr>
        <p:txBody>
          <a:bodyPr lIns="0" tIns="0" rIns="0" bIns="0" anchor="t"/>
          <a:lstStyle>
            <a:lvl1pPr defTabSz="821531">
              <a:defRPr sz="3000">
                <a:solidFill>
                  <a:srgbClr val="8A8A8A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Текст заголовка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Текст заголовка</a:t>
            </a:r>
          </a:p>
        </p:txBody>
      </p:sp>
      <p:sp>
        <p:nvSpPr>
          <p:cNvPr id="36" name="Уровень текста 1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37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заголовка"/>
          <p:cNvSpPr txBox="1">
            <a:spLocks noGrp="1"/>
          </p:cNvSpPr>
          <p:nvPr>
            <p:ph type="title"/>
          </p:nvPr>
        </p:nvSpPr>
        <p:spPr>
          <a:xfrm>
            <a:off x="1676400" y="730250"/>
            <a:ext cx="21031200" cy="26511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tIns="91439" bIns="91439" anchor="ctr">
            <a:normAutofit/>
          </a:bodyPr>
          <a:lstStyle/>
          <a:p>
            <a:r>
              <a:t>Текст заголовка</a:t>
            </a:r>
          </a:p>
        </p:txBody>
      </p:sp>
      <p:sp>
        <p:nvSpPr>
          <p:cNvPr id="3" name="Уровень текста 1…"/>
          <p:cNvSpPr txBox="1">
            <a:spLocks noGrp="1"/>
          </p:cNvSpPr>
          <p:nvPr>
            <p:ph type="body" idx="1"/>
          </p:nvPr>
        </p:nvSpPr>
        <p:spPr>
          <a:xfrm>
            <a:off x="1676400" y="3651250"/>
            <a:ext cx="21031200" cy="8702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tIns="91439" bIns="91439">
            <a:normAutofit/>
          </a:bodyPr>
          <a:lstStyle/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4" name="Номер слайда"/>
          <p:cNvSpPr txBox="1">
            <a:spLocks noGrp="1"/>
          </p:cNvSpPr>
          <p:nvPr>
            <p:ph type="sldNum" sz="quarter" idx="2"/>
          </p:nvPr>
        </p:nvSpPr>
        <p:spPr>
          <a:xfrm>
            <a:off x="22192337" y="12808585"/>
            <a:ext cx="515264" cy="538480"/>
          </a:xfrm>
          <a:prstGeom prst="rect">
            <a:avLst/>
          </a:prstGeom>
          <a:ln w="12700">
            <a:miter lim="400000"/>
          </a:ln>
        </p:spPr>
        <p:txBody>
          <a:bodyPr wrap="none" tIns="91439" bIns="91439" anchor="ctr">
            <a:spAutoFit/>
          </a:bodyPr>
          <a:lstStyle>
            <a:lvl1pPr algn="r" defTabSz="1828800">
              <a:lnSpc>
                <a:spcPct val="100000"/>
              </a:lnSpc>
              <a:defRPr sz="2400" b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transition spd="med"/>
  <p:txStyles>
    <p:titleStyle>
      <a:lvl1pPr marL="0" marR="0" indent="0" algn="l" defTabSz="182880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8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182880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8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182880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8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182880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8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182880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8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182880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8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182880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8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182880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8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182880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8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457200" marR="0" indent="-457200" algn="l" defTabSz="1828800" latinLnBrk="0">
        <a:lnSpc>
          <a:spcPct val="90000"/>
        </a:lnSpc>
        <a:spcBef>
          <a:spcPts val="2000"/>
        </a:spcBef>
        <a:spcAft>
          <a:spcPts val="0"/>
        </a:spcAft>
        <a:buClrTx/>
        <a:buSzPct val="100000"/>
        <a:buFont typeface="Arial"/>
        <a:buChar char="•"/>
        <a:tabLst/>
        <a:defRPr sz="56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1pPr>
      <a:lvl2pPr marL="990600" marR="0" indent="-533400" algn="l" defTabSz="1828800" latinLnBrk="0">
        <a:lnSpc>
          <a:spcPct val="90000"/>
        </a:lnSpc>
        <a:spcBef>
          <a:spcPts val="2000"/>
        </a:spcBef>
        <a:spcAft>
          <a:spcPts val="0"/>
        </a:spcAft>
        <a:buClrTx/>
        <a:buSzPct val="100000"/>
        <a:buFont typeface="Arial"/>
        <a:buChar char="•"/>
        <a:tabLst/>
        <a:defRPr sz="56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2pPr>
      <a:lvl3pPr marL="1554479" marR="0" indent="-640079" algn="l" defTabSz="1828800" latinLnBrk="0">
        <a:lnSpc>
          <a:spcPct val="90000"/>
        </a:lnSpc>
        <a:spcBef>
          <a:spcPts val="2000"/>
        </a:spcBef>
        <a:spcAft>
          <a:spcPts val="0"/>
        </a:spcAft>
        <a:buClrTx/>
        <a:buSzPct val="100000"/>
        <a:buFont typeface="Arial"/>
        <a:buChar char="•"/>
        <a:tabLst/>
        <a:defRPr sz="56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3pPr>
      <a:lvl4pPr marL="2082800" marR="0" indent="-711200" algn="l" defTabSz="1828800" latinLnBrk="0">
        <a:lnSpc>
          <a:spcPct val="90000"/>
        </a:lnSpc>
        <a:spcBef>
          <a:spcPts val="2000"/>
        </a:spcBef>
        <a:spcAft>
          <a:spcPts val="0"/>
        </a:spcAft>
        <a:buClrTx/>
        <a:buSzPct val="100000"/>
        <a:buFont typeface="Arial"/>
        <a:buChar char="•"/>
        <a:tabLst/>
        <a:defRPr sz="56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4pPr>
      <a:lvl5pPr marL="2540000" marR="0" indent="-711200" algn="l" defTabSz="1828800" latinLnBrk="0">
        <a:lnSpc>
          <a:spcPct val="90000"/>
        </a:lnSpc>
        <a:spcBef>
          <a:spcPts val="2000"/>
        </a:spcBef>
        <a:spcAft>
          <a:spcPts val="0"/>
        </a:spcAft>
        <a:buClrTx/>
        <a:buSzPct val="100000"/>
        <a:buFont typeface="Arial"/>
        <a:buChar char="•"/>
        <a:tabLst/>
        <a:defRPr sz="56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5pPr>
      <a:lvl6pPr marL="2997200" marR="0" indent="-711200" algn="l" defTabSz="1828800" latinLnBrk="0">
        <a:lnSpc>
          <a:spcPct val="90000"/>
        </a:lnSpc>
        <a:spcBef>
          <a:spcPts val="2000"/>
        </a:spcBef>
        <a:spcAft>
          <a:spcPts val="0"/>
        </a:spcAft>
        <a:buClrTx/>
        <a:buSzPct val="100000"/>
        <a:buFont typeface="Arial"/>
        <a:buChar char="•"/>
        <a:tabLst/>
        <a:defRPr sz="56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6pPr>
      <a:lvl7pPr marL="3454400" marR="0" indent="-711200" algn="l" defTabSz="1828800" latinLnBrk="0">
        <a:lnSpc>
          <a:spcPct val="90000"/>
        </a:lnSpc>
        <a:spcBef>
          <a:spcPts val="2000"/>
        </a:spcBef>
        <a:spcAft>
          <a:spcPts val="0"/>
        </a:spcAft>
        <a:buClrTx/>
        <a:buSzPct val="100000"/>
        <a:buFont typeface="Arial"/>
        <a:buChar char="•"/>
        <a:tabLst/>
        <a:defRPr sz="56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7pPr>
      <a:lvl8pPr marL="3911600" marR="0" indent="-711200" algn="l" defTabSz="1828800" latinLnBrk="0">
        <a:lnSpc>
          <a:spcPct val="90000"/>
        </a:lnSpc>
        <a:spcBef>
          <a:spcPts val="2000"/>
        </a:spcBef>
        <a:spcAft>
          <a:spcPts val="0"/>
        </a:spcAft>
        <a:buClrTx/>
        <a:buSzPct val="100000"/>
        <a:buFont typeface="Arial"/>
        <a:buChar char="•"/>
        <a:tabLst/>
        <a:defRPr sz="56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8pPr>
      <a:lvl9pPr marL="4368800" marR="0" indent="-711200" algn="l" defTabSz="1828800" latinLnBrk="0">
        <a:lnSpc>
          <a:spcPct val="90000"/>
        </a:lnSpc>
        <a:spcBef>
          <a:spcPts val="2000"/>
        </a:spcBef>
        <a:spcAft>
          <a:spcPts val="0"/>
        </a:spcAft>
        <a:buClrTx/>
        <a:buSzPct val="100000"/>
        <a:buFont typeface="Arial"/>
        <a:buChar char="•"/>
        <a:tabLst/>
        <a:defRPr sz="56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9pPr>
    </p:bodyStyle>
    <p:otherStyle>
      <a:lvl1pPr marL="0" marR="0" indent="0" algn="r" defTabSz="18288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18288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18288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18288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18288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18288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18288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18288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18288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Концепция развития ИТ ВДНХ 2019-2022"/>
          <p:cNvSpPr txBox="1"/>
          <p:nvPr/>
        </p:nvSpPr>
        <p:spPr>
          <a:xfrm>
            <a:off x="3774433" y="6034706"/>
            <a:ext cx="16835134" cy="206246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 anchor="ctr">
            <a:spAutoFit/>
          </a:bodyPr>
          <a:lstStyle/>
          <a:p>
            <a:r>
              <a:rPr lang="ru-RU" dirty="0"/>
              <a:t>Цифровая к</a:t>
            </a:r>
            <a:r>
              <a:rPr dirty="0" err="1"/>
              <a:t>онцепция</a:t>
            </a:r>
            <a:r>
              <a:rPr dirty="0"/>
              <a:t> </a:t>
            </a:r>
            <a:r>
              <a:rPr dirty="0" err="1"/>
              <a:t>развития</a:t>
            </a:r>
            <a:br>
              <a:rPr dirty="0"/>
            </a:br>
            <a:r>
              <a:rPr dirty="0"/>
              <a:t>ВДНХ 2019-2022</a:t>
            </a:r>
          </a:p>
        </p:txBody>
      </p:sp>
      <p:sp>
        <p:nvSpPr>
          <p:cNvPr id="4" name="апрель 2019">
            <a:extLst>
              <a:ext uri="{FF2B5EF4-FFF2-40B4-BE49-F238E27FC236}">
                <a16:creationId xmlns:a16="http://schemas.microsoft.com/office/drawing/2014/main" id="{36DE42B1-35E6-7145-A83D-61D068323599}"/>
              </a:ext>
            </a:extLst>
          </p:cNvPr>
          <p:cNvSpPr txBox="1"/>
          <p:nvPr/>
        </p:nvSpPr>
        <p:spPr>
          <a:xfrm>
            <a:off x="3774433" y="10374949"/>
            <a:ext cx="4035037" cy="1003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0" tIns="0" rIns="0" bIns="0">
            <a:spAutoFit/>
          </a:bodyPr>
          <a:lstStyle>
            <a:lvl1pPr>
              <a:lnSpc>
                <a:spcPts val="4000"/>
              </a:lnSpc>
              <a:defRPr sz="3000">
                <a:solidFill>
                  <a:srgbClr val="8A8A8A"/>
                </a:solidFill>
              </a:defRPr>
            </a:lvl1pPr>
          </a:lstStyle>
          <a:p>
            <a:r>
              <a:rPr lang="ru-RU" dirty="0"/>
              <a:t>Тамерлан </a:t>
            </a:r>
            <a:r>
              <a:rPr lang="ru-RU" dirty="0" err="1"/>
              <a:t>Савлаев</a:t>
            </a:r>
            <a:endParaRPr lang="ru-RU" dirty="0"/>
          </a:p>
          <a:p>
            <a:r>
              <a:rPr lang="ru-RU" dirty="0"/>
              <a:t>Ноябрь</a:t>
            </a:r>
            <a:r>
              <a:rPr dirty="0"/>
              <a:t> 2019</a:t>
            </a:r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Прямоугольник"/>
          <p:cNvSpPr/>
          <p:nvPr/>
        </p:nvSpPr>
        <p:spPr>
          <a:xfrm>
            <a:off x="8007174" y="0"/>
            <a:ext cx="8390121" cy="13714797"/>
          </a:xfrm>
          <a:prstGeom prst="rect">
            <a:avLst/>
          </a:prstGeom>
          <a:solidFill>
            <a:srgbClr val="F7323F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 algn="ctr">
              <a:lnSpc>
                <a:spcPct val="100000"/>
              </a:lnSpc>
              <a:defRPr sz="30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60" name="Номер слайда"/>
          <p:cNvSpPr txBox="1">
            <a:spLocks noGrp="1"/>
          </p:cNvSpPr>
          <p:nvPr>
            <p:ph type="sldNum" sz="quarter" idx="2"/>
          </p:nvPr>
        </p:nvSpPr>
        <p:spPr>
          <a:xfrm>
            <a:off x="23314910" y="1116740"/>
            <a:ext cx="224595" cy="45720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>
            <a:lvl1pPr>
              <a:lnSpc>
                <a:spcPts val="5100"/>
              </a:lnSpc>
              <a:defRPr>
                <a:solidFill>
                  <a:srgbClr val="A7A7A7"/>
                </a:solidFill>
              </a:defRPr>
            </a:lvl1pPr>
          </a:lstStyle>
          <a:p>
            <a:fld id="{86CB4B4D-7CA3-9044-876B-883B54F8677D}" type="slidenum">
              <a:t>10</a:t>
            </a:fld>
            <a:endParaRPr/>
          </a:p>
        </p:txBody>
      </p:sp>
      <p:sp>
        <p:nvSpPr>
          <p:cNvPr id="9" name="Генеральное планирование развития территорий на основе Big Data и с применением ИИ…">
            <a:extLst>
              <a:ext uri="{FF2B5EF4-FFF2-40B4-BE49-F238E27FC236}">
                <a16:creationId xmlns:a16="http://schemas.microsoft.com/office/drawing/2014/main" id="{44908999-0B54-ED47-9332-6F9329AFDC21}"/>
              </a:ext>
            </a:extLst>
          </p:cNvPr>
          <p:cNvSpPr txBox="1"/>
          <p:nvPr/>
        </p:nvSpPr>
        <p:spPr>
          <a:xfrm>
            <a:off x="100221" y="1861542"/>
            <a:ext cx="8129373" cy="1150494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0" tIns="0" rIns="0" bIns="0">
            <a:spAutoFit/>
          </a:bodyPr>
          <a:lstStyle/>
          <a:p>
            <a:pPr marL="762000" indent="-762000">
              <a:lnSpc>
                <a:spcPts val="6000"/>
              </a:lnSpc>
              <a:spcBef>
                <a:spcPts val="6000"/>
              </a:spcBef>
              <a:buClr>
                <a:srgbClr val="989898"/>
              </a:buClr>
              <a:buSzPct val="90000"/>
              <a:buChar char="+"/>
              <a:defRPr sz="6000">
                <a:solidFill>
                  <a:srgbClr val="000000"/>
                </a:solidFill>
              </a:defRPr>
            </a:pPr>
            <a:r>
              <a:rPr lang="ru-RU" sz="4000" dirty="0"/>
              <a:t>Сети сотовой связи </a:t>
            </a:r>
            <a:r>
              <a:rPr lang="en-US" sz="4000" dirty="0"/>
              <a:t>4G/5G</a:t>
            </a:r>
            <a:endParaRPr sz="4000" dirty="0"/>
          </a:p>
          <a:p>
            <a:pPr marL="762000" indent="-762000">
              <a:lnSpc>
                <a:spcPts val="6000"/>
              </a:lnSpc>
              <a:spcBef>
                <a:spcPts val="6000"/>
              </a:spcBef>
              <a:buClr>
                <a:srgbClr val="989898"/>
              </a:buClr>
              <a:buSzPct val="90000"/>
              <a:buChar char="+"/>
              <a:defRPr sz="6000">
                <a:solidFill>
                  <a:srgbClr val="000000"/>
                </a:solidFill>
              </a:defRPr>
            </a:pPr>
            <a:r>
              <a:rPr lang="ru-RU" sz="4000" dirty="0"/>
              <a:t>Сети </a:t>
            </a:r>
            <a:r>
              <a:rPr lang="en-US" sz="4000" dirty="0" err="1"/>
              <a:t>WiFi</a:t>
            </a:r>
            <a:endParaRPr lang="ru-RU" sz="4000" dirty="0"/>
          </a:p>
          <a:p>
            <a:pPr marL="762000" indent="-762000">
              <a:lnSpc>
                <a:spcPts val="6000"/>
              </a:lnSpc>
              <a:spcBef>
                <a:spcPts val="6000"/>
              </a:spcBef>
              <a:buClr>
                <a:srgbClr val="989898"/>
              </a:buClr>
              <a:buSzPct val="90000"/>
              <a:buChar char="+"/>
              <a:defRPr sz="6000">
                <a:solidFill>
                  <a:srgbClr val="000000"/>
                </a:solidFill>
              </a:defRPr>
            </a:pPr>
            <a:r>
              <a:rPr lang="ru-RU" sz="4000" dirty="0"/>
              <a:t>Мобильное приложение</a:t>
            </a:r>
          </a:p>
          <a:p>
            <a:pPr marL="762000" indent="-762000">
              <a:lnSpc>
                <a:spcPts val="6000"/>
              </a:lnSpc>
              <a:spcBef>
                <a:spcPts val="6000"/>
              </a:spcBef>
              <a:buClr>
                <a:srgbClr val="989898"/>
              </a:buClr>
              <a:buSzPct val="90000"/>
              <a:buChar char="+"/>
              <a:defRPr sz="6000">
                <a:solidFill>
                  <a:srgbClr val="000000"/>
                </a:solidFill>
              </a:defRPr>
            </a:pPr>
            <a:r>
              <a:rPr lang="en-US" sz="4000" dirty="0"/>
              <a:t>WEB </a:t>
            </a:r>
            <a:r>
              <a:rPr lang="ru-RU" sz="4000" dirty="0"/>
              <a:t>приложение</a:t>
            </a:r>
          </a:p>
          <a:p>
            <a:pPr marL="762000" indent="-762000">
              <a:lnSpc>
                <a:spcPts val="6000"/>
              </a:lnSpc>
              <a:spcBef>
                <a:spcPts val="6000"/>
              </a:spcBef>
              <a:buClr>
                <a:srgbClr val="989898"/>
              </a:buClr>
              <a:buSzPct val="90000"/>
              <a:buChar char="+"/>
              <a:defRPr sz="6000">
                <a:solidFill>
                  <a:srgbClr val="000000"/>
                </a:solidFill>
              </a:defRPr>
            </a:pPr>
            <a:r>
              <a:rPr lang="ru-RU" sz="4000" dirty="0"/>
              <a:t>Камеры безопасности</a:t>
            </a:r>
          </a:p>
          <a:p>
            <a:pPr marL="762000" indent="-762000">
              <a:lnSpc>
                <a:spcPts val="6000"/>
              </a:lnSpc>
              <a:spcBef>
                <a:spcPts val="6000"/>
              </a:spcBef>
              <a:buClr>
                <a:srgbClr val="989898"/>
              </a:buClr>
              <a:buSzPct val="90000"/>
              <a:buChar char="+"/>
              <a:defRPr sz="6000">
                <a:solidFill>
                  <a:srgbClr val="000000"/>
                </a:solidFill>
              </a:defRPr>
            </a:pPr>
            <a:r>
              <a:rPr lang="ru-RU" sz="4000" dirty="0"/>
              <a:t>Информационные и торговые терминалы</a:t>
            </a:r>
          </a:p>
          <a:p>
            <a:pPr marL="762000" indent="-762000">
              <a:lnSpc>
                <a:spcPts val="6000"/>
              </a:lnSpc>
              <a:spcBef>
                <a:spcPts val="6000"/>
              </a:spcBef>
              <a:buClr>
                <a:srgbClr val="989898"/>
              </a:buClr>
              <a:buSzPct val="90000"/>
              <a:buChar char="+"/>
              <a:defRPr sz="6000">
                <a:solidFill>
                  <a:srgbClr val="000000"/>
                </a:solidFill>
              </a:defRPr>
            </a:pPr>
            <a:r>
              <a:rPr lang="ru-RU" sz="4000" dirty="0"/>
              <a:t>Мультимедийные поверхности</a:t>
            </a:r>
            <a:endParaRPr sz="4000" dirty="0"/>
          </a:p>
        </p:txBody>
      </p:sp>
      <p:sp>
        <p:nvSpPr>
          <p:cNvPr id="7" name="TextBox 5">
            <a:extLst>
              <a:ext uri="{FF2B5EF4-FFF2-40B4-BE49-F238E27FC236}">
                <a16:creationId xmlns:a16="http://schemas.microsoft.com/office/drawing/2014/main" id="{2D4E8321-9534-4D4B-90D1-445599156BBF}"/>
              </a:ext>
            </a:extLst>
          </p:cNvPr>
          <p:cNvSpPr txBox="1"/>
          <p:nvPr/>
        </p:nvSpPr>
        <p:spPr>
          <a:xfrm>
            <a:off x="497011" y="462701"/>
            <a:ext cx="8473994" cy="6540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0" tIns="0" rIns="0" bIns="0">
            <a:spAutoFit/>
          </a:bodyPr>
          <a:lstStyle>
            <a:lvl1pPr>
              <a:lnSpc>
                <a:spcPts val="5000"/>
              </a:lnSpc>
              <a:defRPr sz="5000"/>
            </a:lvl1pPr>
          </a:lstStyle>
          <a:p>
            <a:r>
              <a:rPr lang="ru-RU" dirty="0"/>
              <a:t>Технологии</a:t>
            </a:r>
            <a:endParaRPr dirty="0"/>
          </a:p>
        </p:txBody>
      </p:sp>
      <p:sp>
        <p:nvSpPr>
          <p:cNvPr id="8" name="TextBox 5">
            <a:extLst>
              <a:ext uri="{FF2B5EF4-FFF2-40B4-BE49-F238E27FC236}">
                <a16:creationId xmlns:a16="http://schemas.microsoft.com/office/drawing/2014/main" id="{96E269AE-49DF-ED46-8CCF-94AEB30AA7E3}"/>
              </a:ext>
            </a:extLst>
          </p:cNvPr>
          <p:cNvSpPr txBox="1"/>
          <p:nvPr/>
        </p:nvSpPr>
        <p:spPr>
          <a:xfrm>
            <a:off x="8879861" y="462701"/>
            <a:ext cx="7455766" cy="12990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0" tIns="0" rIns="0" bIns="0">
            <a:spAutoFit/>
          </a:bodyPr>
          <a:lstStyle>
            <a:lvl1pPr>
              <a:lnSpc>
                <a:spcPts val="5000"/>
              </a:lnSpc>
              <a:defRPr sz="5000">
                <a:solidFill>
                  <a:srgbClr val="FFFFFF"/>
                </a:solidFill>
              </a:defRPr>
            </a:lvl1pPr>
          </a:lstStyle>
          <a:p>
            <a:r>
              <a:rPr lang="ru-RU" dirty="0">
                <a:solidFill>
                  <a:schemeClr val="tx2">
                    <a:lumMod val="10000"/>
                  </a:schemeClr>
                </a:solidFill>
              </a:rPr>
              <a:t>Ценность для пользователя</a:t>
            </a:r>
            <a:endParaRPr dirty="0">
              <a:solidFill>
                <a:schemeClr val="tx2">
                  <a:lumMod val="10000"/>
                </a:schemeClr>
              </a:solidFill>
            </a:endParaRPr>
          </a:p>
        </p:txBody>
      </p:sp>
      <p:sp>
        <p:nvSpPr>
          <p:cNvPr id="13" name="TextBox 5">
            <a:extLst>
              <a:ext uri="{FF2B5EF4-FFF2-40B4-BE49-F238E27FC236}">
                <a16:creationId xmlns:a16="http://schemas.microsoft.com/office/drawing/2014/main" id="{A29ECEB9-D2E3-6344-9D1A-092CCC8A02DE}"/>
              </a:ext>
            </a:extLst>
          </p:cNvPr>
          <p:cNvSpPr txBox="1"/>
          <p:nvPr/>
        </p:nvSpPr>
        <p:spPr>
          <a:xfrm>
            <a:off x="17208314" y="462701"/>
            <a:ext cx="5231676" cy="12990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0" tIns="0" rIns="0" bIns="0">
            <a:spAutoFit/>
          </a:bodyPr>
          <a:lstStyle>
            <a:lvl1pPr>
              <a:lnSpc>
                <a:spcPts val="5000"/>
              </a:lnSpc>
              <a:defRPr sz="5000">
                <a:solidFill>
                  <a:srgbClr val="FFFFFF"/>
                </a:solidFill>
              </a:defRPr>
            </a:lvl1pPr>
          </a:lstStyle>
          <a:p>
            <a:r>
              <a:rPr lang="ru-RU" dirty="0">
                <a:solidFill>
                  <a:schemeClr val="tx2">
                    <a:lumMod val="10000"/>
                  </a:schemeClr>
                </a:solidFill>
              </a:rPr>
              <a:t>Ценность для территории</a:t>
            </a:r>
            <a:endParaRPr dirty="0">
              <a:solidFill>
                <a:schemeClr val="tx2">
                  <a:lumMod val="10000"/>
                </a:schemeClr>
              </a:solidFill>
            </a:endParaRPr>
          </a:p>
        </p:txBody>
      </p:sp>
      <p:sp>
        <p:nvSpPr>
          <p:cNvPr id="14" name="Генеральное планирование развития территорий на основе Big Data и с применением ИИ…">
            <a:extLst>
              <a:ext uri="{FF2B5EF4-FFF2-40B4-BE49-F238E27FC236}">
                <a16:creationId xmlns:a16="http://schemas.microsoft.com/office/drawing/2014/main" id="{3F040E86-6634-3D4D-9265-C74E4E89EF0F}"/>
              </a:ext>
            </a:extLst>
          </p:cNvPr>
          <p:cNvSpPr txBox="1"/>
          <p:nvPr/>
        </p:nvSpPr>
        <p:spPr>
          <a:xfrm>
            <a:off x="8229594" y="1893979"/>
            <a:ext cx="7510163" cy="114624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0" tIns="0" rIns="0" bIns="0">
            <a:spAutoFit/>
          </a:bodyPr>
          <a:lstStyle/>
          <a:p>
            <a:pPr>
              <a:lnSpc>
                <a:spcPts val="6000"/>
              </a:lnSpc>
              <a:spcBef>
                <a:spcPts val="6000"/>
              </a:spcBef>
              <a:buClr>
                <a:srgbClr val="989898"/>
              </a:buClr>
              <a:buSzPct val="90000"/>
              <a:defRPr sz="6000">
                <a:solidFill>
                  <a:srgbClr val="000000"/>
                </a:solidFill>
              </a:defRPr>
            </a:pPr>
            <a:r>
              <a:rPr lang="ru-RU" sz="3200" dirty="0">
                <a:solidFill>
                  <a:schemeClr val="bg1"/>
                </a:solidFill>
              </a:rPr>
              <a:t>Комфортный и скоростной доступ в Интернет</a:t>
            </a:r>
            <a:endParaRPr sz="3200" dirty="0">
              <a:solidFill>
                <a:schemeClr val="bg1"/>
              </a:solidFill>
            </a:endParaRPr>
          </a:p>
          <a:p>
            <a:pPr>
              <a:lnSpc>
                <a:spcPts val="6000"/>
              </a:lnSpc>
              <a:spcBef>
                <a:spcPts val="6000"/>
              </a:spcBef>
              <a:buClr>
                <a:srgbClr val="989898"/>
              </a:buClr>
              <a:buSzPct val="90000"/>
              <a:defRPr sz="6000">
                <a:solidFill>
                  <a:srgbClr val="000000"/>
                </a:solidFill>
              </a:defRPr>
            </a:pPr>
            <a:r>
              <a:rPr lang="ru-RU" sz="3200" dirty="0">
                <a:solidFill>
                  <a:schemeClr val="bg1"/>
                </a:solidFill>
              </a:rPr>
              <a:t>Экономия средств для большинства категорий</a:t>
            </a:r>
          </a:p>
          <a:p>
            <a:pPr>
              <a:lnSpc>
                <a:spcPts val="6000"/>
              </a:lnSpc>
              <a:spcBef>
                <a:spcPts val="6000"/>
              </a:spcBef>
              <a:buClr>
                <a:srgbClr val="989898"/>
              </a:buClr>
              <a:buSzPct val="90000"/>
              <a:defRPr sz="6000">
                <a:solidFill>
                  <a:srgbClr val="000000"/>
                </a:solidFill>
              </a:defRPr>
            </a:pPr>
            <a:r>
              <a:rPr lang="ru-RU" sz="3200" dirty="0">
                <a:solidFill>
                  <a:schemeClr val="bg1"/>
                </a:solidFill>
              </a:rPr>
              <a:t>Простая навигация и доступ к информации о событиях</a:t>
            </a:r>
          </a:p>
          <a:p>
            <a:pPr>
              <a:lnSpc>
                <a:spcPts val="6000"/>
              </a:lnSpc>
              <a:spcBef>
                <a:spcPts val="6000"/>
              </a:spcBef>
              <a:buClr>
                <a:srgbClr val="989898"/>
              </a:buClr>
              <a:buSzPct val="90000"/>
              <a:defRPr sz="6000">
                <a:solidFill>
                  <a:srgbClr val="000000"/>
                </a:solidFill>
              </a:defRPr>
            </a:pPr>
            <a:r>
              <a:rPr lang="ru-RU" sz="3200" dirty="0">
                <a:solidFill>
                  <a:schemeClr val="bg1"/>
                </a:solidFill>
              </a:rPr>
              <a:t>Безопасность</a:t>
            </a:r>
          </a:p>
          <a:p>
            <a:pPr>
              <a:lnSpc>
                <a:spcPts val="6000"/>
              </a:lnSpc>
              <a:spcBef>
                <a:spcPts val="6000"/>
              </a:spcBef>
              <a:buClr>
                <a:srgbClr val="989898"/>
              </a:buClr>
              <a:buSzPct val="90000"/>
              <a:defRPr sz="6000">
                <a:solidFill>
                  <a:srgbClr val="000000"/>
                </a:solidFill>
              </a:defRPr>
            </a:pPr>
            <a:r>
              <a:rPr lang="ru-RU" sz="3200" dirty="0">
                <a:solidFill>
                  <a:schemeClr val="bg1"/>
                </a:solidFill>
              </a:rPr>
              <a:t>Простая навигация и доступ к информации о событиях</a:t>
            </a:r>
          </a:p>
          <a:p>
            <a:pPr>
              <a:lnSpc>
                <a:spcPts val="6000"/>
              </a:lnSpc>
              <a:spcBef>
                <a:spcPts val="6000"/>
              </a:spcBef>
              <a:buClr>
                <a:srgbClr val="989898"/>
              </a:buClr>
              <a:buSzPct val="90000"/>
              <a:defRPr sz="6000">
                <a:solidFill>
                  <a:srgbClr val="000000"/>
                </a:solidFill>
              </a:defRPr>
            </a:pPr>
            <a:r>
              <a:rPr lang="ru-RU" sz="3200" dirty="0">
                <a:solidFill>
                  <a:schemeClr val="bg1"/>
                </a:solidFill>
              </a:rPr>
              <a:t>Простая навигация</a:t>
            </a:r>
          </a:p>
        </p:txBody>
      </p:sp>
      <p:sp>
        <p:nvSpPr>
          <p:cNvPr id="15" name="Генеральное планирование развития территорий на основе Big Data и с применением ИИ…">
            <a:extLst>
              <a:ext uri="{FF2B5EF4-FFF2-40B4-BE49-F238E27FC236}">
                <a16:creationId xmlns:a16="http://schemas.microsoft.com/office/drawing/2014/main" id="{FB2602CF-2E68-4C4B-AAED-E4464EDE7E98}"/>
              </a:ext>
            </a:extLst>
          </p:cNvPr>
          <p:cNvSpPr txBox="1"/>
          <p:nvPr/>
        </p:nvSpPr>
        <p:spPr>
          <a:xfrm>
            <a:off x="16656904" y="1893979"/>
            <a:ext cx="7517030" cy="114624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0" tIns="0" rIns="0" bIns="0">
            <a:spAutoFit/>
          </a:bodyPr>
          <a:lstStyle/>
          <a:p>
            <a:pPr>
              <a:lnSpc>
                <a:spcPts val="6000"/>
              </a:lnSpc>
              <a:spcBef>
                <a:spcPts val="6000"/>
              </a:spcBef>
              <a:buClr>
                <a:srgbClr val="989898"/>
              </a:buClr>
              <a:buSzPct val="90000"/>
              <a:defRPr sz="6000">
                <a:solidFill>
                  <a:srgbClr val="000000"/>
                </a:solidFill>
              </a:defRPr>
            </a:pPr>
            <a:r>
              <a:rPr lang="ru-RU" sz="3200" dirty="0"/>
              <a:t>Сбор данных о составе посетителей</a:t>
            </a:r>
            <a:endParaRPr sz="3200" dirty="0"/>
          </a:p>
          <a:p>
            <a:pPr>
              <a:lnSpc>
                <a:spcPts val="6000"/>
              </a:lnSpc>
              <a:spcBef>
                <a:spcPts val="6000"/>
              </a:spcBef>
              <a:buClr>
                <a:srgbClr val="989898"/>
              </a:buClr>
              <a:buSzPct val="90000"/>
              <a:defRPr sz="6000">
                <a:solidFill>
                  <a:srgbClr val="000000"/>
                </a:solidFill>
              </a:defRPr>
            </a:pPr>
            <a:r>
              <a:rPr lang="ru-RU" sz="3200" dirty="0"/>
              <a:t>Отслеживание маршрутов посещений</a:t>
            </a:r>
          </a:p>
          <a:p>
            <a:pPr>
              <a:lnSpc>
                <a:spcPts val="6000"/>
              </a:lnSpc>
              <a:spcBef>
                <a:spcPts val="6000"/>
              </a:spcBef>
              <a:buClr>
                <a:srgbClr val="989898"/>
              </a:buClr>
              <a:buSzPct val="90000"/>
              <a:defRPr sz="6000">
                <a:solidFill>
                  <a:srgbClr val="000000"/>
                </a:solidFill>
              </a:defRPr>
            </a:pPr>
            <a:r>
              <a:rPr lang="ru-RU" sz="3200" dirty="0"/>
              <a:t>Реализация программы лояльности и управление потоками</a:t>
            </a:r>
          </a:p>
          <a:p>
            <a:pPr>
              <a:lnSpc>
                <a:spcPts val="6000"/>
              </a:lnSpc>
              <a:spcBef>
                <a:spcPts val="6000"/>
              </a:spcBef>
              <a:buClr>
                <a:srgbClr val="989898"/>
              </a:buClr>
              <a:buSzPct val="90000"/>
              <a:defRPr sz="6000">
                <a:solidFill>
                  <a:srgbClr val="000000"/>
                </a:solidFill>
              </a:defRPr>
            </a:pPr>
            <a:r>
              <a:rPr lang="ru-RU" sz="3200" dirty="0"/>
              <a:t>Ситуативная аналитика и сбор данных</a:t>
            </a:r>
          </a:p>
          <a:p>
            <a:pPr>
              <a:lnSpc>
                <a:spcPts val="6000"/>
              </a:lnSpc>
              <a:spcBef>
                <a:spcPts val="6000"/>
              </a:spcBef>
              <a:buClr>
                <a:srgbClr val="989898"/>
              </a:buClr>
              <a:buSzPct val="90000"/>
              <a:defRPr sz="6000">
                <a:solidFill>
                  <a:srgbClr val="000000"/>
                </a:solidFill>
              </a:defRPr>
            </a:pPr>
            <a:r>
              <a:rPr lang="ru-RU" sz="3200" dirty="0"/>
              <a:t>Навигация потоков и продажи билетов</a:t>
            </a:r>
          </a:p>
          <a:p>
            <a:pPr>
              <a:lnSpc>
                <a:spcPts val="6000"/>
              </a:lnSpc>
              <a:spcBef>
                <a:spcPts val="6000"/>
              </a:spcBef>
              <a:buClr>
                <a:srgbClr val="989898"/>
              </a:buClr>
              <a:buSzPct val="90000"/>
              <a:defRPr sz="6000">
                <a:solidFill>
                  <a:srgbClr val="000000"/>
                </a:solidFill>
              </a:defRPr>
            </a:pPr>
            <a:r>
              <a:rPr lang="ru-RU" sz="3200" dirty="0"/>
              <a:t>Навигация потоков и реклама</a:t>
            </a:r>
            <a:endParaRPr sz="3200" dirty="0"/>
          </a:p>
        </p:txBody>
      </p:sp>
    </p:spTree>
    <p:extLst>
      <p:ext uri="{BB962C8B-B14F-4D97-AF65-F5344CB8AC3E}">
        <p14:creationId xmlns:p14="http://schemas.microsoft.com/office/powerpoint/2010/main" val="2610453894"/>
      </p:ext>
    </p:extLst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Прямоугольник"/>
          <p:cNvSpPr/>
          <p:nvPr/>
        </p:nvSpPr>
        <p:spPr>
          <a:xfrm>
            <a:off x="16019798" y="7619443"/>
            <a:ext cx="6861228" cy="4953001"/>
          </a:xfrm>
          <a:prstGeom prst="rect">
            <a:avLst/>
          </a:prstGeom>
          <a:solidFill>
            <a:srgbClr val="F7323F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 algn="ctr">
              <a:lnSpc>
                <a:spcPct val="100000"/>
              </a:lnSpc>
              <a:defRPr sz="30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238" name="Прямоугольник"/>
          <p:cNvSpPr/>
          <p:nvPr/>
        </p:nvSpPr>
        <p:spPr>
          <a:xfrm>
            <a:off x="8380778" y="7619443"/>
            <a:ext cx="6861227" cy="4953001"/>
          </a:xfrm>
          <a:prstGeom prst="rect">
            <a:avLst/>
          </a:prstGeom>
          <a:solidFill>
            <a:srgbClr val="F7323F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 algn="ctr">
              <a:lnSpc>
                <a:spcPct val="100000"/>
              </a:lnSpc>
              <a:defRPr sz="30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239" name="Прямоугольник"/>
          <p:cNvSpPr/>
          <p:nvPr/>
        </p:nvSpPr>
        <p:spPr>
          <a:xfrm>
            <a:off x="752788" y="7619443"/>
            <a:ext cx="6861227" cy="4953001"/>
          </a:xfrm>
          <a:prstGeom prst="rect">
            <a:avLst/>
          </a:prstGeom>
          <a:solidFill>
            <a:srgbClr val="F7323F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 algn="ctr">
              <a:lnSpc>
                <a:spcPct val="100000"/>
              </a:lnSpc>
              <a:defRPr sz="30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240" name="Прямоугольник"/>
          <p:cNvSpPr/>
          <p:nvPr/>
        </p:nvSpPr>
        <p:spPr>
          <a:xfrm>
            <a:off x="16019798" y="3057578"/>
            <a:ext cx="6861228" cy="3809803"/>
          </a:xfrm>
          <a:prstGeom prst="rect">
            <a:avLst/>
          </a:prstGeom>
          <a:solidFill>
            <a:srgbClr val="F7323F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 algn="ctr">
              <a:lnSpc>
                <a:spcPct val="100000"/>
              </a:lnSpc>
              <a:defRPr sz="30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241" name="Прямоугольник"/>
          <p:cNvSpPr/>
          <p:nvPr/>
        </p:nvSpPr>
        <p:spPr>
          <a:xfrm>
            <a:off x="8380778" y="3057578"/>
            <a:ext cx="6861227" cy="3809803"/>
          </a:xfrm>
          <a:prstGeom prst="rect">
            <a:avLst/>
          </a:prstGeom>
          <a:solidFill>
            <a:srgbClr val="F7323F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 algn="ctr">
              <a:lnSpc>
                <a:spcPct val="100000"/>
              </a:lnSpc>
              <a:defRPr sz="30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242" name="Прямоугольник"/>
          <p:cNvSpPr/>
          <p:nvPr/>
        </p:nvSpPr>
        <p:spPr>
          <a:xfrm>
            <a:off x="752788" y="3057578"/>
            <a:ext cx="6861227" cy="3809803"/>
          </a:xfrm>
          <a:prstGeom prst="rect">
            <a:avLst/>
          </a:prstGeom>
          <a:solidFill>
            <a:srgbClr val="F7323F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 algn="ctr">
              <a:lnSpc>
                <a:spcPct val="100000"/>
              </a:lnSpc>
              <a:defRPr sz="30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243" name="TextBox 5"/>
          <p:cNvSpPr txBox="1"/>
          <p:nvPr/>
        </p:nvSpPr>
        <p:spPr>
          <a:xfrm>
            <a:off x="719433" y="1008520"/>
            <a:ext cx="14542261" cy="6540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ts val="5000"/>
              </a:lnSpc>
              <a:defRPr sz="5000"/>
            </a:lvl1pPr>
          </a:lstStyle>
          <a:p>
            <a:r>
              <a:rPr dirty="0" err="1"/>
              <a:t>Пример</a:t>
            </a:r>
            <a:r>
              <a:rPr dirty="0"/>
              <a:t> </a:t>
            </a:r>
            <a:r>
              <a:rPr dirty="0" err="1"/>
              <a:t>пользовательского</a:t>
            </a:r>
            <a:r>
              <a:rPr dirty="0"/>
              <a:t> </a:t>
            </a:r>
            <a:r>
              <a:rPr lang="ru-RU" dirty="0"/>
              <a:t>сценария</a:t>
            </a:r>
            <a:endParaRPr dirty="0"/>
          </a:p>
        </p:txBody>
      </p:sp>
      <p:sp>
        <p:nvSpPr>
          <p:cNvPr id="244" name="Номер слайда"/>
          <p:cNvSpPr txBox="1">
            <a:spLocks noGrp="1"/>
          </p:cNvSpPr>
          <p:nvPr>
            <p:ph type="sldNum" sz="quarter" idx="2"/>
          </p:nvPr>
        </p:nvSpPr>
        <p:spPr>
          <a:xfrm>
            <a:off x="23272680" y="1116740"/>
            <a:ext cx="266825" cy="45720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>
            <a:lvl1pPr>
              <a:lnSpc>
                <a:spcPts val="5100"/>
              </a:lnSpc>
              <a:defRPr>
                <a:solidFill>
                  <a:srgbClr val="A7A7A7"/>
                </a:solidFill>
              </a:defRPr>
            </a:lvl1pPr>
          </a:lstStyle>
          <a:p>
            <a:fld id="{86CB4B4D-7CA3-9044-876B-883B54F8677D}" type="slidenum">
              <a:t>11</a:t>
            </a:fld>
            <a:endParaRPr/>
          </a:p>
        </p:txBody>
      </p:sp>
      <p:sp>
        <p:nvSpPr>
          <p:cNvPr id="245" name="Пользователь посещает сайт и находит интересующее его мероприятие."/>
          <p:cNvSpPr txBox="1"/>
          <p:nvPr/>
        </p:nvSpPr>
        <p:spPr>
          <a:xfrm>
            <a:off x="1002051" y="4923902"/>
            <a:ext cx="6350001" cy="15100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/>
          <a:p>
            <a:pPr algn="ctr">
              <a:lnSpc>
                <a:spcPts val="4000"/>
              </a:lnSpc>
              <a:spcBef>
                <a:spcPts val="6000"/>
              </a:spcBef>
              <a:defRPr sz="3000">
                <a:solidFill>
                  <a:srgbClr val="FFFFFF"/>
                </a:solidFill>
              </a:defRPr>
            </a:pPr>
            <a:r>
              <a:t>Пользователь посещает </a:t>
            </a:r>
            <a:r>
              <a:rPr b="0"/>
              <a:t>сайт</a:t>
            </a:r>
            <a:r>
              <a:t> и находит интересующее его мероприятие.</a:t>
            </a:r>
          </a:p>
        </p:txBody>
      </p:sp>
      <p:sp>
        <p:nvSpPr>
          <p:cNvPr id="246" name="Пользователь приобретает билет."/>
          <p:cNvSpPr txBox="1"/>
          <p:nvPr/>
        </p:nvSpPr>
        <p:spPr>
          <a:xfrm>
            <a:off x="8612941" y="4923902"/>
            <a:ext cx="6350001" cy="4940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/>
          <a:p>
            <a:pPr algn="ctr">
              <a:lnSpc>
                <a:spcPts val="4000"/>
              </a:lnSpc>
              <a:spcBef>
                <a:spcPts val="6000"/>
              </a:spcBef>
              <a:defRPr sz="3000">
                <a:solidFill>
                  <a:srgbClr val="FFFFFF"/>
                </a:solidFill>
              </a:defRPr>
            </a:pPr>
            <a:r>
              <a:t>Пользователь приобретает билет.</a:t>
            </a:r>
          </a:p>
        </p:txBody>
      </p:sp>
      <p:sp>
        <p:nvSpPr>
          <p:cNvPr id="247" name="Пользователь приезжает на ВДНХ и его коммуникатор подключается к сети WiFi."/>
          <p:cNvSpPr txBox="1"/>
          <p:nvPr/>
        </p:nvSpPr>
        <p:spPr>
          <a:xfrm>
            <a:off x="16258030" y="4923902"/>
            <a:ext cx="6350001" cy="15100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/>
          <a:p>
            <a:pPr algn="ctr">
              <a:lnSpc>
                <a:spcPts val="4000"/>
              </a:lnSpc>
              <a:spcBef>
                <a:spcPts val="6000"/>
              </a:spcBef>
              <a:defRPr sz="3000">
                <a:solidFill>
                  <a:srgbClr val="FFFFFF"/>
                </a:solidFill>
              </a:defRPr>
            </a:pPr>
            <a:r>
              <a:rPr sz="2800" dirty="0" err="1"/>
              <a:t>Пользователь</a:t>
            </a:r>
            <a:r>
              <a:rPr sz="2800" dirty="0"/>
              <a:t> </a:t>
            </a:r>
            <a:r>
              <a:rPr sz="2800" dirty="0" err="1"/>
              <a:t>приезжает</a:t>
            </a:r>
            <a:r>
              <a:rPr sz="2800" dirty="0"/>
              <a:t> </a:t>
            </a:r>
            <a:r>
              <a:rPr sz="2800" dirty="0" err="1"/>
              <a:t>на</a:t>
            </a:r>
            <a:r>
              <a:rPr sz="2800" dirty="0"/>
              <a:t> ВДНХ</a:t>
            </a:r>
            <a:br>
              <a:rPr sz="2800" dirty="0"/>
            </a:br>
            <a:r>
              <a:rPr sz="2800" dirty="0" err="1"/>
              <a:t>и</a:t>
            </a:r>
            <a:r>
              <a:rPr sz="2800" dirty="0"/>
              <a:t> </a:t>
            </a:r>
            <a:r>
              <a:rPr sz="2800" dirty="0" err="1"/>
              <a:t>его</a:t>
            </a:r>
            <a:r>
              <a:rPr sz="2800" dirty="0"/>
              <a:t> </a:t>
            </a:r>
            <a:r>
              <a:rPr sz="2800" dirty="0" err="1"/>
              <a:t>коммуникатор</a:t>
            </a:r>
            <a:r>
              <a:rPr sz="2800" dirty="0"/>
              <a:t> </a:t>
            </a:r>
            <a:r>
              <a:rPr sz="2800" dirty="0" err="1"/>
              <a:t>подключается</a:t>
            </a:r>
            <a:br>
              <a:rPr sz="2800" dirty="0"/>
            </a:br>
            <a:r>
              <a:rPr sz="2800" dirty="0" err="1"/>
              <a:t>к</a:t>
            </a:r>
            <a:r>
              <a:rPr sz="2800" dirty="0"/>
              <a:t> </a:t>
            </a:r>
            <a:r>
              <a:rPr sz="2800" dirty="0" err="1"/>
              <a:t>сети</a:t>
            </a:r>
            <a:r>
              <a:rPr sz="2800" dirty="0"/>
              <a:t> </a:t>
            </a:r>
            <a:r>
              <a:rPr sz="2800" dirty="0" err="1"/>
              <a:t>WiFi</a:t>
            </a:r>
            <a:r>
              <a:rPr sz="2800" dirty="0"/>
              <a:t>.</a:t>
            </a:r>
          </a:p>
        </p:txBody>
      </p:sp>
      <p:sp>
        <p:nvSpPr>
          <p:cNvPr id="248" name="Информационная панель навигации в поле зрения пользователя предлагает персонифицированное рекламное сообщение и маршрут к месту проведения мероприятия."/>
          <p:cNvSpPr txBox="1"/>
          <p:nvPr/>
        </p:nvSpPr>
        <p:spPr>
          <a:xfrm>
            <a:off x="1018653" y="9491770"/>
            <a:ext cx="6350001" cy="303402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/>
          <a:p>
            <a:pPr algn="ctr">
              <a:lnSpc>
                <a:spcPts val="4000"/>
              </a:lnSpc>
              <a:spcBef>
                <a:spcPts val="6000"/>
              </a:spcBef>
              <a:defRPr sz="3000">
                <a:solidFill>
                  <a:srgbClr val="FFFFFF"/>
                </a:solidFill>
              </a:defRPr>
            </a:pPr>
            <a:r>
              <a:rPr sz="2800" dirty="0" err="1"/>
              <a:t>Информационная</a:t>
            </a:r>
            <a:r>
              <a:rPr sz="2800" dirty="0"/>
              <a:t> </a:t>
            </a:r>
            <a:r>
              <a:rPr sz="2800" dirty="0" err="1"/>
              <a:t>панель</a:t>
            </a:r>
            <a:r>
              <a:rPr sz="2800" dirty="0"/>
              <a:t> </a:t>
            </a:r>
            <a:r>
              <a:rPr sz="2800" dirty="0" err="1"/>
              <a:t>навигации</a:t>
            </a:r>
            <a:br>
              <a:rPr sz="2800" dirty="0"/>
            </a:br>
            <a:r>
              <a:rPr sz="2800" dirty="0" err="1"/>
              <a:t>в</a:t>
            </a:r>
            <a:r>
              <a:rPr sz="2800" dirty="0"/>
              <a:t> </a:t>
            </a:r>
            <a:r>
              <a:rPr sz="2800" dirty="0" err="1"/>
              <a:t>поле</a:t>
            </a:r>
            <a:r>
              <a:rPr sz="2800" dirty="0"/>
              <a:t> </a:t>
            </a:r>
            <a:r>
              <a:rPr sz="2800" dirty="0" err="1"/>
              <a:t>зрения</a:t>
            </a:r>
            <a:r>
              <a:rPr sz="2800" dirty="0"/>
              <a:t> </a:t>
            </a:r>
            <a:r>
              <a:rPr sz="2800" dirty="0" err="1"/>
              <a:t>пользователя</a:t>
            </a:r>
            <a:r>
              <a:rPr sz="2800" dirty="0"/>
              <a:t> </a:t>
            </a:r>
            <a:r>
              <a:rPr sz="2800" dirty="0" err="1"/>
              <a:t>предлагает</a:t>
            </a:r>
            <a:r>
              <a:rPr sz="2800" dirty="0"/>
              <a:t> </a:t>
            </a:r>
            <a:r>
              <a:rPr sz="2800" dirty="0" err="1"/>
              <a:t>персонифицированное</a:t>
            </a:r>
            <a:r>
              <a:rPr sz="2800" dirty="0"/>
              <a:t> </a:t>
            </a:r>
            <a:r>
              <a:rPr sz="2800" dirty="0" err="1"/>
              <a:t>сообщение</a:t>
            </a:r>
            <a:r>
              <a:rPr sz="2800" dirty="0"/>
              <a:t> </a:t>
            </a:r>
            <a:r>
              <a:rPr sz="2800" dirty="0" err="1"/>
              <a:t>и</a:t>
            </a:r>
            <a:r>
              <a:rPr sz="2800" dirty="0"/>
              <a:t> </a:t>
            </a:r>
            <a:r>
              <a:rPr sz="2800" dirty="0" err="1"/>
              <a:t>маршрут</a:t>
            </a:r>
            <a:br>
              <a:rPr sz="2800" dirty="0"/>
            </a:br>
            <a:r>
              <a:rPr sz="2800" dirty="0" err="1"/>
              <a:t>к</a:t>
            </a:r>
            <a:r>
              <a:rPr sz="2800" dirty="0"/>
              <a:t> </a:t>
            </a:r>
            <a:r>
              <a:rPr sz="2800" dirty="0" err="1"/>
              <a:t>месту</a:t>
            </a:r>
            <a:r>
              <a:rPr sz="2800" dirty="0"/>
              <a:t> </a:t>
            </a:r>
            <a:r>
              <a:rPr sz="2800" dirty="0" err="1"/>
              <a:t>проведения</a:t>
            </a:r>
            <a:r>
              <a:rPr sz="2800" dirty="0"/>
              <a:t> </a:t>
            </a:r>
            <a:r>
              <a:rPr sz="2800" dirty="0" err="1"/>
              <a:t>мероприятия</a:t>
            </a:r>
            <a:r>
              <a:rPr sz="2800" dirty="0"/>
              <a:t>.</a:t>
            </a:r>
          </a:p>
        </p:txBody>
      </p:sp>
      <p:sp>
        <p:nvSpPr>
          <p:cNvPr id="249" name="По мере продвижения к месту мероприятия пользователя видит камера и понимает, что он пришёл с детьми."/>
          <p:cNvSpPr txBox="1"/>
          <p:nvPr/>
        </p:nvSpPr>
        <p:spPr>
          <a:xfrm>
            <a:off x="8638341" y="9491770"/>
            <a:ext cx="6350001" cy="201802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/>
          <a:p>
            <a:pPr algn="ctr">
              <a:lnSpc>
                <a:spcPts val="4000"/>
              </a:lnSpc>
              <a:spcBef>
                <a:spcPts val="6000"/>
              </a:spcBef>
              <a:defRPr sz="3000">
                <a:solidFill>
                  <a:srgbClr val="FFFFFF"/>
                </a:solidFill>
              </a:defRPr>
            </a:pPr>
            <a:r>
              <a:rPr dirty="0" err="1"/>
              <a:t>По</a:t>
            </a:r>
            <a:r>
              <a:rPr dirty="0"/>
              <a:t> </a:t>
            </a:r>
            <a:r>
              <a:rPr dirty="0" err="1"/>
              <a:t>мере</a:t>
            </a:r>
            <a:r>
              <a:rPr dirty="0"/>
              <a:t> </a:t>
            </a:r>
            <a:r>
              <a:rPr dirty="0" err="1"/>
              <a:t>продвижения</a:t>
            </a:r>
            <a:r>
              <a:rPr dirty="0"/>
              <a:t> </a:t>
            </a:r>
            <a:r>
              <a:rPr dirty="0" err="1"/>
              <a:t>к</a:t>
            </a:r>
            <a:r>
              <a:rPr dirty="0"/>
              <a:t> </a:t>
            </a:r>
            <a:r>
              <a:rPr dirty="0" err="1"/>
              <a:t>месту</a:t>
            </a:r>
            <a:r>
              <a:rPr dirty="0"/>
              <a:t> </a:t>
            </a:r>
            <a:r>
              <a:rPr dirty="0" err="1"/>
              <a:t>мероприятия</a:t>
            </a:r>
            <a:r>
              <a:rPr dirty="0"/>
              <a:t> </a:t>
            </a:r>
            <a:r>
              <a:rPr dirty="0" err="1"/>
              <a:t>пользователя</a:t>
            </a:r>
            <a:r>
              <a:rPr dirty="0"/>
              <a:t> </a:t>
            </a:r>
            <a:r>
              <a:rPr dirty="0" err="1"/>
              <a:t>видит</a:t>
            </a:r>
            <a:r>
              <a:rPr dirty="0"/>
              <a:t> </a:t>
            </a:r>
            <a:r>
              <a:rPr dirty="0" err="1"/>
              <a:t>камера</a:t>
            </a:r>
            <a:r>
              <a:rPr dirty="0"/>
              <a:t> </a:t>
            </a:r>
            <a:r>
              <a:rPr dirty="0" err="1"/>
              <a:t>и</a:t>
            </a:r>
            <a:r>
              <a:rPr dirty="0"/>
              <a:t> </a:t>
            </a:r>
            <a:r>
              <a:rPr dirty="0" err="1"/>
              <a:t>понимает</a:t>
            </a:r>
            <a:r>
              <a:rPr dirty="0"/>
              <a:t>, </a:t>
            </a:r>
            <a:r>
              <a:rPr dirty="0" err="1"/>
              <a:t>что</a:t>
            </a:r>
            <a:r>
              <a:rPr dirty="0"/>
              <a:t> </a:t>
            </a:r>
            <a:r>
              <a:rPr dirty="0" err="1"/>
              <a:t>он</a:t>
            </a:r>
            <a:r>
              <a:rPr dirty="0"/>
              <a:t> </a:t>
            </a:r>
            <a:r>
              <a:rPr dirty="0" err="1"/>
              <a:t>пришёл</a:t>
            </a:r>
            <a:br>
              <a:rPr dirty="0"/>
            </a:br>
            <a:r>
              <a:rPr dirty="0" err="1"/>
              <a:t>с</a:t>
            </a:r>
            <a:r>
              <a:rPr dirty="0"/>
              <a:t> </a:t>
            </a:r>
            <a:r>
              <a:rPr dirty="0" err="1"/>
              <a:t>детьми</a:t>
            </a:r>
            <a:r>
              <a:rPr dirty="0"/>
              <a:t>.</a:t>
            </a:r>
          </a:p>
        </p:txBody>
      </p:sp>
      <p:sp>
        <p:nvSpPr>
          <p:cNvPr id="250" name="Терминал оплаты и выдачи билетов предлагает изменение маршрута с учётом досуговых предложений для детей и загрузки аттракционов."/>
          <p:cNvSpPr txBox="1"/>
          <p:nvPr/>
        </p:nvSpPr>
        <p:spPr>
          <a:xfrm>
            <a:off x="16283430" y="9491770"/>
            <a:ext cx="6350001" cy="30485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/>
          <a:p>
            <a:pPr algn="ctr">
              <a:lnSpc>
                <a:spcPts val="4000"/>
              </a:lnSpc>
              <a:spcBef>
                <a:spcPts val="6000"/>
              </a:spcBef>
              <a:defRPr sz="3000">
                <a:solidFill>
                  <a:srgbClr val="FFFFFF"/>
                </a:solidFill>
              </a:defRPr>
            </a:pPr>
            <a:r>
              <a:rPr sz="2800" dirty="0" err="1"/>
              <a:t>Терминал</a:t>
            </a:r>
            <a:r>
              <a:rPr sz="2800" dirty="0"/>
              <a:t> </a:t>
            </a:r>
            <a:r>
              <a:rPr sz="2800" dirty="0" err="1"/>
              <a:t>оплаты</a:t>
            </a:r>
            <a:r>
              <a:rPr sz="2800" dirty="0"/>
              <a:t> </a:t>
            </a:r>
            <a:r>
              <a:rPr sz="2800" dirty="0" err="1"/>
              <a:t>и</a:t>
            </a:r>
            <a:r>
              <a:rPr sz="2800" dirty="0"/>
              <a:t> </a:t>
            </a:r>
            <a:r>
              <a:rPr sz="2800" dirty="0" err="1"/>
              <a:t>выдачи</a:t>
            </a:r>
            <a:r>
              <a:rPr sz="2800" dirty="0"/>
              <a:t> </a:t>
            </a:r>
            <a:r>
              <a:rPr sz="2800" dirty="0" err="1"/>
              <a:t>билетов</a:t>
            </a:r>
            <a:r>
              <a:rPr sz="2800" dirty="0"/>
              <a:t> </a:t>
            </a:r>
            <a:r>
              <a:rPr sz="2800" dirty="0" err="1"/>
              <a:t>предлагает</a:t>
            </a:r>
            <a:r>
              <a:rPr sz="2800" dirty="0"/>
              <a:t> </a:t>
            </a:r>
            <a:r>
              <a:rPr sz="2800" dirty="0" err="1"/>
              <a:t>изменение</a:t>
            </a:r>
            <a:r>
              <a:rPr sz="2800" dirty="0"/>
              <a:t> </a:t>
            </a:r>
            <a:r>
              <a:rPr sz="2800" dirty="0" err="1"/>
              <a:t>маршрута</a:t>
            </a:r>
            <a:br>
              <a:rPr sz="2800" dirty="0"/>
            </a:br>
            <a:r>
              <a:rPr sz="2800" dirty="0" err="1"/>
              <a:t>с</a:t>
            </a:r>
            <a:r>
              <a:rPr sz="2800" dirty="0"/>
              <a:t> </a:t>
            </a:r>
            <a:r>
              <a:rPr sz="2800" dirty="0" err="1"/>
              <a:t>учётом</a:t>
            </a:r>
            <a:r>
              <a:rPr sz="2800" dirty="0"/>
              <a:t> </a:t>
            </a:r>
            <a:r>
              <a:rPr sz="2800" dirty="0" err="1"/>
              <a:t>досуговых</a:t>
            </a:r>
            <a:r>
              <a:rPr sz="2800" dirty="0"/>
              <a:t> </a:t>
            </a:r>
            <a:r>
              <a:rPr sz="2800" dirty="0" err="1"/>
              <a:t>предложений</a:t>
            </a:r>
            <a:br>
              <a:rPr sz="2800" dirty="0"/>
            </a:br>
            <a:r>
              <a:rPr sz="2800" dirty="0" err="1"/>
              <a:t>для</a:t>
            </a:r>
            <a:r>
              <a:rPr sz="2800" dirty="0"/>
              <a:t> </a:t>
            </a:r>
            <a:r>
              <a:rPr sz="2800" dirty="0" err="1"/>
              <a:t>детей</a:t>
            </a:r>
            <a:r>
              <a:rPr sz="2800" dirty="0"/>
              <a:t> </a:t>
            </a:r>
            <a:r>
              <a:rPr sz="2800" dirty="0" err="1"/>
              <a:t>и</a:t>
            </a:r>
            <a:r>
              <a:rPr sz="2800" dirty="0"/>
              <a:t> </a:t>
            </a:r>
            <a:r>
              <a:rPr sz="2800" dirty="0" err="1"/>
              <a:t>загрузки</a:t>
            </a:r>
            <a:r>
              <a:rPr sz="2800" dirty="0"/>
              <a:t> </a:t>
            </a:r>
            <a:r>
              <a:rPr sz="2800" dirty="0" err="1"/>
              <a:t>аттракционов</a:t>
            </a:r>
            <a:r>
              <a:rPr sz="2800" dirty="0"/>
              <a:t>.</a:t>
            </a:r>
          </a:p>
        </p:txBody>
      </p:sp>
      <p:sp>
        <p:nvSpPr>
          <p:cNvPr id="251" name="1"/>
          <p:cNvSpPr/>
          <p:nvPr/>
        </p:nvSpPr>
        <p:spPr>
          <a:xfrm>
            <a:off x="763673" y="3065797"/>
            <a:ext cx="762001" cy="762001"/>
          </a:xfrm>
          <a:prstGeom prst="ellipse">
            <a:avLst/>
          </a:prstGeom>
          <a:solidFill>
            <a:srgbClr val="F7323F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71437" tIns="71437" rIns="71437" bIns="71437" anchor="ctr"/>
          <a:lstStyle>
            <a:lvl1pPr algn="ctr">
              <a:lnSpc>
                <a:spcPct val="100000"/>
              </a:lnSpc>
              <a:defRPr sz="3000" b="0">
                <a:solidFill>
                  <a:srgbClr val="FFFFFF"/>
                </a:solidFill>
              </a:defRPr>
            </a:lvl1pPr>
          </a:lstStyle>
          <a:p>
            <a:r>
              <a:t>1</a:t>
            </a:r>
          </a:p>
        </p:txBody>
      </p:sp>
      <p:sp>
        <p:nvSpPr>
          <p:cNvPr id="252" name="2"/>
          <p:cNvSpPr/>
          <p:nvPr/>
        </p:nvSpPr>
        <p:spPr>
          <a:xfrm>
            <a:off x="8393545" y="3065797"/>
            <a:ext cx="762001" cy="762001"/>
          </a:xfrm>
          <a:prstGeom prst="ellipse">
            <a:avLst/>
          </a:prstGeom>
          <a:solidFill>
            <a:srgbClr val="F7323F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71437" tIns="71437" rIns="71437" bIns="71437" anchor="ctr"/>
          <a:lstStyle>
            <a:lvl1pPr algn="ctr">
              <a:lnSpc>
                <a:spcPct val="100000"/>
              </a:lnSpc>
              <a:defRPr sz="3000" b="0">
                <a:solidFill>
                  <a:srgbClr val="FFFFFF"/>
                </a:solidFill>
              </a:defRPr>
            </a:lvl1pPr>
          </a:lstStyle>
          <a:p>
            <a:r>
              <a:t>2</a:t>
            </a:r>
          </a:p>
        </p:txBody>
      </p:sp>
      <p:sp>
        <p:nvSpPr>
          <p:cNvPr id="253" name="3"/>
          <p:cNvSpPr/>
          <p:nvPr/>
        </p:nvSpPr>
        <p:spPr>
          <a:xfrm>
            <a:off x="16032498" y="3065797"/>
            <a:ext cx="762001" cy="762001"/>
          </a:xfrm>
          <a:prstGeom prst="ellipse">
            <a:avLst/>
          </a:prstGeom>
          <a:solidFill>
            <a:srgbClr val="F7323F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71437" tIns="71437" rIns="71437" bIns="71437" anchor="ctr"/>
          <a:lstStyle>
            <a:lvl1pPr algn="ctr">
              <a:lnSpc>
                <a:spcPct val="100000"/>
              </a:lnSpc>
              <a:defRPr sz="3000" b="0">
                <a:solidFill>
                  <a:srgbClr val="FFFFFF"/>
                </a:solidFill>
              </a:defRPr>
            </a:lvl1pPr>
          </a:lstStyle>
          <a:p>
            <a:r>
              <a:t>3</a:t>
            </a:r>
          </a:p>
        </p:txBody>
      </p:sp>
      <p:sp>
        <p:nvSpPr>
          <p:cNvPr id="254" name="4"/>
          <p:cNvSpPr/>
          <p:nvPr/>
        </p:nvSpPr>
        <p:spPr>
          <a:xfrm>
            <a:off x="783059" y="7632143"/>
            <a:ext cx="762001" cy="762001"/>
          </a:xfrm>
          <a:prstGeom prst="ellipse">
            <a:avLst/>
          </a:prstGeom>
          <a:solidFill>
            <a:srgbClr val="F7323F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71437" tIns="71437" rIns="71437" bIns="71437" anchor="ctr"/>
          <a:lstStyle>
            <a:lvl1pPr algn="ctr">
              <a:lnSpc>
                <a:spcPct val="100000"/>
              </a:lnSpc>
              <a:defRPr sz="3000" b="0">
                <a:solidFill>
                  <a:srgbClr val="FFFFFF"/>
                </a:solidFill>
              </a:defRPr>
            </a:lvl1pPr>
          </a:lstStyle>
          <a:p>
            <a:r>
              <a:t>4</a:t>
            </a:r>
          </a:p>
        </p:txBody>
      </p:sp>
      <p:sp>
        <p:nvSpPr>
          <p:cNvPr id="255" name="5"/>
          <p:cNvSpPr/>
          <p:nvPr/>
        </p:nvSpPr>
        <p:spPr>
          <a:xfrm>
            <a:off x="8406245" y="7632143"/>
            <a:ext cx="762001" cy="762001"/>
          </a:xfrm>
          <a:prstGeom prst="ellipse">
            <a:avLst/>
          </a:prstGeom>
          <a:solidFill>
            <a:srgbClr val="F7323F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71437" tIns="71437" rIns="71437" bIns="71437" anchor="ctr"/>
          <a:lstStyle>
            <a:lvl1pPr algn="ctr">
              <a:lnSpc>
                <a:spcPct val="100000"/>
              </a:lnSpc>
              <a:defRPr sz="3000" b="0">
                <a:solidFill>
                  <a:srgbClr val="FFFFFF"/>
                </a:solidFill>
              </a:defRPr>
            </a:lvl1pPr>
          </a:lstStyle>
          <a:p>
            <a:r>
              <a:t>5</a:t>
            </a:r>
          </a:p>
        </p:txBody>
      </p:sp>
      <p:sp>
        <p:nvSpPr>
          <p:cNvPr id="256" name="6"/>
          <p:cNvSpPr/>
          <p:nvPr/>
        </p:nvSpPr>
        <p:spPr>
          <a:xfrm>
            <a:off x="16032498" y="7632143"/>
            <a:ext cx="762001" cy="762001"/>
          </a:xfrm>
          <a:prstGeom prst="ellipse">
            <a:avLst/>
          </a:prstGeom>
          <a:solidFill>
            <a:srgbClr val="F7323F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71437" tIns="71437" rIns="71437" bIns="71437" anchor="ctr"/>
          <a:lstStyle>
            <a:lvl1pPr algn="ctr">
              <a:lnSpc>
                <a:spcPct val="100000"/>
              </a:lnSpc>
              <a:defRPr sz="3000" b="0">
                <a:solidFill>
                  <a:srgbClr val="FFFFFF"/>
                </a:solidFill>
              </a:defRPr>
            </a:lvl1pPr>
          </a:lstStyle>
          <a:p>
            <a:r>
              <a:t>6</a:t>
            </a:r>
          </a:p>
        </p:txBody>
      </p:sp>
      <p:pic>
        <p:nvPicPr>
          <p:cNvPr id="257" name="Vector.png" descr="Vector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611901" y="3582113"/>
            <a:ext cx="1143001" cy="1143001"/>
          </a:xfrm>
          <a:prstGeom prst="rect">
            <a:avLst/>
          </a:prstGeom>
          <a:ln w="12700">
            <a:miter lim="400000"/>
          </a:ln>
        </p:spPr>
      </p:pic>
      <p:pic>
        <p:nvPicPr>
          <p:cNvPr id="258" name="Vector-5.png" descr="Vector-5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1251756" y="3582113"/>
            <a:ext cx="1143001" cy="1143001"/>
          </a:xfrm>
          <a:prstGeom prst="rect">
            <a:avLst/>
          </a:prstGeom>
          <a:ln w="12700">
            <a:miter lim="400000"/>
          </a:ln>
        </p:spPr>
      </p:pic>
      <p:pic>
        <p:nvPicPr>
          <p:cNvPr id="259" name="Vector-4.png" descr="Vector-4.pn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8878912" y="3727495"/>
            <a:ext cx="1143001" cy="852238"/>
          </a:xfrm>
          <a:prstGeom prst="rect">
            <a:avLst/>
          </a:prstGeom>
          <a:ln w="12700">
            <a:miter lim="400000"/>
          </a:ln>
        </p:spPr>
      </p:pic>
      <p:pic>
        <p:nvPicPr>
          <p:cNvPr id="260" name="Vector-3.png" descr="Vector-3.png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3581272" y="8249014"/>
            <a:ext cx="1204259" cy="1018988"/>
          </a:xfrm>
          <a:prstGeom prst="rect">
            <a:avLst/>
          </a:prstGeom>
          <a:ln w="12700">
            <a:miter lim="400000"/>
          </a:ln>
        </p:spPr>
      </p:pic>
      <p:pic>
        <p:nvPicPr>
          <p:cNvPr id="261" name="Vector-2.png" descr="Vector-2.png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11123204" y="8332389"/>
            <a:ext cx="1400105" cy="852238"/>
          </a:xfrm>
          <a:prstGeom prst="rect">
            <a:avLst/>
          </a:prstGeom>
          <a:ln w="12700">
            <a:miter lim="400000"/>
          </a:ln>
        </p:spPr>
      </p:pic>
      <p:pic>
        <p:nvPicPr>
          <p:cNvPr id="262" name="Vector-1.png" descr="Vector-1.png"/>
          <p:cNvPicPr>
            <a:picLocks noChangeAspect="1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18878912" y="8195868"/>
            <a:ext cx="1143001" cy="1125280"/>
          </a:xfrm>
          <a:prstGeom prst="rect">
            <a:avLst/>
          </a:prstGeom>
          <a:ln w="12700">
            <a:miter lim="400000"/>
          </a:ln>
        </p:spPr>
      </p:pic>
      <p:sp>
        <p:nvSpPr>
          <p:cNvPr id="269" name="Прямая со стрелкой 50"/>
          <p:cNvSpPr/>
          <p:nvPr/>
        </p:nvSpPr>
        <p:spPr>
          <a:xfrm>
            <a:off x="7769734" y="4986348"/>
            <a:ext cx="554375" cy="663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lnTo>
                  <a:pt x="21600" y="0"/>
                </a:lnTo>
              </a:path>
            </a:pathLst>
          </a:custGeom>
          <a:ln w="101600">
            <a:solidFill>
              <a:srgbClr val="F7323F"/>
            </a:solidFill>
            <a:miter/>
            <a:tailEnd type="triangle"/>
          </a:ln>
        </p:spPr>
        <p:txBody>
          <a:bodyPr/>
          <a:lstStyle/>
          <a:p>
            <a:endParaRPr/>
          </a:p>
        </p:txBody>
      </p:sp>
      <p:sp>
        <p:nvSpPr>
          <p:cNvPr id="270" name="Прямая со стрелкой 50"/>
          <p:cNvSpPr/>
          <p:nvPr/>
        </p:nvSpPr>
        <p:spPr>
          <a:xfrm>
            <a:off x="15436912" y="4986348"/>
            <a:ext cx="554376" cy="663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lnTo>
                  <a:pt x="21600" y="0"/>
                </a:lnTo>
              </a:path>
            </a:pathLst>
          </a:custGeom>
          <a:ln w="101600">
            <a:solidFill>
              <a:srgbClr val="F7323F"/>
            </a:solidFill>
            <a:miter/>
            <a:tailEnd type="triangle"/>
          </a:ln>
        </p:spPr>
        <p:txBody>
          <a:bodyPr/>
          <a:lstStyle/>
          <a:p>
            <a:endParaRPr/>
          </a:p>
        </p:txBody>
      </p:sp>
      <p:sp>
        <p:nvSpPr>
          <p:cNvPr id="271" name="Прямая со стрелкой 50"/>
          <p:cNvSpPr/>
          <p:nvPr/>
        </p:nvSpPr>
        <p:spPr>
          <a:xfrm>
            <a:off x="7769734" y="10269548"/>
            <a:ext cx="554375" cy="663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lnTo>
                  <a:pt x="21600" y="0"/>
                </a:lnTo>
              </a:path>
            </a:pathLst>
          </a:custGeom>
          <a:ln w="101600">
            <a:solidFill>
              <a:srgbClr val="F7323F"/>
            </a:solidFill>
            <a:miter/>
            <a:tailEnd type="triangle"/>
          </a:ln>
        </p:spPr>
        <p:txBody>
          <a:bodyPr/>
          <a:lstStyle/>
          <a:p>
            <a:endParaRPr/>
          </a:p>
        </p:txBody>
      </p:sp>
      <p:sp>
        <p:nvSpPr>
          <p:cNvPr id="272" name="Прямая со стрелкой 50"/>
          <p:cNvSpPr/>
          <p:nvPr/>
        </p:nvSpPr>
        <p:spPr>
          <a:xfrm>
            <a:off x="15436912" y="10269548"/>
            <a:ext cx="554376" cy="663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lnTo>
                  <a:pt x="21600" y="0"/>
                </a:lnTo>
              </a:path>
            </a:pathLst>
          </a:custGeom>
          <a:ln w="101600">
            <a:solidFill>
              <a:srgbClr val="F7323F"/>
            </a:solidFill>
            <a:miter/>
            <a:tailEnd type="triangle"/>
          </a:ln>
        </p:spPr>
        <p:txBody>
          <a:bodyPr/>
          <a:lstStyle/>
          <a:p>
            <a:endParaRPr/>
          </a:p>
        </p:txBody>
      </p:sp>
      <p:sp>
        <p:nvSpPr>
          <p:cNvPr id="34" name="Прямая со стрелкой 50">
            <a:extLst>
              <a:ext uri="{FF2B5EF4-FFF2-40B4-BE49-F238E27FC236}">
                <a16:creationId xmlns:a16="http://schemas.microsoft.com/office/drawing/2014/main" id="{FFFB77DA-5DD2-C543-9C41-8BE01FA33E81}"/>
              </a:ext>
            </a:extLst>
          </p:cNvPr>
          <p:cNvSpPr/>
          <p:nvPr/>
        </p:nvSpPr>
        <p:spPr>
          <a:xfrm>
            <a:off x="158756" y="10262912"/>
            <a:ext cx="554375" cy="663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lnTo>
                  <a:pt x="21600" y="0"/>
                </a:lnTo>
              </a:path>
            </a:pathLst>
          </a:custGeom>
          <a:ln w="101600">
            <a:solidFill>
              <a:srgbClr val="F7323F"/>
            </a:solidFill>
            <a:miter/>
            <a:tailEnd type="triangle"/>
          </a:ln>
        </p:spPr>
        <p:txBody>
          <a:bodyPr/>
          <a:lstStyle/>
          <a:p>
            <a:endParaRPr/>
          </a:p>
        </p:txBody>
      </p:sp>
      <p:sp>
        <p:nvSpPr>
          <p:cNvPr id="35" name="Прямая со стрелкой 50">
            <a:extLst>
              <a:ext uri="{FF2B5EF4-FFF2-40B4-BE49-F238E27FC236}">
                <a16:creationId xmlns:a16="http://schemas.microsoft.com/office/drawing/2014/main" id="{CA0AC1DA-85AA-BD44-BBD3-15E427C34716}"/>
              </a:ext>
            </a:extLst>
          </p:cNvPr>
          <p:cNvSpPr/>
          <p:nvPr/>
        </p:nvSpPr>
        <p:spPr>
          <a:xfrm>
            <a:off x="22985129" y="4992984"/>
            <a:ext cx="554376" cy="663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lnTo>
                  <a:pt x="21600" y="0"/>
                </a:lnTo>
              </a:path>
            </a:pathLst>
          </a:custGeom>
          <a:ln w="101600">
            <a:solidFill>
              <a:srgbClr val="F7323F"/>
            </a:solidFill>
            <a:miter/>
            <a:tailEnd type="triangle"/>
          </a:ln>
        </p:spPr>
        <p:txBody>
          <a:bodyPr/>
          <a:lstStyle/>
          <a:p>
            <a:endParaRPr/>
          </a:p>
        </p:txBody>
      </p:sp>
    </p:spTree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TextBox 5"/>
          <p:cNvSpPr txBox="1"/>
          <p:nvPr/>
        </p:nvSpPr>
        <p:spPr>
          <a:xfrm>
            <a:off x="719433" y="1008520"/>
            <a:ext cx="14542261" cy="6540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/>
          <a:p>
            <a:pPr>
              <a:lnSpc>
                <a:spcPts val="5000"/>
              </a:lnSpc>
              <a:defRPr sz="5000"/>
            </a:pPr>
            <a:r>
              <a:rPr lang="ru-RU" dirty="0"/>
              <a:t>П</a:t>
            </a:r>
            <a:r>
              <a:rPr dirty="0" err="1"/>
              <a:t>латформа</a:t>
            </a:r>
            <a:r>
              <a:rPr dirty="0"/>
              <a:t> </a:t>
            </a:r>
            <a:r>
              <a:rPr lang="ru-RU" dirty="0"/>
              <a:t>управления потоками </a:t>
            </a:r>
            <a:r>
              <a:rPr dirty="0"/>
              <a:t>ВДНХ</a:t>
            </a:r>
          </a:p>
        </p:txBody>
      </p:sp>
      <p:sp>
        <p:nvSpPr>
          <p:cNvPr id="61" name="Номер слайда"/>
          <p:cNvSpPr txBox="1">
            <a:spLocks noGrp="1"/>
          </p:cNvSpPr>
          <p:nvPr>
            <p:ph type="sldNum" sz="quarter" idx="2"/>
          </p:nvPr>
        </p:nvSpPr>
        <p:spPr>
          <a:xfrm>
            <a:off x="23314910" y="1116740"/>
            <a:ext cx="224595" cy="45720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>
            <a:lvl1pPr>
              <a:lnSpc>
                <a:spcPts val="5100"/>
              </a:lnSpc>
              <a:defRPr>
                <a:solidFill>
                  <a:srgbClr val="A7A7A7"/>
                </a:solidFill>
              </a:defRPr>
            </a:lvl1pPr>
          </a:lstStyle>
          <a:p>
            <a:fld id="{86CB4B4D-7CA3-9044-876B-883B54F8677D}" type="slidenum">
              <a:t>12</a:t>
            </a:fld>
            <a:endParaRPr/>
          </a:p>
        </p:txBody>
      </p:sp>
      <p:grpSp>
        <p:nvGrpSpPr>
          <p:cNvPr id="64" name="Группа"/>
          <p:cNvGrpSpPr/>
          <p:nvPr/>
        </p:nvGrpSpPr>
        <p:grpSpPr>
          <a:xfrm>
            <a:off x="499611" y="2923597"/>
            <a:ext cx="7999327" cy="4959978"/>
            <a:chOff x="0" y="-11422"/>
            <a:chExt cx="7999325" cy="4959976"/>
          </a:xfrm>
        </p:grpSpPr>
        <p:sp>
          <p:nvSpPr>
            <p:cNvPr id="62" name="Прямоугольник"/>
            <p:cNvSpPr/>
            <p:nvPr/>
          </p:nvSpPr>
          <p:spPr>
            <a:xfrm>
              <a:off x="0" y="584694"/>
              <a:ext cx="7999326" cy="4363861"/>
            </a:xfrm>
            <a:prstGeom prst="rect">
              <a:avLst/>
            </a:prstGeom>
            <a:solidFill>
              <a:srgbClr val="F7323F"/>
            </a:solidFill>
            <a:ln w="12700" cap="flat">
              <a:noFill/>
              <a:miter lim="400000"/>
            </a:ln>
            <a:effectLst/>
          </p:spPr>
          <p:txBody>
            <a:bodyPr wrap="square" lIns="71437" tIns="71437" rIns="71437" bIns="71437" numCol="1" anchor="ctr">
              <a:noAutofit/>
            </a:bodyPr>
            <a:lstStyle/>
            <a:p>
              <a:pPr algn="ctr">
                <a:lnSpc>
                  <a:spcPct val="100000"/>
                </a:lnSpc>
                <a:defRPr sz="3000" b="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  <a:endParaRPr/>
            </a:p>
          </p:txBody>
        </p:sp>
        <p:sp>
          <p:nvSpPr>
            <p:cNvPr id="63" name="TextBox 4"/>
            <p:cNvSpPr txBox="1"/>
            <p:nvPr/>
          </p:nvSpPr>
          <p:spPr>
            <a:xfrm>
              <a:off x="35111" y="-11423"/>
              <a:ext cx="4372458" cy="57530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91439" tIns="91439" rIns="91439" bIns="91439" numCol="1" anchor="b">
              <a:spAutoFit/>
            </a:bodyPr>
            <a:lstStyle>
              <a:lvl1pPr defTabSz="1828800">
                <a:lnSpc>
                  <a:spcPts val="3000"/>
                </a:lnSpc>
                <a:defRPr sz="3000">
                  <a:solidFill>
                    <a:srgbClr val="000000"/>
                  </a:solidFill>
                </a:defRPr>
              </a:lvl1pPr>
            </a:lstStyle>
            <a:p>
              <a:r>
                <a:t>Источники данных</a:t>
              </a:r>
            </a:p>
          </p:txBody>
        </p:sp>
      </p:grpSp>
      <p:grpSp>
        <p:nvGrpSpPr>
          <p:cNvPr id="67" name="Группа"/>
          <p:cNvGrpSpPr/>
          <p:nvPr/>
        </p:nvGrpSpPr>
        <p:grpSpPr>
          <a:xfrm>
            <a:off x="20225925" y="8382557"/>
            <a:ext cx="3411261" cy="3278429"/>
            <a:chOff x="0" y="0"/>
            <a:chExt cx="3411260" cy="3278427"/>
          </a:xfrm>
        </p:grpSpPr>
        <p:sp>
          <p:nvSpPr>
            <p:cNvPr id="65" name="Прямоугольник"/>
            <p:cNvSpPr/>
            <p:nvPr/>
          </p:nvSpPr>
          <p:spPr>
            <a:xfrm>
              <a:off x="0" y="0"/>
              <a:ext cx="3411261" cy="3278428"/>
            </a:xfrm>
            <a:prstGeom prst="roundRect">
              <a:avLst>
                <a:gd name="adj" fmla="val 0"/>
              </a:avLst>
            </a:prstGeom>
            <a:solidFill>
              <a:srgbClr val="D6D6D6"/>
            </a:solidFill>
            <a:ln w="12700" cap="flat">
              <a:noFill/>
              <a:miter lim="400000"/>
            </a:ln>
            <a:effectLst/>
          </p:spPr>
          <p:txBody>
            <a:bodyPr wrap="square" lIns="91439" tIns="91439" rIns="91439" bIns="91439" numCol="1" anchor="ctr">
              <a:noAutofit/>
            </a:bodyPr>
            <a:lstStyle/>
            <a:p>
              <a:pPr algn="ctr" defTabSz="1828800">
                <a:lnSpc>
                  <a:spcPct val="100000"/>
                </a:lnSpc>
                <a:defRPr sz="2400" b="0"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66" name="Интерфейсы управления…"/>
            <p:cNvSpPr txBox="1"/>
            <p:nvPr/>
          </p:nvSpPr>
          <p:spPr>
            <a:xfrm>
              <a:off x="417078" y="842291"/>
              <a:ext cx="2964391" cy="140208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91439" tIns="91439" rIns="91439" bIns="91439" numCol="1" anchor="ctr">
              <a:spAutoFit/>
            </a:bodyPr>
            <a:lstStyle/>
            <a:p>
              <a:pPr defTabSz="1828800">
                <a:lnSpc>
                  <a:spcPct val="100000"/>
                </a:lnSpc>
                <a:defRPr sz="2700" b="0">
                  <a:solidFill>
                    <a:srgbClr val="000000"/>
                  </a:solidFill>
                </a:defRPr>
              </a:pPr>
              <a:r>
                <a:t>Интерфейсы управления</a:t>
              </a:r>
            </a:p>
            <a:p>
              <a:pPr defTabSz="1828800">
                <a:lnSpc>
                  <a:spcPct val="100000"/>
                </a:lnSpc>
                <a:defRPr sz="2700" b="0">
                  <a:solidFill>
                    <a:srgbClr val="000000"/>
                  </a:solidFill>
                </a:defRPr>
              </a:pPr>
              <a:r>
                <a:t>Dashboards</a:t>
              </a:r>
            </a:p>
          </p:txBody>
        </p:sp>
      </p:grpSp>
      <p:grpSp>
        <p:nvGrpSpPr>
          <p:cNvPr id="71" name="Группа"/>
          <p:cNvGrpSpPr/>
          <p:nvPr/>
        </p:nvGrpSpPr>
        <p:grpSpPr>
          <a:xfrm>
            <a:off x="16435660" y="3891643"/>
            <a:ext cx="3411262" cy="3989521"/>
            <a:chOff x="0" y="0"/>
            <a:chExt cx="3411260" cy="3989520"/>
          </a:xfrm>
        </p:grpSpPr>
        <p:sp>
          <p:nvSpPr>
            <p:cNvPr id="68" name="Прямоугольник"/>
            <p:cNvSpPr/>
            <p:nvPr/>
          </p:nvSpPr>
          <p:spPr>
            <a:xfrm>
              <a:off x="0" y="696678"/>
              <a:ext cx="3411261" cy="3292843"/>
            </a:xfrm>
            <a:prstGeom prst="roundRect">
              <a:avLst>
                <a:gd name="adj" fmla="val 0"/>
              </a:avLst>
            </a:prstGeom>
            <a:solidFill>
              <a:srgbClr val="D6D6D6"/>
            </a:solidFill>
            <a:ln w="12700" cap="flat">
              <a:noFill/>
              <a:miter lim="400000"/>
            </a:ln>
            <a:effectLst/>
          </p:spPr>
          <p:txBody>
            <a:bodyPr wrap="square" lIns="91439" tIns="91439" rIns="91439" bIns="91439" numCol="1" anchor="ctr">
              <a:noAutofit/>
            </a:bodyPr>
            <a:lstStyle/>
            <a:p>
              <a:pPr algn="ctr" defTabSz="1828800">
                <a:lnSpc>
                  <a:spcPct val="100000"/>
                </a:lnSpc>
                <a:defRPr sz="2400" b="0"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69" name="Система отчётности…"/>
            <p:cNvSpPr txBox="1"/>
            <p:nvPr/>
          </p:nvSpPr>
          <p:spPr>
            <a:xfrm>
              <a:off x="378978" y="1235659"/>
              <a:ext cx="2653304" cy="221488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91439" tIns="91439" rIns="91439" bIns="91439" numCol="1" anchor="ctr">
              <a:spAutoFit/>
            </a:bodyPr>
            <a:lstStyle/>
            <a:p>
              <a:pPr defTabSz="1828800">
                <a:lnSpc>
                  <a:spcPct val="100000"/>
                </a:lnSpc>
                <a:defRPr sz="2700" b="0">
                  <a:solidFill>
                    <a:srgbClr val="000000"/>
                  </a:solidFill>
                </a:defRPr>
              </a:pPr>
              <a:r>
                <a:t>Система отчётности</a:t>
              </a:r>
            </a:p>
            <a:p>
              <a:pPr defTabSz="1828800">
                <a:lnSpc>
                  <a:spcPct val="100000"/>
                </a:lnSpc>
                <a:defRPr sz="2700" b="0">
                  <a:solidFill>
                    <a:srgbClr val="000000"/>
                  </a:solidFill>
                </a:defRPr>
              </a:pPr>
              <a:r>
                <a:t>Исторические </a:t>
              </a:r>
            </a:p>
            <a:p>
              <a:pPr defTabSz="1828800">
                <a:lnSpc>
                  <a:spcPct val="100000"/>
                </a:lnSpc>
                <a:defRPr sz="2700" b="0">
                  <a:solidFill>
                    <a:srgbClr val="000000"/>
                  </a:solidFill>
                </a:defRPr>
              </a:pPr>
              <a:r>
                <a:t>и оперативные отчёты</a:t>
              </a:r>
            </a:p>
          </p:txBody>
        </p:sp>
        <p:sp>
          <p:nvSpPr>
            <p:cNvPr id="70" name="TextBox 20"/>
            <p:cNvSpPr txBox="1"/>
            <p:nvPr/>
          </p:nvSpPr>
          <p:spPr>
            <a:xfrm>
              <a:off x="9942" y="0"/>
              <a:ext cx="2202241" cy="62610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91439" tIns="91439" rIns="91439" bIns="91439" numCol="1" anchor="t">
              <a:spAutoFit/>
            </a:bodyPr>
            <a:lstStyle>
              <a:lvl1pPr defTabSz="1828800">
                <a:lnSpc>
                  <a:spcPts val="3500"/>
                </a:lnSpc>
                <a:spcBef>
                  <a:spcPts val="3500"/>
                </a:spcBef>
                <a:defRPr sz="3000">
                  <a:solidFill>
                    <a:srgbClr val="000000"/>
                  </a:solidFill>
                </a:defRPr>
              </a:lvl1pPr>
            </a:lstStyle>
            <a:p>
              <a:r>
                <a:t>Отчёты</a:t>
              </a:r>
            </a:p>
          </p:txBody>
        </p:sp>
      </p:grpSp>
      <p:grpSp>
        <p:nvGrpSpPr>
          <p:cNvPr id="75" name="Группа"/>
          <p:cNvGrpSpPr/>
          <p:nvPr/>
        </p:nvGrpSpPr>
        <p:grpSpPr>
          <a:xfrm>
            <a:off x="20229039" y="3891643"/>
            <a:ext cx="3411263" cy="3981038"/>
            <a:chOff x="0" y="0"/>
            <a:chExt cx="3411261" cy="3981037"/>
          </a:xfrm>
        </p:grpSpPr>
        <p:sp>
          <p:nvSpPr>
            <p:cNvPr id="72" name="Прямоугольник"/>
            <p:cNvSpPr/>
            <p:nvPr/>
          </p:nvSpPr>
          <p:spPr>
            <a:xfrm>
              <a:off x="0" y="702608"/>
              <a:ext cx="3411261" cy="3278429"/>
            </a:xfrm>
            <a:prstGeom prst="roundRect">
              <a:avLst>
                <a:gd name="adj" fmla="val 0"/>
              </a:avLst>
            </a:prstGeom>
            <a:solidFill>
              <a:srgbClr val="D6D6D6"/>
            </a:solidFill>
            <a:ln w="12700" cap="flat">
              <a:noFill/>
              <a:miter lim="400000"/>
            </a:ln>
            <a:effectLst/>
          </p:spPr>
          <p:txBody>
            <a:bodyPr wrap="square" lIns="91439" tIns="91439" rIns="91439" bIns="91439" numCol="1" anchor="ctr">
              <a:noAutofit/>
            </a:bodyPr>
            <a:lstStyle/>
            <a:p>
              <a:pPr algn="ctr" defTabSz="1828800">
                <a:lnSpc>
                  <a:spcPct val="100000"/>
                </a:lnSpc>
                <a:defRPr sz="2400" b="0"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73" name="Автоматическое принятие решений…"/>
            <p:cNvSpPr txBox="1"/>
            <p:nvPr/>
          </p:nvSpPr>
          <p:spPr>
            <a:xfrm>
              <a:off x="233750" y="1327043"/>
              <a:ext cx="3076714" cy="184665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91439" tIns="91439" rIns="91439" bIns="91439" numCol="1" anchor="ctr">
              <a:spAutoFit/>
            </a:bodyPr>
            <a:lstStyle/>
            <a:p>
              <a:pPr defTabSz="1828800">
                <a:lnSpc>
                  <a:spcPct val="100000"/>
                </a:lnSpc>
                <a:defRPr sz="2700" b="0">
                  <a:solidFill>
                    <a:srgbClr val="000000"/>
                  </a:solidFill>
                </a:defRPr>
              </a:pPr>
              <a:r>
                <a:rPr dirty="0" err="1"/>
                <a:t>Автоматическое</a:t>
              </a:r>
              <a:r>
                <a:rPr dirty="0"/>
                <a:t> </a:t>
              </a:r>
              <a:r>
                <a:rPr dirty="0" err="1"/>
                <a:t>принятие</a:t>
              </a:r>
              <a:r>
                <a:rPr dirty="0"/>
                <a:t> </a:t>
              </a:r>
              <a:r>
                <a:rPr dirty="0" err="1"/>
                <a:t>решений</a:t>
              </a:r>
              <a:endParaRPr dirty="0"/>
            </a:p>
            <a:p>
              <a:pPr defTabSz="1828800">
                <a:lnSpc>
                  <a:spcPct val="100000"/>
                </a:lnSpc>
                <a:defRPr sz="2700" b="0">
                  <a:solidFill>
                    <a:srgbClr val="000000"/>
                  </a:solidFill>
                </a:defRPr>
              </a:pPr>
              <a:r>
                <a:rPr dirty="0"/>
                <a:t>AI</a:t>
              </a:r>
            </a:p>
          </p:txBody>
        </p:sp>
        <p:sp>
          <p:nvSpPr>
            <p:cNvPr id="74" name="TextBox 21"/>
            <p:cNvSpPr txBox="1"/>
            <p:nvPr/>
          </p:nvSpPr>
          <p:spPr>
            <a:xfrm>
              <a:off x="22879" y="0"/>
              <a:ext cx="2866765" cy="62610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91439" tIns="91439" rIns="91439" bIns="91439" numCol="1" anchor="t">
              <a:spAutoFit/>
            </a:bodyPr>
            <a:lstStyle>
              <a:lvl1pPr defTabSz="1828800">
                <a:lnSpc>
                  <a:spcPts val="3500"/>
                </a:lnSpc>
                <a:spcBef>
                  <a:spcPts val="3500"/>
                </a:spcBef>
                <a:defRPr sz="3000">
                  <a:solidFill>
                    <a:srgbClr val="000000"/>
                  </a:solidFill>
                </a:defRPr>
              </a:lvl1pPr>
            </a:lstStyle>
            <a:p>
              <a:r>
                <a:t>Процессинг</a:t>
              </a:r>
            </a:p>
          </p:txBody>
        </p:sp>
      </p:grpSp>
      <p:grpSp>
        <p:nvGrpSpPr>
          <p:cNvPr id="79" name="Группа"/>
          <p:cNvGrpSpPr/>
          <p:nvPr/>
        </p:nvGrpSpPr>
        <p:grpSpPr>
          <a:xfrm>
            <a:off x="8859054" y="3043130"/>
            <a:ext cx="3442321" cy="4829550"/>
            <a:chOff x="0" y="0"/>
            <a:chExt cx="3442320" cy="4829549"/>
          </a:xfrm>
        </p:grpSpPr>
        <p:sp>
          <p:nvSpPr>
            <p:cNvPr id="76" name="TextBox 9"/>
            <p:cNvSpPr txBox="1"/>
            <p:nvPr/>
          </p:nvSpPr>
          <p:spPr>
            <a:xfrm>
              <a:off x="0" y="0"/>
              <a:ext cx="2661977" cy="151510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91439" tIns="91439" rIns="91439" bIns="91439" numCol="1" anchor="t">
              <a:spAutoFit/>
            </a:bodyPr>
            <a:lstStyle>
              <a:lvl1pPr defTabSz="1828800">
                <a:lnSpc>
                  <a:spcPts val="3500"/>
                </a:lnSpc>
                <a:spcBef>
                  <a:spcPts val="3500"/>
                </a:spcBef>
                <a:defRPr sz="3000">
                  <a:solidFill>
                    <a:srgbClr val="000000"/>
                  </a:solidFill>
                </a:defRPr>
              </a:lvl1pPr>
            </a:lstStyle>
            <a:p>
              <a:r>
                <a:t>Сбор и хранение данных</a:t>
              </a:r>
            </a:p>
          </p:txBody>
        </p:sp>
        <p:sp>
          <p:nvSpPr>
            <p:cNvPr id="77" name="Прямоугольник"/>
            <p:cNvSpPr/>
            <p:nvPr/>
          </p:nvSpPr>
          <p:spPr>
            <a:xfrm>
              <a:off x="31059" y="1551121"/>
              <a:ext cx="3411262" cy="3278429"/>
            </a:xfrm>
            <a:prstGeom prst="roundRect">
              <a:avLst>
                <a:gd name="adj" fmla="val 0"/>
              </a:avLst>
            </a:prstGeom>
            <a:solidFill>
              <a:srgbClr val="D6D6D6"/>
            </a:solidFill>
            <a:ln w="12700" cap="flat">
              <a:noFill/>
              <a:miter lim="400000"/>
            </a:ln>
            <a:effectLst/>
          </p:spPr>
          <p:txBody>
            <a:bodyPr wrap="square" lIns="91439" tIns="91439" rIns="91439" bIns="91439" numCol="1" anchor="ctr">
              <a:noAutofit/>
            </a:bodyPr>
            <a:lstStyle/>
            <a:p>
              <a:pPr algn="ctr" defTabSz="1828800">
                <a:lnSpc>
                  <a:spcPct val="100000"/>
                </a:lnSpc>
                <a:defRPr sz="2400" b="0"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78" name="Единая корпоративная сервисная шина…"/>
            <p:cNvSpPr txBox="1"/>
            <p:nvPr/>
          </p:nvSpPr>
          <p:spPr>
            <a:xfrm>
              <a:off x="457875" y="1987880"/>
              <a:ext cx="2771074" cy="221488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91439" tIns="91439" rIns="91439" bIns="91439" numCol="1" anchor="ctr">
              <a:spAutoFit/>
            </a:bodyPr>
            <a:lstStyle/>
            <a:p>
              <a:pPr defTabSz="1828800">
                <a:lnSpc>
                  <a:spcPct val="100000"/>
                </a:lnSpc>
                <a:defRPr sz="2700" b="0">
                  <a:solidFill>
                    <a:srgbClr val="000000"/>
                  </a:solidFill>
                </a:defRPr>
              </a:pPr>
              <a:r>
                <a:t>Единая корпоративная сервисная шина</a:t>
              </a:r>
            </a:p>
            <a:p>
              <a:pPr defTabSz="1828800">
                <a:lnSpc>
                  <a:spcPct val="100000"/>
                </a:lnSpc>
                <a:defRPr sz="2700" b="0">
                  <a:solidFill>
                    <a:srgbClr val="000000"/>
                  </a:solidFill>
                </a:defRPr>
              </a:pPr>
              <a:r>
                <a:t>ESB</a:t>
              </a:r>
            </a:p>
          </p:txBody>
        </p:sp>
      </p:grpSp>
      <p:grpSp>
        <p:nvGrpSpPr>
          <p:cNvPr id="82" name="Группа"/>
          <p:cNvGrpSpPr/>
          <p:nvPr/>
        </p:nvGrpSpPr>
        <p:grpSpPr>
          <a:xfrm>
            <a:off x="8886998" y="8382557"/>
            <a:ext cx="3411262" cy="3278429"/>
            <a:chOff x="0" y="0"/>
            <a:chExt cx="3411260" cy="3278427"/>
          </a:xfrm>
        </p:grpSpPr>
        <p:sp>
          <p:nvSpPr>
            <p:cNvPr id="80" name="Прямоугольник"/>
            <p:cNvSpPr/>
            <p:nvPr/>
          </p:nvSpPr>
          <p:spPr>
            <a:xfrm>
              <a:off x="0" y="0"/>
              <a:ext cx="3411261" cy="3278428"/>
            </a:xfrm>
            <a:prstGeom prst="roundRect">
              <a:avLst>
                <a:gd name="adj" fmla="val 0"/>
              </a:avLst>
            </a:prstGeom>
            <a:solidFill>
              <a:srgbClr val="D6D6D6"/>
            </a:solidFill>
            <a:ln w="12700" cap="flat">
              <a:noFill/>
              <a:miter lim="400000"/>
            </a:ln>
            <a:effectLst/>
          </p:spPr>
          <p:txBody>
            <a:bodyPr wrap="square" lIns="91439" tIns="91439" rIns="91439" bIns="91439" numCol="1" anchor="ctr">
              <a:noAutofit/>
            </a:bodyPr>
            <a:lstStyle/>
            <a:p>
              <a:pPr algn="ctr" defTabSz="1828800">
                <a:lnSpc>
                  <a:spcPct val="100000"/>
                </a:lnSpc>
                <a:defRPr sz="2400" b="0"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81" name="Хранилища и репозитории данных…"/>
            <p:cNvSpPr txBox="1"/>
            <p:nvPr/>
          </p:nvSpPr>
          <p:spPr>
            <a:xfrm>
              <a:off x="429931" y="734973"/>
              <a:ext cx="2866765" cy="180848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91439" tIns="91439" rIns="91439" bIns="91439" numCol="1" anchor="ctr">
              <a:spAutoFit/>
            </a:bodyPr>
            <a:lstStyle/>
            <a:p>
              <a:pPr defTabSz="1828800">
                <a:lnSpc>
                  <a:spcPct val="100000"/>
                </a:lnSpc>
                <a:defRPr sz="2700" b="0">
                  <a:solidFill>
                    <a:srgbClr val="000000"/>
                  </a:solidFill>
                </a:defRPr>
              </a:pPr>
              <a:r>
                <a:t>Хранилища и репозитории данных</a:t>
              </a:r>
            </a:p>
            <a:p>
              <a:pPr defTabSz="1828800">
                <a:lnSpc>
                  <a:spcPct val="100000"/>
                </a:lnSpc>
                <a:defRPr sz="2700" b="0">
                  <a:solidFill>
                    <a:srgbClr val="000000"/>
                  </a:solidFill>
                </a:defRPr>
              </a:pPr>
              <a:r>
                <a:t>ETL/ELTL</a:t>
              </a:r>
            </a:p>
          </p:txBody>
        </p:sp>
      </p:grpSp>
      <p:grpSp>
        <p:nvGrpSpPr>
          <p:cNvPr id="85" name="Группа"/>
          <p:cNvGrpSpPr/>
          <p:nvPr/>
        </p:nvGrpSpPr>
        <p:grpSpPr>
          <a:xfrm>
            <a:off x="12680379" y="8382557"/>
            <a:ext cx="3411263" cy="3278430"/>
            <a:chOff x="0" y="0"/>
            <a:chExt cx="3411261" cy="3278428"/>
          </a:xfrm>
        </p:grpSpPr>
        <p:sp>
          <p:nvSpPr>
            <p:cNvPr id="83" name="Прямоугольник"/>
            <p:cNvSpPr/>
            <p:nvPr/>
          </p:nvSpPr>
          <p:spPr>
            <a:xfrm>
              <a:off x="0" y="0"/>
              <a:ext cx="3411261" cy="3278428"/>
            </a:xfrm>
            <a:prstGeom prst="roundRect">
              <a:avLst>
                <a:gd name="adj" fmla="val 0"/>
              </a:avLst>
            </a:prstGeom>
            <a:solidFill>
              <a:srgbClr val="D6D6D6"/>
            </a:solidFill>
            <a:ln w="12700" cap="flat">
              <a:noFill/>
              <a:miter lim="400000"/>
            </a:ln>
            <a:effectLst/>
          </p:spPr>
          <p:txBody>
            <a:bodyPr wrap="square" lIns="91439" tIns="91439" rIns="91439" bIns="91439" numCol="1" anchor="ctr">
              <a:noAutofit/>
            </a:bodyPr>
            <a:lstStyle/>
            <a:p>
              <a:pPr algn="ctr" defTabSz="1828800">
                <a:lnSpc>
                  <a:spcPct val="100000"/>
                </a:lnSpc>
                <a:defRPr sz="2400" b="0"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84" name="Аналитика пространственных данных…"/>
            <p:cNvSpPr txBox="1"/>
            <p:nvPr/>
          </p:nvSpPr>
          <p:spPr>
            <a:xfrm>
              <a:off x="47814" y="669162"/>
              <a:ext cx="3193688" cy="184665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91439" tIns="91439" rIns="91439" bIns="91439" numCol="1" anchor="ctr">
              <a:spAutoFit/>
            </a:bodyPr>
            <a:lstStyle/>
            <a:p>
              <a:pPr defTabSz="1828800">
                <a:lnSpc>
                  <a:spcPct val="100000"/>
                </a:lnSpc>
                <a:defRPr sz="2700" b="0">
                  <a:solidFill>
                    <a:srgbClr val="000000"/>
                  </a:solidFill>
                </a:defRPr>
              </a:pPr>
              <a:r>
                <a:rPr dirty="0" err="1"/>
                <a:t>Аналитика</a:t>
              </a:r>
              <a:r>
                <a:rPr dirty="0"/>
                <a:t> </a:t>
              </a:r>
              <a:r>
                <a:rPr dirty="0" err="1"/>
                <a:t>пространственных</a:t>
              </a:r>
              <a:r>
                <a:rPr dirty="0"/>
                <a:t> </a:t>
              </a:r>
              <a:r>
                <a:rPr dirty="0" err="1"/>
                <a:t>данных</a:t>
              </a:r>
              <a:r>
                <a:rPr dirty="0"/>
                <a:t> </a:t>
              </a:r>
            </a:p>
            <a:p>
              <a:pPr defTabSz="1828800">
                <a:lnSpc>
                  <a:spcPct val="100000"/>
                </a:lnSpc>
                <a:defRPr sz="2700" b="0">
                  <a:solidFill>
                    <a:srgbClr val="000000"/>
                  </a:solidFill>
                </a:defRPr>
              </a:pPr>
              <a:r>
                <a:rPr dirty="0"/>
                <a:t>GIS</a:t>
              </a:r>
            </a:p>
          </p:txBody>
        </p:sp>
      </p:grpSp>
      <p:grpSp>
        <p:nvGrpSpPr>
          <p:cNvPr id="89" name="Группа"/>
          <p:cNvGrpSpPr/>
          <p:nvPr/>
        </p:nvGrpSpPr>
        <p:grpSpPr>
          <a:xfrm>
            <a:off x="12677385" y="3481280"/>
            <a:ext cx="3417370" cy="4391400"/>
            <a:chOff x="0" y="0"/>
            <a:chExt cx="3417368" cy="4391399"/>
          </a:xfrm>
        </p:grpSpPr>
        <p:sp>
          <p:nvSpPr>
            <p:cNvPr id="86" name="TextBox 14"/>
            <p:cNvSpPr txBox="1"/>
            <p:nvPr/>
          </p:nvSpPr>
          <p:spPr>
            <a:xfrm>
              <a:off x="0" y="0"/>
              <a:ext cx="2202240" cy="107060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91439" tIns="91439" rIns="91439" bIns="91439" numCol="1" anchor="t">
              <a:spAutoFit/>
            </a:bodyPr>
            <a:lstStyle>
              <a:lvl1pPr defTabSz="1828800">
                <a:lnSpc>
                  <a:spcPts val="3500"/>
                </a:lnSpc>
                <a:spcBef>
                  <a:spcPts val="3500"/>
                </a:spcBef>
                <a:defRPr sz="3000">
                  <a:solidFill>
                    <a:srgbClr val="000000"/>
                  </a:solidFill>
                </a:defRPr>
              </a:lvl1pPr>
            </a:lstStyle>
            <a:p>
              <a:r>
                <a:t>Анализ данных</a:t>
              </a:r>
            </a:p>
          </p:txBody>
        </p:sp>
        <p:sp>
          <p:nvSpPr>
            <p:cNvPr id="87" name="Прямоугольник"/>
            <p:cNvSpPr/>
            <p:nvPr/>
          </p:nvSpPr>
          <p:spPr>
            <a:xfrm>
              <a:off x="6108" y="1112971"/>
              <a:ext cx="3411261" cy="3278429"/>
            </a:xfrm>
            <a:prstGeom prst="roundRect">
              <a:avLst>
                <a:gd name="adj" fmla="val 0"/>
              </a:avLst>
            </a:prstGeom>
            <a:solidFill>
              <a:srgbClr val="D6D6D6"/>
            </a:solidFill>
            <a:ln w="12700" cap="flat">
              <a:noFill/>
              <a:miter lim="400000"/>
            </a:ln>
            <a:effectLst/>
          </p:spPr>
          <p:txBody>
            <a:bodyPr wrap="square" lIns="91439" tIns="91439" rIns="91439" bIns="91439" numCol="1" anchor="ctr">
              <a:noAutofit/>
            </a:bodyPr>
            <a:lstStyle/>
            <a:p>
              <a:pPr algn="ctr" defTabSz="1828800">
                <a:lnSpc>
                  <a:spcPct val="100000"/>
                </a:lnSpc>
                <a:defRPr sz="2400" b="0"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88" name="Бизнес-аналитика…"/>
            <p:cNvSpPr txBox="1"/>
            <p:nvPr/>
          </p:nvSpPr>
          <p:spPr>
            <a:xfrm>
              <a:off x="567952" y="1680805"/>
              <a:ext cx="1992171" cy="140208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91439" tIns="91439" rIns="91439" bIns="91439" numCol="1" anchor="ctr">
              <a:spAutoFit/>
            </a:bodyPr>
            <a:lstStyle/>
            <a:p>
              <a:pPr defTabSz="1828800">
                <a:lnSpc>
                  <a:spcPct val="100000"/>
                </a:lnSpc>
                <a:defRPr sz="2700" b="0">
                  <a:solidFill>
                    <a:srgbClr val="000000"/>
                  </a:solidFill>
                </a:defRPr>
              </a:pPr>
              <a:r>
                <a:t>Бизнес-аналитика</a:t>
              </a:r>
            </a:p>
            <a:p>
              <a:pPr defTabSz="1828800">
                <a:lnSpc>
                  <a:spcPct val="100000"/>
                </a:lnSpc>
                <a:defRPr sz="2700" b="0">
                  <a:solidFill>
                    <a:srgbClr val="000000"/>
                  </a:solidFill>
                </a:defRPr>
              </a:pPr>
              <a:r>
                <a:t>BI</a:t>
              </a:r>
            </a:p>
          </p:txBody>
        </p:sp>
      </p:grpSp>
      <p:grpSp>
        <p:nvGrpSpPr>
          <p:cNvPr id="93" name="Группа"/>
          <p:cNvGrpSpPr/>
          <p:nvPr/>
        </p:nvGrpSpPr>
        <p:grpSpPr>
          <a:xfrm>
            <a:off x="716923" y="3938636"/>
            <a:ext cx="7398192" cy="2957421"/>
            <a:chOff x="0" y="-4759"/>
            <a:chExt cx="7398191" cy="2957419"/>
          </a:xfrm>
        </p:grpSpPr>
        <p:sp>
          <p:nvSpPr>
            <p:cNvPr id="90" name="Мобильные данные…"/>
            <p:cNvSpPr txBox="1"/>
            <p:nvPr/>
          </p:nvSpPr>
          <p:spPr>
            <a:xfrm>
              <a:off x="3684167" y="1185461"/>
              <a:ext cx="3714025" cy="17672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91439" tIns="91439" rIns="91439" bIns="91439" numCol="1" anchor="ctr">
              <a:spAutoFit/>
            </a:bodyPr>
            <a:lstStyle/>
            <a:p>
              <a:pPr marL="317500" indent="-317500" defTabSz="1828800">
                <a:lnSpc>
                  <a:spcPts val="2500"/>
                </a:lnSpc>
                <a:spcBef>
                  <a:spcPts val="800"/>
                </a:spcBef>
                <a:buClr>
                  <a:srgbClr val="FFFFFF"/>
                </a:buClr>
                <a:buSzPct val="90000"/>
                <a:buChar char="+"/>
                <a:defRPr sz="2500" b="0">
                  <a:solidFill>
                    <a:srgbClr val="FFFFFF"/>
                  </a:solidFill>
                </a:defRPr>
              </a:pPr>
              <a:r>
                <a:rPr dirty="0" err="1"/>
                <a:t>Мобильные</a:t>
              </a:r>
              <a:r>
                <a:rPr dirty="0"/>
                <a:t> </a:t>
              </a:r>
              <a:r>
                <a:rPr dirty="0" err="1"/>
                <a:t>данные</a:t>
              </a:r>
              <a:endParaRPr dirty="0"/>
            </a:p>
            <a:p>
              <a:pPr marL="317500" indent="-317500" defTabSz="1828800">
                <a:lnSpc>
                  <a:spcPts val="2500"/>
                </a:lnSpc>
                <a:spcBef>
                  <a:spcPts val="800"/>
                </a:spcBef>
                <a:buClr>
                  <a:srgbClr val="FFFFFF"/>
                </a:buClr>
                <a:buSzPct val="90000"/>
                <a:buChar char="+"/>
                <a:defRPr sz="2500" b="0">
                  <a:solidFill>
                    <a:srgbClr val="FFFFFF"/>
                  </a:solidFill>
                </a:defRPr>
              </a:pPr>
              <a:r>
                <a:rPr dirty="0" err="1"/>
                <a:t>Камеры</a:t>
              </a:r>
              <a:r>
                <a:rPr dirty="0"/>
                <a:t> </a:t>
              </a:r>
              <a:r>
                <a:rPr dirty="0" err="1"/>
                <a:t>наблюдения</a:t>
              </a:r>
              <a:endParaRPr dirty="0"/>
            </a:p>
            <a:p>
              <a:pPr marL="317500" indent="-317500" defTabSz="1828800">
                <a:lnSpc>
                  <a:spcPts val="2500"/>
                </a:lnSpc>
                <a:spcBef>
                  <a:spcPts val="800"/>
                </a:spcBef>
                <a:buClr>
                  <a:srgbClr val="FFFFFF"/>
                </a:buClr>
                <a:buSzPct val="90000"/>
                <a:buChar char="+"/>
                <a:defRPr sz="2500" b="0">
                  <a:solidFill>
                    <a:srgbClr val="FFFFFF"/>
                  </a:solidFill>
                </a:defRPr>
              </a:pPr>
              <a:r>
                <a:rPr dirty="0" err="1"/>
                <a:t>Билетные</a:t>
              </a:r>
              <a:r>
                <a:rPr dirty="0"/>
                <a:t> </a:t>
              </a:r>
              <a:r>
                <a:rPr dirty="0" err="1"/>
                <a:t>системы</a:t>
              </a:r>
              <a:endParaRPr dirty="0"/>
            </a:p>
            <a:p>
              <a:pPr marL="317500" indent="-317500" defTabSz="1828800">
                <a:lnSpc>
                  <a:spcPts val="2500"/>
                </a:lnSpc>
                <a:spcBef>
                  <a:spcPts val="800"/>
                </a:spcBef>
                <a:buClr>
                  <a:srgbClr val="FFFFFF"/>
                </a:buClr>
                <a:buSzPct val="90000"/>
                <a:buChar char="+"/>
                <a:defRPr sz="2500" b="0">
                  <a:solidFill>
                    <a:srgbClr val="FFFFFF"/>
                  </a:solidFill>
                </a:defRPr>
              </a:pPr>
              <a:r>
                <a:rPr dirty="0" err="1"/>
                <a:t>Системы</a:t>
              </a:r>
              <a:r>
                <a:rPr dirty="0"/>
                <a:t> </a:t>
              </a:r>
              <a:r>
                <a:rPr dirty="0" err="1"/>
                <a:t>лояльности</a:t>
              </a:r>
              <a:endParaRPr dirty="0"/>
            </a:p>
          </p:txBody>
        </p:sp>
        <p:sp>
          <p:nvSpPr>
            <p:cNvPr id="91" name="О пользователе"/>
            <p:cNvSpPr txBox="1"/>
            <p:nvPr/>
          </p:nvSpPr>
          <p:spPr>
            <a:xfrm>
              <a:off x="0" y="-4760"/>
              <a:ext cx="2564886" cy="52069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71437" tIns="71437" rIns="71437" bIns="71437" numCol="1" anchor="ctr">
              <a:spAutoFit/>
            </a:bodyPr>
            <a:lstStyle>
              <a:lvl1pPr defTabSz="1828800">
                <a:lnSpc>
                  <a:spcPts val="3000"/>
                </a:lnSpc>
                <a:defRPr sz="2500">
                  <a:solidFill>
                    <a:srgbClr val="FFFFFF"/>
                  </a:solidFill>
                </a:defRPr>
              </a:lvl1pPr>
            </a:lstStyle>
            <a:p>
              <a:r>
                <a:rPr dirty="0" err="1"/>
                <a:t>О</a:t>
              </a:r>
              <a:r>
                <a:rPr dirty="0"/>
                <a:t> </a:t>
              </a:r>
              <a:r>
                <a:rPr dirty="0" err="1"/>
                <a:t>пользователе</a:t>
              </a:r>
              <a:endParaRPr dirty="0"/>
            </a:p>
          </p:txBody>
        </p:sp>
        <p:sp>
          <p:nvSpPr>
            <p:cNvPr id="92" name="WEB профиль ВДНХ…"/>
            <p:cNvSpPr txBox="1"/>
            <p:nvPr/>
          </p:nvSpPr>
          <p:spPr>
            <a:xfrm>
              <a:off x="81655" y="806366"/>
              <a:ext cx="3568236" cy="214629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71437" tIns="71437" rIns="71437" bIns="71437" numCol="1" anchor="ctr">
              <a:spAutoFit/>
            </a:bodyPr>
            <a:lstStyle/>
            <a:p>
              <a:pPr marL="317500" indent="-317500" defTabSz="1828800">
                <a:lnSpc>
                  <a:spcPts val="2500"/>
                </a:lnSpc>
                <a:spcBef>
                  <a:spcPts val="800"/>
                </a:spcBef>
                <a:buClr>
                  <a:srgbClr val="FFFFFF"/>
                </a:buClr>
                <a:buSzPct val="90000"/>
                <a:buChar char="+"/>
                <a:defRPr sz="2500" b="0">
                  <a:solidFill>
                    <a:srgbClr val="FFFFFF"/>
                  </a:solidFill>
                </a:defRPr>
              </a:pPr>
              <a:r>
                <a:t>WEB профиль ВДНХ</a:t>
              </a:r>
            </a:p>
            <a:p>
              <a:pPr marL="317500" indent="-317500" defTabSz="1828800">
                <a:lnSpc>
                  <a:spcPts val="2500"/>
                </a:lnSpc>
                <a:spcBef>
                  <a:spcPts val="800"/>
                </a:spcBef>
                <a:buClr>
                  <a:srgbClr val="FFFFFF"/>
                </a:buClr>
                <a:buSzPct val="90000"/>
                <a:buChar char="+"/>
                <a:defRPr sz="2500" b="0">
                  <a:solidFill>
                    <a:srgbClr val="FFFFFF"/>
                  </a:solidFill>
                </a:defRPr>
              </a:pPr>
              <a:r>
                <a:t>Профили соц.сетей</a:t>
              </a:r>
            </a:p>
            <a:p>
              <a:pPr marL="317500" indent="-317500" defTabSz="1828800">
                <a:lnSpc>
                  <a:spcPts val="2500"/>
                </a:lnSpc>
                <a:spcBef>
                  <a:spcPts val="800"/>
                </a:spcBef>
                <a:buClr>
                  <a:srgbClr val="FFFFFF"/>
                </a:buClr>
                <a:buSzPct val="90000"/>
                <a:buChar char="+"/>
                <a:defRPr sz="2500" b="0">
                  <a:solidFill>
                    <a:srgbClr val="FFFFFF"/>
                  </a:solidFill>
                </a:defRPr>
              </a:pPr>
              <a:r>
                <a:t>Данные с устройств</a:t>
              </a:r>
            </a:p>
            <a:p>
              <a:pPr marL="317500" indent="-317500" defTabSz="1828800">
                <a:lnSpc>
                  <a:spcPts val="2500"/>
                </a:lnSpc>
                <a:spcBef>
                  <a:spcPts val="800"/>
                </a:spcBef>
                <a:buClr>
                  <a:srgbClr val="FFFFFF"/>
                </a:buClr>
                <a:buSzPct val="90000"/>
                <a:buChar char="+"/>
                <a:defRPr sz="2500" b="0">
                  <a:solidFill>
                    <a:srgbClr val="FFFFFF"/>
                  </a:solidFill>
                </a:defRPr>
              </a:pPr>
              <a:r>
                <a:t>Точки доступа WiFi</a:t>
              </a:r>
            </a:p>
            <a:p>
              <a:pPr marL="317500" indent="-317500" defTabSz="1828800">
                <a:lnSpc>
                  <a:spcPts val="2500"/>
                </a:lnSpc>
                <a:spcBef>
                  <a:spcPts val="800"/>
                </a:spcBef>
                <a:buClr>
                  <a:srgbClr val="FFFFFF"/>
                </a:buClr>
                <a:buSzPct val="90000"/>
                <a:buChar char="+"/>
                <a:defRPr sz="2500" b="0">
                  <a:solidFill>
                    <a:srgbClr val="FFFFFF"/>
                  </a:solidFill>
                </a:defRPr>
              </a:pPr>
              <a:r>
                <a:t>Датчики WiFi и IoT</a:t>
              </a:r>
            </a:p>
          </p:txBody>
        </p:sp>
      </p:grpSp>
      <p:grpSp>
        <p:nvGrpSpPr>
          <p:cNvPr id="98" name="Группа"/>
          <p:cNvGrpSpPr/>
          <p:nvPr/>
        </p:nvGrpSpPr>
        <p:grpSpPr>
          <a:xfrm>
            <a:off x="499611" y="8404259"/>
            <a:ext cx="7999328" cy="4163634"/>
            <a:chOff x="0" y="0"/>
            <a:chExt cx="7999326" cy="4163633"/>
          </a:xfrm>
        </p:grpSpPr>
        <p:sp>
          <p:nvSpPr>
            <p:cNvPr id="94" name="Прямоугольник"/>
            <p:cNvSpPr/>
            <p:nvPr/>
          </p:nvSpPr>
          <p:spPr>
            <a:xfrm>
              <a:off x="0" y="0"/>
              <a:ext cx="7999326" cy="4163633"/>
            </a:xfrm>
            <a:prstGeom prst="rect">
              <a:avLst/>
            </a:prstGeom>
            <a:solidFill>
              <a:srgbClr val="F7323F"/>
            </a:solidFill>
            <a:ln w="12700" cap="flat">
              <a:noFill/>
              <a:miter lim="400000"/>
            </a:ln>
            <a:effectLst/>
          </p:spPr>
          <p:txBody>
            <a:bodyPr wrap="square" lIns="71437" tIns="71437" rIns="71437" bIns="71437" numCol="1" anchor="ctr">
              <a:noAutofit/>
            </a:bodyPr>
            <a:lstStyle/>
            <a:p>
              <a:pPr algn="ctr">
                <a:lnSpc>
                  <a:spcPct val="100000"/>
                </a:lnSpc>
                <a:defRPr sz="3000" b="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  <a:endParaRPr/>
            </a:p>
          </p:txBody>
        </p:sp>
        <p:sp>
          <p:nvSpPr>
            <p:cNvPr id="95" name="Цены и график работы…"/>
            <p:cNvSpPr txBox="1"/>
            <p:nvPr/>
          </p:nvSpPr>
          <p:spPr>
            <a:xfrm>
              <a:off x="3941344" y="1172028"/>
              <a:ext cx="4019150" cy="208469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91439" tIns="91439" rIns="91439" bIns="91439" numCol="1" anchor="t">
              <a:spAutoFit/>
            </a:bodyPr>
            <a:lstStyle/>
            <a:p>
              <a:pPr marL="279399" indent="-279399" defTabSz="1828800">
                <a:lnSpc>
                  <a:spcPts val="2500"/>
                </a:lnSpc>
                <a:spcBef>
                  <a:spcPts val="800"/>
                </a:spcBef>
                <a:buClr>
                  <a:srgbClr val="FFFFFF"/>
                </a:buClr>
                <a:buSzPct val="90000"/>
                <a:buChar char="+"/>
                <a:defRPr sz="2500" b="0">
                  <a:solidFill>
                    <a:srgbClr val="FFFFFF"/>
                  </a:solidFill>
                </a:defRPr>
              </a:pPr>
              <a:r>
                <a:rPr dirty="0" err="1"/>
                <a:t>Цены</a:t>
              </a:r>
              <a:r>
                <a:rPr dirty="0"/>
                <a:t> </a:t>
              </a:r>
              <a:r>
                <a:rPr dirty="0" err="1"/>
                <a:t>и</a:t>
              </a:r>
              <a:r>
                <a:rPr dirty="0"/>
                <a:t> </a:t>
              </a:r>
              <a:r>
                <a:rPr dirty="0" err="1"/>
                <a:t>график</a:t>
              </a:r>
              <a:r>
                <a:rPr dirty="0"/>
                <a:t> </a:t>
              </a:r>
              <a:r>
                <a:rPr dirty="0" err="1"/>
                <a:t>работы</a:t>
              </a:r>
              <a:endParaRPr dirty="0"/>
            </a:p>
            <a:p>
              <a:pPr marL="279399" indent="-279399" defTabSz="1828800">
                <a:lnSpc>
                  <a:spcPts val="2500"/>
                </a:lnSpc>
                <a:spcBef>
                  <a:spcPts val="800"/>
                </a:spcBef>
                <a:buClr>
                  <a:srgbClr val="FFFFFF"/>
                </a:buClr>
                <a:buSzPct val="90000"/>
                <a:buChar char="+"/>
                <a:defRPr sz="2500" b="0">
                  <a:solidFill>
                    <a:srgbClr val="FFFFFF"/>
                  </a:solidFill>
                </a:defRPr>
              </a:pPr>
              <a:r>
                <a:rPr dirty="0" err="1"/>
                <a:t>Финансовые</a:t>
              </a:r>
              <a:r>
                <a:rPr dirty="0"/>
                <a:t> </a:t>
              </a:r>
              <a:r>
                <a:rPr dirty="0" err="1"/>
                <a:t>показатели</a:t>
              </a:r>
              <a:endParaRPr dirty="0"/>
            </a:p>
            <a:p>
              <a:pPr marL="279399" indent="-279399" defTabSz="1828800">
                <a:lnSpc>
                  <a:spcPts val="2500"/>
                </a:lnSpc>
                <a:spcBef>
                  <a:spcPts val="800"/>
                </a:spcBef>
                <a:buClr>
                  <a:srgbClr val="FFFFFF"/>
                </a:buClr>
                <a:buSzPct val="90000"/>
                <a:buChar char="+"/>
                <a:defRPr sz="2500" b="0">
                  <a:solidFill>
                    <a:srgbClr val="FFFFFF"/>
                  </a:solidFill>
                </a:defRPr>
              </a:pPr>
              <a:r>
                <a:rPr dirty="0" err="1"/>
                <a:t>Метеоданные</a:t>
              </a:r>
              <a:endParaRPr dirty="0"/>
            </a:p>
            <a:p>
              <a:pPr marL="279399" indent="-279399" defTabSz="1828800">
                <a:lnSpc>
                  <a:spcPts val="2500"/>
                </a:lnSpc>
                <a:spcBef>
                  <a:spcPts val="800"/>
                </a:spcBef>
                <a:buClr>
                  <a:srgbClr val="FFFFFF"/>
                </a:buClr>
                <a:buSzPct val="90000"/>
                <a:buChar char="+"/>
                <a:defRPr sz="2500" b="0">
                  <a:solidFill>
                    <a:srgbClr val="FFFFFF"/>
                  </a:solidFill>
                </a:defRPr>
              </a:pPr>
              <a:r>
                <a:rPr dirty="0" err="1"/>
                <a:t>Геоданные</a:t>
              </a:r>
              <a:endParaRPr dirty="0"/>
            </a:p>
          </p:txBody>
        </p:sp>
        <p:sp>
          <p:nvSpPr>
            <p:cNvPr id="96" name="О территории"/>
            <p:cNvSpPr txBox="1"/>
            <p:nvPr/>
          </p:nvSpPr>
          <p:spPr>
            <a:xfrm>
              <a:off x="217312" y="252400"/>
              <a:ext cx="2246921" cy="52069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71437" tIns="71437" rIns="71437" bIns="71437" numCol="1" anchor="ctr">
              <a:spAutoFit/>
            </a:bodyPr>
            <a:lstStyle>
              <a:lvl1pPr defTabSz="1828800">
                <a:lnSpc>
                  <a:spcPts val="3000"/>
                </a:lnSpc>
                <a:defRPr sz="2500">
                  <a:solidFill>
                    <a:srgbClr val="FFFFFF"/>
                  </a:solidFill>
                </a:defRPr>
              </a:lvl1pPr>
            </a:lstStyle>
            <a:p>
              <a:r>
                <a:t>О территории</a:t>
              </a:r>
            </a:p>
          </p:txBody>
        </p:sp>
        <p:sp>
          <p:nvSpPr>
            <p:cNvPr id="97" name="Booking системы…"/>
            <p:cNvSpPr txBox="1"/>
            <p:nvPr/>
          </p:nvSpPr>
          <p:spPr>
            <a:xfrm>
              <a:off x="298967" y="1188041"/>
              <a:ext cx="3721132" cy="214629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71437" tIns="71437" rIns="71437" bIns="71437" numCol="1" anchor="ctr">
              <a:spAutoFit/>
            </a:bodyPr>
            <a:lstStyle/>
            <a:p>
              <a:pPr marL="279399" indent="-279399" defTabSz="1828800">
                <a:lnSpc>
                  <a:spcPts val="2500"/>
                </a:lnSpc>
                <a:spcBef>
                  <a:spcPts val="800"/>
                </a:spcBef>
                <a:buClr>
                  <a:srgbClr val="FFFFFF"/>
                </a:buClr>
                <a:buSzPct val="90000"/>
                <a:buChar char="+"/>
                <a:defRPr sz="2500" b="0">
                  <a:solidFill>
                    <a:srgbClr val="FFFFFF"/>
                  </a:solidFill>
                </a:defRPr>
              </a:pPr>
              <a:r>
                <a:t>Booking системы</a:t>
              </a:r>
            </a:p>
            <a:p>
              <a:pPr marL="279399" indent="-279399" defTabSz="1828800">
                <a:lnSpc>
                  <a:spcPts val="2500"/>
                </a:lnSpc>
                <a:spcBef>
                  <a:spcPts val="800"/>
                </a:spcBef>
                <a:buClr>
                  <a:srgbClr val="FFFFFF"/>
                </a:buClr>
                <a:buSzPct val="90000"/>
                <a:buChar char="+"/>
                <a:defRPr sz="2500" b="0">
                  <a:solidFill>
                    <a:srgbClr val="FFFFFF"/>
                  </a:solidFill>
                </a:defRPr>
              </a:pPr>
              <a:r>
                <a:t>Билетные системы</a:t>
              </a:r>
            </a:p>
            <a:p>
              <a:pPr marL="279399" indent="-279399" defTabSz="1828800">
                <a:lnSpc>
                  <a:spcPts val="2500"/>
                </a:lnSpc>
                <a:spcBef>
                  <a:spcPts val="800"/>
                </a:spcBef>
                <a:buClr>
                  <a:srgbClr val="FFFFFF"/>
                </a:buClr>
                <a:buSzPct val="90000"/>
                <a:buChar char="+"/>
                <a:defRPr sz="2500" b="0">
                  <a:solidFill>
                    <a:srgbClr val="FFFFFF"/>
                  </a:solidFill>
                </a:defRPr>
              </a:pPr>
              <a:r>
                <a:t>Сотовые данные</a:t>
              </a:r>
            </a:p>
            <a:p>
              <a:pPr marL="279399" indent="-279399" defTabSz="1828800">
                <a:lnSpc>
                  <a:spcPts val="2500"/>
                </a:lnSpc>
                <a:spcBef>
                  <a:spcPts val="800"/>
                </a:spcBef>
                <a:buClr>
                  <a:srgbClr val="FFFFFF"/>
                </a:buClr>
                <a:buSzPct val="90000"/>
                <a:buChar char="+"/>
                <a:defRPr sz="2500" b="0">
                  <a:solidFill>
                    <a:srgbClr val="FFFFFF"/>
                  </a:solidFill>
                </a:defRPr>
              </a:pPr>
              <a:r>
                <a:t>Данные с камер</a:t>
              </a:r>
            </a:p>
            <a:p>
              <a:pPr marL="279399" indent="-279399" defTabSz="1828800">
                <a:lnSpc>
                  <a:spcPts val="2500"/>
                </a:lnSpc>
                <a:spcBef>
                  <a:spcPts val="800"/>
                </a:spcBef>
                <a:buClr>
                  <a:srgbClr val="FFFFFF"/>
                </a:buClr>
                <a:buSzPct val="90000"/>
                <a:buChar char="+"/>
                <a:defRPr sz="2500" b="0">
                  <a:solidFill>
                    <a:srgbClr val="FFFFFF"/>
                  </a:solidFill>
                </a:defRPr>
              </a:pPr>
              <a:r>
                <a:t>Исторические отчёты</a:t>
              </a:r>
            </a:p>
          </p:txBody>
        </p:sp>
      </p:grpSp>
      <p:sp>
        <p:nvSpPr>
          <p:cNvPr id="99" name="Линия"/>
          <p:cNvSpPr/>
          <p:nvPr/>
        </p:nvSpPr>
        <p:spPr>
          <a:xfrm>
            <a:off x="445455" y="8118757"/>
            <a:ext cx="23103345" cy="1"/>
          </a:xfrm>
          <a:prstGeom prst="line">
            <a:avLst/>
          </a:prstGeom>
          <a:ln w="63500">
            <a:solidFill>
              <a:srgbClr val="F7323F"/>
            </a:solidFill>
            <a:miter lim="400000"/>
            <a:tailEnd type="stealth"/>
          </a:ln>
        </p:spPr>
        <p:txBody>
          <a:bodyPr lIns="71437" tIns="71437" rIns="71437" bIns="71437" anchor="ctr"/>
          <a:lstStyle/>
          <a:p>
            <a:pPr algn="ctr">
              <a:lnSpc>
                <a:spcPct val="100000"/>
              </a:lnSpc>
              <a:defRPr sz="30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036695903"/>
      </p:ext>
    </p:extLst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Концепция развития ИТ ВДНХ 2019-2022"/>
          <p:cNvSpPr txBox="1"/>
          <p:nvPr/>
        </p:nvSpPr>
        <p:spPr>
          <a:xfrm>
            <a:off x="3774433" y="6539670"/>
            <a:ext cx="16835134" cy="10525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 anchor="ctr">
            <a:spAutoFit/>
          </a:bodyPr>
          <a:lstStyle/>
          <a:p>
            <a:pPr algn="ctr"/>
            <a:r>
              <a:rPr lang="ru-RU" dirty="0"/>
              <a:t>Спасибо за внимание!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624768635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extBox 5"/>
          <p:cNvSpPr txBox="1"/>
          <p:nvPr/>
        </p:nvSpPr>
        <p:spPr>
          <a:xfrm>
            <a:off x="719433" y="1008520"/>
            <a:ext cx="13824751" cy="6540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ts val="5000"/>
              </a:lnSpc>
              <a:defRPr sz="5000"/>
            </a:lvl1pPr>
          </a:lstStyle>
          <a:p>
            <a:r>
              <a:t>Город ВДНХ</a:t>
            </a:r>
          </a:p>
        </p:txBody>
      </p:sp>
      <p:sp>
        <p:nvSpPr>
          <p:cNvPr id="50" name="Москва — 251 000 Га"/>
          <p:cNvSpPr txBox="1"/>
          <p:nvPr/>
        </p:nvSpPr>
        <p:spPr>
          <a:xfrm>
            <a:off x="743948" y="3015581"/>
            <a:ext cx="22114437" cy="104646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 anchor="ctr">
            <a:spAutoFit/>
          </a:bodyPr>
          <a:lstStyle>
            <a:lvl1pPr algn="ctr">
              <a:defRPr>
                <a:solidFill>
                  <a:srgbClr val="000000"/>
                </a:solidFill>
              </a:defRPr>
            </a:lvl1pPr>
          </a:lstStyle>
          <a:p>
            <a:r>
              <a:t>Москва — 251 000 Га</a:t>
            </a:r>
          </a:p>
        </p:txBody>
      </p:sp>
      <p:sp>
        <p:nvSpPr>
          <p:cNvPr id="51" name="Номер слайда"/>
          <p:cNvSpPr txBox="1">
            <a:spLocks noGrp="1"/>
          </p:cNvSpPr>
          <p:nvPr>
            <p:ph type="sldNum" sz="quarter" idx="2"/>
          </p:nvPr>
        </p:nvSpPr>
        <p:spPr>
          <a:xfrm>
            <a:off x="23314910" y="1116740"/>
            <a:ext cx="224595" cy="45720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>
            <a:lvl1pPr>
              <a:lnSpc>
                <a:spcPts val="5100"/>
              </a:lnSpc>
              <a:defRPr>
                <a:solidFill>
                  <a:srgbClr val="A7A7A7"/>
                </a:solidFill>
              </a:defRPr>
            </a:lvl1pPr>
          </a:lstStyle>
          <a:p>
            <a:fld id="{86CB4B4D-7CA3-9044-876B-883B54F8677D}" type="slidenum">
              <a:t>2</a:t>
            </a:fld>
            <a:endParaRPr/>
          </a:p>
        </p:txBody>
      </p:sp>
      <p:sp>
        <p:nvSpPr>
          <p:cNvPr id="52" name="СВАО — 10 200 Га"/>
          <p:cNvSpPr txBox="1"/>
          <p:nvPr/>
        </p:nvSpPr>
        <p:spPr>
          <a:xfrm>
            <a:off x="743948" y="4524895"/>
            <a:ext cx="22114437" cy="104646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 anchor="ctr">
            <a:spAutoFit/>
          </a:bodyPr>
          <a:lstStyle>
            <a:lvl1pPr algn="ctr">
              <a:defRPr>
                <a:solidFill>
                  <a:srgbClr val="000000"/>
                </a:solidFill>
              </a:defRPr>
            </a:lvl1pPr>
          </a:lstStyle>
          <a:p>
            <a:r>
              <a:t>СВАО — 10 200 Га</a:t>
            </a:r>
          </a:p>
        </p:txBody>
      </p:sp>
      <p:sp>
        <p:nvSpPr>
          <p:cNvPr id="53" name="ВДНХ — 317 Га"/>
          <p:cNvSpPr txBox="1"/>
          <p:nvPr/>
        </p:nvSpPr>
        <p:spPr>
          <a:xfrm>
            <a:off x="743948" y="6128194"/>
            <a:ext cx="22114437" cy="15696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 anchor="ctr">
            <a:spAutoFit/>
          </a:bodyPr>
          <a:lstStyle>
            <a:lvl1pPr algn="ctr">
              <a:lnSpc>
                <a:spcPts val="12000"/>
              </a:lnSpc>
              <a:defRPr sz="12000"/>
            </a:lvl1pPr>
          </a:lstStyle>
          <a:p>
            <a:r>
              <a:t>ВДНХ — 317 Га</a:t>
            </a:r>
          </a:p>
        </p:txBody>
      </p:sp>
      <p:sp>
        <p:nvSpPr>
          <p:cNvPr id="54" name="Монако — 202 Га"/>
          <p:cNvSpPr txBox="1"/>
          <p:nvPr/>
        </p:nvSpPr>
        <p:spPr>
          <a:xfrm>
            <a:off x="743948" y="8369022"/>
            <a:ext cx="22114437" cy="104646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 anchor="ctr">
            <a:spAutoFit/>
          </a:bodyPr>
          <a:lstStyle>
            <a:lvl1pPr algn="ctr">
              <a:defRPr>
                <a:solidFill>
                  <a:srgbClr val="000000"/>
                </a:solidFill>
              </a:defRPr>
            </a:lvl1pPr>
          </a:lstStyle>
          <a:p>
            <a:r>
              <a:t>Монако — 202 Га</a:t>
            </a:r>
          </a:p>
        </p:txBody>
      </p:sp>
      <p:sp>
        <p:nvSpPr>
          <p:cNvPr id="55" name="Ватикан — 44 Га"/>
          <p:cNvSpPr txBox="1"/>
          <p:nvPr/>
        </p:nvSpPr>
        <p:spPr>
          <a:xfrm>
            <a:off x="743948" y="9878336"/>
            <a:ext cx="22114437" cy="104646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 anchor="ctr">
            <a:spAutoFit/>
          </a:bodyPr>
          <a:lstStyle>
            <a:lvl1pPr algn="ctr">
              <a:defRPr>
                <a:solidFill>
                  <a:srgbClr val="000000"/>
                </a:solidFill>
              </a:defRPr>
            </a:lvl1pPr>
          </a:lstStyle>
          <a:p>
            <a:r>
              <a:t>Ватикан — 44 Га</a:t>
            </a:r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Прямоугольник"/>
          <p:cNvSpPr/>
          <p:nvPr/>
        </p:nvSpPr>
        <p:spPr>
          <a:xfrm>
            <a:off x="11444971" y="0"/>
            <a:ext cx="12939029" cy="13714797"/>
          </a:xfrm>
          <a:prstGeom prst="rect">
            <a:avLst/>
          </a:prstGeom>
          <a:solidFill>
            <a:srgbClr val="F7323F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 algn="ctr">
              <a:lnSpc>
                <a:spcPct val="100000"/>
              </a:lnSpc>
              <a:defRPr sz="30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58" name="TextBox 5"/>
          <p:cNvSpPr txBox="1"/>
          <p:nvPr/>
        </p:nvSpPr>
        <p:spPr>
          <a:xfrm>
            <a:off x="719433" y="1008520"/>
            <a:ext cx="9952280" cy="6540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ts val="5000"/>
              </a:lnSpc>
              <a:defRPr sz="5000"/>
            </a:lvl1pPr>
          </a:lstStyle>
          <a:p>
            <a:r>
              <a:t>Москва в цифрах</a:t>
            </a:r>
          </a:p>
        </p:txBody>
      </p:sp>
      <p:sp>
        <p:nvSpPr>
          <p:cNvPr id="59" name="80%…"/>
          <p:cNvSpPr txBox="1"/>
          <p:nvPr/>
        </p:nvSpPr>
        <p:spPr>
          <a:xfrm>
            <a:off x="719433" y="2281379"/>
            <a:ext cx="9903251" cy="331180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/>
          <a:p>
            <a:r>
              <a:rPr dirty="0"/>
              <a:t>80%</a:t>
            </a:r>
            <a:endParaRPr lang="ru-RU" dirty="0"/>
          </a:p>
          <a:p>
            <a:pPr>
              <a:lnSpc>
                <a:spcPts val="6000"/>
              </a:lnSpc>
              <a:spcBef>
                <a:spcPts val="6000"/>
              </a:spcBef>
              <a:defRPr sz="6000">
                <a:solidFill>
                  <a:srgbClr val="000000"/>
                </a:solidFill>
              </a:defRPr>
            </a:pPr>
            <a:r>
              <a:rPr lang="ru-RU" sz="4800" dirty="0"/>
              <a:t>населения использует смартфоны и коммуникаторы</a:t>
            </a:r>
          </a:p>
        </p:txBody>
      </p:sp>
      <p:sp>
        <p:nvSpPr>
          <p:cNvPr id="60" name="Номер слайда"/>
          <p:cNvSpPr txBox="1">
            <a:spLocks noGrp="1"/>
          </p:cNvSpPr>
          <p:nvPr>
            <p:ph type="sldNum" sz="quarter" idx="2"/>
          </p:nvPr>
        </p:nvSpPr>
        <p:spPr>
          <a:xfrm>
            <a:off x="23314910" y="1116740"/>
            <a:ext cx="224595" cy="45720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>
            <a:lvl1pPr>
              <a:lnSpc>
                <a:spcPts val="5100"/>
              </a:lnSpc>
              <a:defRPr>
                <a:solidFill>
                  <a:srgbClr val="A7A7A7"/>
                </a:solidFill>
              </a:defRPr>
            </a:lvl1pPr>
          </a:lstStyle>
          <a:p>
            <a:fld id="{86CB4B4D-7CA3-9044-876B-883B54F8677D}" type="slidenum">
              <a:t>3</a:t>
            </a:fld>
            <a:endParaRPr/>
          </a:p>
        </p:txBody>
      </p:sp>
      <p:sp>
        <p:nvSpPr>
          <p:cNvPr id="61" name="TextBox 5"/>
          <p:cNvSpPr txBox="1"/>
          <p:nvPr/>
        </p:nvSpPr>
        <p:spPr>
          <a:xfrm>
            <a:off x="12198789" y="1008520"/>
            <a:ext cx="9952280" cy="12990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ts val="5000"/>
              </a:lnSpc>
              <a:defRPr sz="5000">
                <a:solidFill>
                  <a:srgbClr val="FFFFFF"/>
                </a:solidFill>
              </a:defRPr>
            </a:lvl1pPr>
          </a:lstStyle>
          <a:p>
            <a:r>
              <a:rPr dirty="0" err="1">
                <a:solidFill>
                  <a:schemeClr val="tx2">
                    <a:lumMod val="10000"/>
                  </a:schemeClr>
                </a:solidFill>
              </a:rPr>
              <a:t>Новые</a:t>
            </a:r>
            <a:r>
              <a:rPr dirty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dirty="0" err="1">
                <a:solidFill>
                  <a:schemeClr val="tx2">
                    <a:lumMod val="10000"/>
                  </a:schemeClr>
                </a:solidFill>
              </a:rPr>
              <a:t>технологические</a:t>
            </a:r>
            <a:r>
              <a:rPr dirty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dirty="0" err="1">
                <a:solidFill>
                  <a:schemeClr val="tx2">
                    <a:lumMod val="10000"/>
                  </a:schemeClr>
                </a:solidFill>
              </a:rPr>
              <a:t>тренды</a:t>
            </a:r>
            <a:endParaRPr dirty="0">
              <a:solidFill>
                <a:schemeClr val="tx2">
                  <a:lumMod val="10000"/>
                </a:schemeClr>
              </a:solidFill>
            </a:endParaRPr>
          </a:p>
        </p:txBody>
      </p:sp>
      <p:sp>
        <p:nvSpPr>
          <p:cNvPr id="62" name="Технологии статистического анализа (Big Data)…"/>
          <p:cNvSpPr txBox="1"/>
          <p:nvPr/>
        </p:nvSpPr>
        <p:spPr>
          <a:xfrm>
            <a:off x="12223303" y="3864906"/>
            <a:ext cx="11316202" cy="69025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0" tIns="0" rIns="0" bIns="0">
            <a:spAutoFit/>
          </a:bodyPr>
          <a:lstStyle/>
          <a:p>
            <a:pPr>
              <a:lnSpc>
                <a:spcPts val="6000"/>
              </a:lnSpc>
              <a:spcBef>
                <a:spcPts val="6000"/>
              </a:spcBef>
              <a:defRPr sz="6000">
                <a:solidFill>
                  <a:srgbClr val="FFFFFF"/>
                </a:solidFill>
              </a:defRPr>
            </a:pPr>
            <a:r>
              <a:rPr sz="4800" dirty="0" err="1"/>
              <a:t>Технологии</a:t>
            </a:r>
            <a:r>
              <a:rPr sz="4800" dirty="0"/>
              <a:t> </a:t>
            </a:r>
            <a:r>
              <a:rPr sz="4800" dirty="0" err="1"/>
              <a:t>статистического</a:t>
            </a:r>
            <a:r>
              <a:rPr sz="4800" dirty="0"/>
              <a:t> </a:t>
            </a:r>
            <a:r>
              <a:rPr sz="4800" dirty="0" err="1"/>
              <a:t>анализа</a:t>
            </a:r>
            <a:r>
              <a:rPr sz="4800" dirty="0"/>
              <a:t> (Big Data)</a:t>
            </a:r>
          </a:p>
          <a:p>
            <a:pPr>
              <a:lnSpc>
                <a:spcPts val="6000"/>
              </a:lnSpc>
              <a:spcBef>
                <a:spcPts val="6000"/>
              </a:spcBef>
              <a:defRPr sz="6000">
                <a:solidFill>
                  <a:srgbClr val="FFFFFF"/>
                </a:solidFill>
              </a:defRPr>
            </a:pPr>
            <a:r>
              <a:rPr sz="4800" dirty="0" err="1"/>
              <a:t>Интернет</a:t>
            </a:r>
            <a:r>
              <a:rPr sz="4800" dirty="0"/>
              <a:t> </a:t>
            </a:r>
            <a:r>
              <a:rPr sz="4800" dirty="0" err="1"/>
              <a:t>вещей</a:t>
            </a:r>
            <a:r>
              <a:rPr sz="4800" dirty="0"/>
              <a:t> (IoT)</a:t>
            </a:r>
          </a:p>
          <a:p>
            <a:pPr>
              <a:lnSpc>
                <a:spcPts val="6000"/>
              </a:lnSpc>
              <a:spcBef>
                <a:spcPts val="6000"/>
              </a:spcBef>
              <a:defRPr sz="6000">
                <a:solidFill>
                  <a:srgbClr val="FFFFFF"/>
                </a:solidFill>
              </a:defRPr>
            </a:pPr>
            <a:r>
              <a:rPr sz="4800" dirty="0" err="1"/>
              <a:t>Машинное</a:t>
            </a:r>
            <a:r>
              <a:rPr sz="4800" dirty="0"/>
              <a:t> </a:t>
            </a:r>
            <a:r>
              <a:rPr sz="4800" dirty="0" err="1"/>
              <a:t>обучение</a:t>
            </a:r>
            <a:r>
              <a:rPr sz="4800" dirty="0"/>
              <a:t> (Machine Learning, Artificial Intelligence)</a:t>
            </a:r>
          </a:p>
          <a:p>
            <a:pPr>
              <a:lnSpc>
                <a:spcPts val="6000"/>
              </a:lnSpc>
              <a:spcBef>
                <a:spcPts val="6000"/>
              </a:spcBef>
              <a:defRPr sz="6000">
                <a:solidFill>
                  <a:srgbClr val="FFFFFF"/>
                </a:solidFill>
              </a:defRPr>
            </a:pPr>
            <a:r>
              <a:rPr sz="4800" dirty="0" err="1"/>
              <a:t>Дополненная</a:t>
            </a:r>
            <a:r>
              <a:rPr sz="4800" dirty="0"/>
              <a:t> </a:t>
            </a:r>
            <a:r>
              <a:rPr sz="4800" dirty="0" err="1"/>
              <a:t>реальность</a:t>
            </a:r>
            <a:r>
              <a:rPr sz="4800" dirty="0"/>
              <a:t> (VR/AR)</a:t>
            </a:r>
          </a:p>
        </p:txBody>
      </p:sp>
      <p:sp>
        <p:nvSpPr>
          <p:cNvPr id="63" name="65%…"/>
          <p:cNvSpPr txBox="1"/>
          <p:nvPr/>
        </p:nvSpPr>
        <p:spPr>
          <a:xfrm>
            <a:off x="719432" y="5820421"/>
            <a:ext cx="9903251" cy="333424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/>
          <a:p>
            <a:r>
              <a:rPr dirty="0"/>
              <a:t>65%</a:t>
            </a:r>
          </a:p>
          <a:p>
            <a:pPr>
              <a:lnSpc>
                <a:spcPts val="6000"/>
              </a:lnSpc>
              <a:spcBef>
                <a:spcPts val="6000"/>
              </a:spcBef>
              <a:defRPr sz="6000">
                <a:solidFill>
                  <a:srgbClr val="000000"/>
                </a:solidFill>
              </a:defRPr>
            </a:pPr>
            <a:r>
              <a:rPr sz="4800" dirty="0" err="1"/>
              <a:t>заказывает</a:t>
            </a:r>
            <a:r>
              <a:rPr sz="4800" dirty="0"/>
              <a:t> </a:t>
            </a:r>
            <a:r>
              <a:rPr sz="4800" dirty="0" err="1"/>
              <a:t>услуги</a:t>
            </a:r>
            <a:br>
              <a:rPr sz="4800" dirty="0"/>
            </a:br>
            <a:r>
              <a:rPr sz="4800" dirty="0" err="1"/>
              <a:t>в</a:t>
            </a:r>
            <a:r>
              <a:rPr sz="4800" dirty="0"/>
              <a:t> </a:t>
            </a:r>
            <a:r>
              <a:rPr sz="4800" dirty="0" err="1"/>
              <a:t>сети</a:t>
            </a:r>
            <a:r>
              <a:rPr sz="4800" dirty="0"/>
              <a:t> </a:t>
            </a:r>
            <a:r>
              <a:rPr sz="4800" dirty="0" err="1"/>
              <a:t>Интернет</a:t>
            </a:r>
            <a:endParaRPr sz="4800" dirty="0"/>
          </a:p>
        </p:txBody>
      </p:sp>
      <p:sp>
        <p:nvSpPr>
          <p:cNvPr id="64" name="30 тыс.…"/>
          <p:cNvSpPr txBox="1"/>
          <p:nvPr/>
        </p:nvSpPr>
        <p:spPr>
          <a:xfrm>
            <a:off x="719431" y="9381905"/>
            <a:ext cx="9903251" cy="333424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/>
          <a:p>
            <a:r>
              <a:rPr dirty="0"/>
              <a:t>30 </a:t>
            </a:r>
            <a:r>
              <a:rPr dirty="0" err="1"/>
              <a:t>тыс</a:t>
            </a:r>
            <a:r>
              <a:rPr dirty="0"/>
              <a:t>.</a:t>
            </a:r>
          </a:p>
          <a:p>
            <a:pPr>
              <a:lnSpc>
                <a:spcPts val="6000"/>
              </a:lnSpc>
              <a:spcBef>
                <a:spcPts val="6000"/>
              </a:spcBef>
              <a:defRPr sz="6000">
                <a:solidFill>
                  <a:srgbClr val="000000"/>
                </a:solidFill>
              </a:defRPr>
            </a:pPr>
            <a:r>
              <a:rPr sz="4800" dirty="0" err="1"/>
              <a:t>публичных</a:t>
            </a:r>
            <a:r>
              <a:rPr sz="4800" dirty="0"/>
              <a:t> </a:t>
            </a:r>
            <a:r>
              <a:rPr sz="4800" dirty="0" err="1"/>
              <a:t>точек</a:t>
            </a:r>
            <a:br>
              <a:rPr sz="4800" dirty="0"/>
            </a:br>
            <a:r>
              <a:rPr sz="4800" dirty="0" err="1"/>
              <a:t>доступа</a:t>
            </a:r>
            <a:r>
              <a:rPr sz="4800" dirty="0"/>
              <a:t> </a:t>
            </a:r>
            <a:r>
              <a:rPr sz="4800" dirty="0" err="1"/>
              <a:t>WiFi</a:t>
            </a:r>
            <a:endParaRPr sz="4800" dirty="0"/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extBox 5"/>
          <p:cNvSpPr txBox="1"/>
          <p:nvPr/>
        </p:nvSpPr>
        <p:spPr>
          <a:xfrm>
            <a:off x="719433" y="1008520"/>
            <a:ext cx="13824751" cy="6540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ts val="5000"/>
              </a:lnSpc>
              <a:defRPr sz="5000"/>
            </a:lvl1pPr>
          </a:lstStyle>
          <a:p>
            <a:r>
              <a:rPr dirty="0" err="1"/>
              <a:t>Город</a:t>
            </a:r>
            <a:r>
              <a:rPr dirty="0"/>
              <a:t> ВДНХ</a:t>
            </a:r>
          </a:p>
        </p:txBody>
      </p:sp>
      <p:sp>
        <p:nvSpPr>
          <p:cNvPr id="51" name="Номер слайда"/>
          <p:cNvSpPr txBox="1">
            <a:spLocks noGrp="1"/>
          </p:cNvSpPr>
          <p:nvPr>
            <p:ph type="sldNum" sz="quarter" idx="2"/>
          </p:nvPr>
        </p:nvSpPr>
        <p:spPr>
          <a:xfrm>
            <a:off x="23314910" y="1116740"/>
            <a:ext cx="224595" cy="45720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>
            <a:lvl1pPr>
              <a:lnSpc>
                <a:spcPts val="5100"/>
              </a:lnSpc>
              <a:defRPr>
                <a:solidFill>
                  <a:srgbClr val="A7A7A7"/>
                </a:solidFill>
              </a:defRPr>
            </a:lvl1pPr>
          </a:lstStyle>
          <a:p>
            <a:fld id="{86CB4B4D-7CA3-9044-876B-883B54F8677D}" type="slidenum">
              <a:t>4</a:t>
            </a:fld>
            <a:endParaRPr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7490331-22E8-E04A-B25A-64DF461A1994}"/>
              </a:ext>
            </a:extLst>
          </p:cNvPr>
          <p:cNvSpPr txBox="1"/>
          <p:nvPr/>
        </p:nvSpPr>
        <p:spPr>
          <a:xfrm>
            <a:off x="2614964" y="6295807"/>
            <a:ext cx="8176917" cy="117019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71437" tIns="71437" rIns="71437" bIns="71437" numCol="1" spcCol="38100" rtlCol="0" anchor="ctr">
            <a:spAutoFit/>
          </a:bodyPr>
          <a:lstStyle/>
          <a:p>
            <a:pPr marL="0" marR="0" indent="0" algn="l" defTabSz="821531" rtl="0" fontAlgn="auto" latinLnBrk="0" hangingPunct="0">
              <a:lnSpc>
                <a:spcPts val="8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ru-RU" sz="6000" dirty="0"/>
              <a:t>Градостроительство</a:t>
            </a:r>
            <a:endParaRPr kumimoji="0" lang="ru-RU" sz="6000" b="1" i="0" u="none" strike="noStrike" cap="none" spc="0" normalizeH="0" baseline="0" dirty="0">
              <a:ln>
                <a:noFill/>
              </a:ln>
              <a:solidFill>
                <a:srgbClr val="F7323F"/>
              </a:solidFill>
              <a:effectLst/>
              <a:uFillTx/>
              <a:latin typeface="Helvetica"/>
              <a:ea typeface="Helvetica"/>
              <a:cs typeface="Helvetica"/>
              <a:sym typeface="Helvetica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9AA43E3-B4BC-9245-808A-6979BBD78866}"/>
              </a:ext>
            </a:extLst>
          </p:cNvPr>
          <p:cNvSpPr txBox="1"/>
          <p:nvPr/>
        </p:nvSpPr>
        <p:spPr>
          <a:xfrm>
            <a:off x="4070072" y="5209831"/>
            <a:ext cx="7704031" cy="117019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71437" tIns="71437" rIns="71437" bIns="71437" numCol="1" spcCol="38100" rtlCol="0" anchor="ctr">
            <a:spAutoFit/>
          </a:bodyPr>
          <a:lstStyle/>
          <a:p>
            <a:pPr marL="0" marR="0" indent="0" algn="l" defTabSz="821531" rtl="0" fontAlgn="auto" latinLnBrk="0" hangingPunct="0">
              <a:lnSpc>
                <a:spcPts val="8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ru-RU" sz="5400" dirty="0">
                <a:solidFill>
                  <a:schemeClr val="bg2">
                    <a:lumMod val="60000"/>
                    <a:lumOff val="40000"/>
                  </a:schemeClr>
                </a:solidFill>
              </a:rPr>
              <a:t>Жилищное хозяйство</a:t>
            </a:r>
            <a:endParaRPr kumimoji="0" lang="ru-RU" sz="5400" b="1" i="0" u="none" strike="noStrike" cap="none" spc="0" normalizeH="0" baseline="0" dirty="0">
              <a:ln>
                <a:noFill/>
              </a:ln>
              <a:solidFill>
                <a:schemeClr val="bg2">
                  <a:lumMod val="60000"/>
                  <a:lumOff val="40000"/>
                </a:schemeClr>
              </a:solidFill>
              <a:effectLst/>
              <a:uFillTx/>
              <a:sym typeface="Helvetica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7C1277E-471E-AD40-9807-FDC8E7C9C897}"/>
              </a:ext>
            </a:extLst>
          </p:cNvPr>
          <p:cNvSpPr txBox="1"/>
          <p:nvPr/>
        </p:nvSpPr>
        <p:spPr>
          <a:xfrm>
            <a:off x="2167869" y="4433009"/>
            <a:ext cx="9105056" cy="117019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71437" tIns="71437" rIns="71437" bIns="71437" numCol="1" spcCol="38100" rtlCol="0" anchor="ctr">
            <a:spAutoFit/>
          </a:bodyPr>
          <a:lstStyle/>
          <a:p>
            <a:pPr marL="0" marR="0" indent="0" algn="l" defTabSz="821531" rtl="0" fontAlgn="auto" latinLnBrk="0" hangingPunct="0">
              <a:lnSpc>
                <a:spcPts val="8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5400" b="1" i="0" u="none" strike="noStrike" cap="none" spc="0" normalizeH="0" baseline="0" dirty="0">
                <a:ln>
                  <a:noFill/>
                </a:ln>
                <a:solidFill>
                  <a:srgbClr val="F7323F"/>
                </a:solidFill>
                <a:effectLst/>
                <a:uFillTx/>
                <a:latin typeface="Helvetica"/>
                <a:ea typeface="Helvetica"/>
                <a:cs typeface="Helvetica"/>
                <a:sym typeface="Helvetica"/>
              </a:rPr>
              <a:t>Коммунальное хозя</a:t>
            </a:r>
            <a:r>
              <a:rPr lang="ru-RU" sz="5400" dirty="0"/>
              <a:t>йство</a:t>
            </a:r>
            <a:endParaRPr kumimoji="0" lang="ru-RU" sz="5400" b="1" i="0" u="none" strike="noStrike" cap="none" spc="0" normalizeH="0" baseline="0" dirty="0">
              <a:ln>
                <a:noFill/>
              </a:ln>
              <a:solidFill>
                <a:srgbClr val="F7323F"/>
              </a:solidFill>
              <a:effectLst/>
              <a:uFillTx/>
              <a:latin typeface="Helvetica"/>
              <a:ea typeface="Helvetica"/>
              <a:cs typeface="Helvetica"/>
              <a:sym typeface="Helvetica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DAFCC2F-9245-8A42-9103-496DBD610982}"/>
              </a:ext>
            </a:extLst>
          </p:cNvPr>
          <p:cNvSpPr txBox="1"/>
          <p:nvPr/>
        </p:nvSpPr>
        <p:spPr>
          <a:xfrm>
            <a:off x="3543349" y="7344947"/>
            <a:ext cx="4616647" cy="117019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71437" tIns="71437" rIns="71437" bIns="71437" numCol="1" spcCol="38100" rtlCol="0" anchor="ctr">
            <a:spAutoFit/>
          </a:bodyPr>
          <a:lstStyle/>
          <a:p>
            <a:pPr marL="0" marR="0" indent="0" algn="l" defTabSz="821531" rtl="0" fontAlgn="auto" latinLnBrk="0" hangingPunct="0">
              <a:lnSpc>
                <a:spcPts val="8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ru-RU" sz="6600" dirty="0"/>
              <a:t>Транспорт</a:t>
            </a:r>
            <a:endParaRPr kumimoji="0" lang="ru-RU" sz="6600" b="1" i="0" u="none" strike="noStrike" cap="none" spc="0" normalizeH="0" baseline="0" dirty="0">
              <a:ln>
                <a:noFill/>
              </a:ln>
              <a:solidFill>
                <a:srgbClr val="F7323F"/>
              </a:solidFill>
              <a:effectLst/>
              <a:uFillTx/>
              <a:latin typeface="Helvetica"/>
              <a:ea typeface="Helvetica"/>
              <a:cs typeface="Helvetica"/>
              <a:sym typeface="Helvetica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782A27B-3F08-6F4C-A440-C5AE80C17393}"/>
              </a:ext>
            </a:extLst>
          </p:cNvPr>
          <p:cNvSpPr txBox="1"/>
          <p:nvPr/>
        </p:nvSpPr>
        <p:spPr>
          <a:xfrm>
            <a:off x="5851672" y="8430923"/>
            <a:ext cx="11780468" cy="117019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71437" tIns="71437" rIns="71437" bIns="71437" numCol="1" spcCol="38100" rtlCol="0" anchor="ctr">
            <a:spAutoFit/>
          </a:bodyPr>
          <a:lstStyle/>
          <a:p>
            <a:pPr marL="0" marR="0" indent="0" algn="l" defTabSz="821531" rtl="0" fontAlgn="auto" latinLnBrk="0" hangingPunct="0">
              <a:lnSpc>
                <a:spcPts val="8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ru-RU" sz="6000" dirty="0"/>
              <a:t>Информационные технологии</a:t>
            </a:r>
            <a:endParaRPr kumimoji="0" lang="ru-RU" sz="6000" b="1" i="0" u="none" strike="noStrike" cap="none" spc="0" normalizeH="0" baseline="0" dirty="0">
              <a:ln>
                <a:noFill/>
              </a:ln>
              <a:solidFill>
                <a:srgbClr val="F7323F"/>
              </a:solidFill>
              <a:effectLst/>
              <a:uFillTx/>
              <a:latin typeface="Helvetica"/>
              <a:ea typeface="Helvetica"/>
              <a:cs typeface="Helvetica"/>
              <a:sym typeface="Helvetica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757669A-16C5-DD44-A288-858DAA69AE93}"/>
              </a:ext>
            </a:extLst>
          </p:cNvPr>
          <p:cNvSpPr txBox="1"/>
          <p:nvPr/>
        </p:nvSpPr>
        <p:spPr>
          <a:xfrm>
            <a:off x="8159996" y="7573509"/>
            <a:ext cx="2459005" cy="117019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71437" tIns="71437" rIns="71437" bIns="71437" numCol="1" spcCol="38100" rtlCol="0" anchor="ctr">
            <a:spAutoFit/>
          </a:bodyPr>
          <a:lstStyle/>
          <a:p>
            <a:pPr marL="0" marR="0" indent="0" algn="l" defTabSz="821531" rtl="0" fontAlgn="auto" latinLnBrk="0" hangingPunct="0">
              <a:lnSpc>
                <a:spcPts val="8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ru-RU" sz="6000" dirty="0"/>
              <a:t>Связь</a:t>
            </a:r>
            <a:endParaRPr kumimoji="0" lang="ru-RU" sz="6000" b="1" i="0" u="none" strike="noStrike" cap="none" spc="0" normalizeH="0" baseline="0" dirty="0">
              <a:ln>
                <a:noFill/>
              </a:ln>
              <a:solidFill>
                <a:srgbClr val="F7323F"/>
              </a:solidFill>
              <a:effectLst/>
              <a:uFillTx/>
              <a:latin typeface="Helvetica"/>
              <a:ea typeface="Helvetica"/>
              <a:cs typeface="Helvetica"/>
              <a:sym typeface="Helvetica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70F22D2B-C845-3744-A631-705829608D3F}"/>
              </a:ext>
            </a:extLst>
          </p:cNvPr>
          <p:cNvSpPr txBox="1"/>
          <p:nvPr/>
        </p:nvSpPr>
        <p:spPr>
          <a:xfrm>
            <a:off x="10609943" y="7237436"/>
            <a:ext cx="3202799" cy="117019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71437" tIns="71437" rIns="71437" bIns="71437" numCol="1" spcCol="38100" rtlCol="0" anchor="ctr">
            <a:spAutoFit/>
          </a:bodyPr>
          <a:lstStyle/>
          <a:p>
            <a:pPr marL="0" marR="0" indent="0" algn="l" defTabSz="821531" rtl="0" fontAlgn="auto" latinLnBrk="0" hangingPunct="0">
              <a:lnSpc>
                <a:spcPts val="8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ru-RU" sz="6600" dirty="0"/>
              <a:t>Туризм</a:t>
            </a:r>
            <a:endParaRPr kumimoji="0" lang="ru-RU" sz="6600" b="1" i="0" u="none" strike="noStrike" cap="none" spc="0" normalizeH="0" baseline="0" dirty="0">
              <a:ln>
                <a:noFill/>
              </a:ln>
              <a:solidFill>
                <a:srgbClr val="F7323F"/>
              </a:solidFill>
              <a:effectLst/>
              <a:uFillTx/>
              <a:latin typeface="Helvetica"/>
              <a:ea typeface="Helvetica"/>
              <a:cs typeface="Helvetica"/>
              <a:sym typeface="Helvetica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C4C33472-F1C3-2947-BAC3-B4AA780081F6}"/>
              </a:ext>
            </a:extLst>
          </p:cNvPr>
          <p:cNvSpPr txBox="1"/>
          <p:nvPr/>
        </p:nvSpPr>
        <p:spPr>
          <a:xfrm>
            <a:off x="11286479" y="6089514"/>
            <a:ext cx="3669273" cy="117019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71437" tIns="71437" rIns="71437" bIns="71437" numCol="1" spcCol="38100" rtlCol="0" anchor="ctr">
            <a:spAutoFit/>
          </a:bodyPr>
          <a:lstStyle/>
          <a:p>
            <a:pPr marL="0" marR="0" indent="0" algn="l" defTabSz="821531" rtl="0" fontAlgn="auto" latinLnBrk="0" hangingPunct="0">
              <a:lnSpc>
                <a:spcPts val="8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ru-RU" sz="6000" dirty="0"/>
              <a:t>Финансы</a:t>
            </a:r>
            <a:endParaRPr kumimoji="0" lang="ru-RU" sz="6000" b="1" i="0" u="none" strike="noStrike" cap="none" spc="0" normalizeH="0" baseline="0" dirty="0">
              <a:ln>
                <a:noFill/>
              </a:ln>
              <a:solidFill>
                <a:srgbClr val="F7323F"/>
              </a:solidFill>
              <a:effectLst/>
              <a:uFillTx/>
              <a:latin typeface="Helvetica"/>
              <a:ea typeface="Helvetica"/>
              <a:cs typeface="Helvetica"/>
              <a:sym typeface="Helvetica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C956D65A-4646-9A49-BA1F-707A8F047FF3}"/>
              </a:ext>
            </a:extLst>
          </p:cNvPr>
          <p:cNvSpPr txBox="1"/>
          <p:nvPr/>
        </p:nvSpPr>
        <p:spPr>
          <a:xfrm>
            <a:off x="13661046" y="7573509"/>
            <a:ext cx="7056418" cy="117019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71437" tIns="71437" rIns="71437" bIns="71437" numCol="1" spcCol="38100" rtlCol="0" anchor="ctr">
            <a:spAutoFit/>
          </a:bodyPr>
          <a:lstStyle/>
          <a:p>
            <a:pPr marL="0" marR="0" indent="0" algn="l" defTabSz="821531" rtl="0" fontAlgn="auto" latinLnBrk="0" hangingPunct="0">
              <a:lnSpc>
                <a:spcPts val="8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ru-RU" sz="6000" dirty="0">
                <a:solidFill>
                  <a:schemeClr val="bg2">
                    <a:lumMod val="60000"/>
                    <a:lumOff val="40000"/>
                  </a:schemeClr>
                </a:solidFill>
              </a:rPr>
              <a:t>Промышленность</a:t>
            </a:r>
            <a:endParaRPr kumimoji="0" lang="ru-RU" sz="6000" b="1" i="0" u="none" strike="noStrike" cap="none" spc="0" normalizeH="0" baseline="0" dirty="0">
              <a:ln>
                <a:noFill/>
              </a:ln>
              <a:solidFill>
                <a:schemeClr val="bg2">
                  <a:lumMod val="60000"/>
                  <a:lumOff val="40000"/>
                </a:schemeClr>
              </a:solidFill>
              <a:effectLst/>
              <a:uFillTx/>
              <a:sym typeface="Helvetica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3B751B26-0801-AC46-9385-BE5988DC6CD2}"/>
              </a:ext>
            </a:extLst>
          </p:cNvPr>
          <p:cNvSpPr txBox="1"/>
          <p:nvPr/>
        </p:nvSpPr>
        <p:spPr>
          <a:xfrm>
            <a:off x="6830552" y="3610933"/>
            <a:ext cx="7292060" cy="117019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71437" tIns="71437" rIns="71437" bIns="71437" numCol="1" spcCol="38100" rtlCol="0" anchor="ctr">
            <a:spAutoFit/>
          </a:bodyPr>
          <a:lstStyle/>
          <a:p>
            <a:pPr marL="0" marR="0" indent="0" algn="l" defTabSz="821531" rtl="0" fontAlgn="auto" latinLnBrk="0" hangingPunct="0">
              <a:lnSpc>
                <a:spcPts val="8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ru-RU" sz="6000" dirty="0"/>
              <a:t>Торговля и услуги</a:t>
            </a:r>
            <a:endParaRPr kumimoji="0" lang="ru-RU" sz="6000" b="1" i="0" u="none" strike="noStrike" cap="none" spc="0" normalizeH="0" baseline="0" dirty="0">
              <a:ln>
                <a:noFill/>
              </a:ln>
              <a:solidFill>
                <a:srgbClr val="F7323F"/>
              </a:solidFill>
              <a:effectLst/>
              <a:uFillTx/>
              <a:latin typeface="Helvetica"/>
              <a:ea typeface="Helvetica"/>
              <a:cs typeface="Helvetica"/>
              <a:sym typeface="Helvetica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180C1CC7-6034-4948-9356-BE0E78B4396C}"/>
              </a:ext>
            </a:extLst>
          </p:cNvPr>
          <p:cNvSpPr txBox="1"/>
          <p:nvPr/>
        </p:nvSpPr>
        <p:spPr>
          <a:xfrm>
            <a:off x="11538480" y="4577196"/>
            <a:ext cx="7526098" cy="117019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71437" tIns="71437" rIns="71437" bIns="71437" numCol="1" spcCol="38100" rtlCol="0" anchor="ctr">
            <a:spAutoFit/>
          </a:bodyPr>
          <a:lstStyle/>
          <a:p>
            <a:pPr marL="0" marR="0" indent="0" algn="l" defTabSz="821531" rtl="0" fontAlgn="auto" latinLnBrk="0" hangingPunct="0">
              <a:lnSpc>
                <a:spcPts val="8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ru-RU" sz="6000" dirty="0"/>
              <a:t>Наука и инновации</a:t>
            </a:r>
            <a:endParaRPr kumimoji="0" lang="ru-RU" sz="6000" b="1" i="0" u="none" strike="noStrike" cap="none" spc="0" normalizeH="0" baseline="0" dirty="0">
              <a:ln>
                <a:noFill/>
              </a:ln>
              <a:solidFill>
                <a:srgbClr val="F7323F"/>
              </a:solidFill>
              <a:effectLst/>
              <a:uFillTx/>
              <a:latin typeface="Helvetica"/>
              <a:ea typeface="Helvetica"/>
              <a:cs typeface="Helvetica"/>
              <a:sym typeface="Helvetica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1669B0C4-AE06-C547-9BBF-240FA8150B0F}"/>
              </a:ext>
            </a:extLst>
          </p:cNvPr>
          <p:cNvSpPr txBox="1"/>
          <p:nvPr/>
        </p:nvSpPr>
        <p:spPr>
          <a:xfrm>
            <a:off x="5407640" y="2738248"/>
            <a:ext cx="5504711" cy="117019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71437" tIns="71437" rIns="71437" bIns="71437" numCol="1" spcCol="38100" rtlCol="0" anchor="ctr">
            <a:spAutoFit/>
          </a:bodyPr>
          <a:lstStyle/>
          <a:p>
            <a:pPr marL="0" marR="0" indent="0" algn="l" defTabSz="821531" rtl="0" fontAlgn="auto" latinLnBrk="0" hangingPunct="0">
              <a:lnSpc>
                <a:spcPts val="8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ru-RU" sz="6000" dirty="0"/>
              <a:t>Безопасность</a:t>
            </a:r>
            <a:endParaRPr kumimoji="0" lang="ru-RU" sz="6000" b="1" i="0" u="none" strike="noStrike" cap="none" spc="0" normalizeH="0" baseline="0" dirty="0">
              <a:ln>
                <a:noFill/>
              </a:ln>
              <a:solidFill>
                <a:srgbClr val="F7323F"/>
              </a:solidFill>
              <a:effectLst/>
              <a:uFillTx/>
              <a:latin typeface="Helvetica"/>
              <a:ea typeface="Helvetica"/>
              <a:cs typeface="Helvetica"/>
              <a:sym typeface="Helvetica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13785236-0866-8349-9B87-635024700809}"/>
              </a:ext>
            </a:extLst>
          </p:cNvPr>
          <p:cNvSpPr txBox="1"/>
          <p:nvPr/>
        </p:nvSpPr>
        <p:spPr>
          <a:xfrm>
            <a:off x="11173467" y="2534782"/>
            <a:ext cx="3895296" cy="117019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71437" tIns="71437" rIns="71437" bIns="71437" numCol="1" spcCol="38100" rtlCol="0" anchor="ctr">
            <a:spAutoFit/>
          </a:bodyPr>
          <a:lstStyle/>
          <a:p>
            <a:pPr marL="0" marR="0" indent="0" algn="l" defTabSz="821531" rtl="0" fontAlgn="auto" latinLnBrk="0" hangingPunct="0">
              <a:lnSpc>
                <a:spcPts val="8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ru-RU" sz="6000" dirty="0"/>
              <a:t>Экология</a:t>
            </a:r>
            <a:endParaRPr kumimoji="0" lang="ru-RU" sz="6000" b="1" i="0" u="none" strike="noStrike" cap="none" spc="0" normalizeH="0" baseline="0" dirty="0">
              <a:ln>
                <a:noFill/>
              </a:ln>
              <a:solidFill>
                <a:srgbClr val="F7323F"/>
              </a:solidFill>
              <a:effectLst/>
              <a:uFillTx/>
              <a:latin typeface="Helvetica"/>
              <a:ea typeface="Helvetica"/>
              <a:cs typeface="Helvetica"/>
              <a:sym typeface="Helvetica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E25475FB-B709-3F41-8461-3B447011E784}"/>
              </a:ext>
            </a:extLst>
          </p:cNvPr>
          <p:cNvSpPr txBox="1"/>
          <p:nvPr/>
        </p:nvSpPr>
        <p:spPr>
          <a:xfrm>
            <a:off x="14413066" y="3377099"/>
            <a:ext cx="6028894" cy="117019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71437" tIns="71437" rIns="71437" bIns="71437" numCol="1" spcCol="38100" rtlCol="0" anchor="ctr">
            <a:spAutoFit/>
          </a:bodyPr>
          <a:lstStyle/>
          <a:p>
            <a:pPr marL="0" marR="0" indent="0" algn="l" defTabSz="821531" rtl="0" fontAlgn="auto" latinLnBrk="0" hangingPunct="0">
              <a:lnSpc>
                <a:spcPts val="8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ru-RU" sz="6000" dirty="0">
                <a:solidFill>
                  <a:schemeClr val="bg2">
                    <a:lumMod val="60000"/>
                    <a:lumOff val="40000"/>
                  </a:schemeClr>
                </a:solidFill>
              </a:rPr>
              <a:t>Правительство</a:t>
            </a:r>
            <a:endParaRPr kumimoji="0" lang="ru-RU" sz="6000" b="1" i="0" u="none" strike="noStrike" cap="none" spc="0" normalizeH="0" baseline="0" dirty="0">
              <a:ln>
                <a:noFill/>
              </a:ln>
              <a:solidFill>
                <a:schemeClr val="bg2">
                  <a:lumMod val="60000"/>
                  <a:lumOff val="40000"/>
                </a:schemeClr>
              </a:solidFill>
              <a:effectLst/>
              <a:uFillTx/>
              <a:sym typeface="Helvetica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A776765D-8213-D54F-8160-0FA4E8C553BA}"/>
              </a:ext>
            </a:extLst>
          </p:cNvPr>
          <p:cNvSpPr txBox="1"/>
          <p:nvPr/>
        </p:nvSpPr>
        <p:spPr>
          <a:xfrm>
            <a:off x="14251163" y="5311043"/>
            <a:ext cx="6352700" cy="117019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71437" tIns="71437" rIns="71437" bIns="71437" numCol="1" spcCol="38100" rtlCol="0" anchor="ctr">
            <a:spAutoFit/>
          </a:bodyPr>
          <a:lstStyle/>
          <a:p>
            <a:pPr marL="0" marR="0" indent="0" algn="l" defTabSz="821531" rtl="0" fontAlgn="auto" latinLnBrk="0" hangingPunct="0">
              <a:lnSpc>
                <a:spcPts val="8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ru-RU" sz="5400" dirty="0">
                <a:solidFill>
                  <a:schemeClr val="bg2">
                    <a:lumMod val="60000"/>
                    <a:lumOff val="40000"/>
                  </a:schemeClr>
                </a:solidFill>
              </a:rPr>
              <a:t>Здравоохранение</a:t>
            </a:r>
            <a:endParaRPr kumimoji="0" lang="ru-RU" sz="5400" b="1" i="0" u="none" strike="noStrike" cap="none" spc="0" normalizeH="0" baseline="0" dirty="0">
              <a:ln>
                <a:noFill/>
              </a:ln>
              <a:solidFill>
                <a:schemeClr val="bg2">
                  <a:lumMod val="60000"/>
                  <a:lumOff val="40000"/>
                </a:schemeClr>
              </a:solidFill>
              <a:effectLst/>
              <a:uFillTx/>
              <a:sym typeface="Helvetica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4168960E-9106-4247-BDC8-6ABC82710A61}"/>
              </a:ext>
            </a:extLst>
          </p:cNvPr>
          <p:cNvSpPr txBox="1"/>
          <p:nvPr/>
        </p:nvSpPr>
        <p:spPr>
          <a:xfrm>
            <a:off x="14251163" y="6817307"/>
            <a:ext cx="5219377" cy="117019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71437" tIns="71437" rIns="71437" bIns="71437" numCol="1" spcCol="38100" rtlCol="0" anchor="ctr">
            <a:spAutoFit/>
          </a:bodyPr>
          <a:lstStyle/>
          <a:p>
            <a:pPr marL="0" marR="0" indent="0" algn="l" defTabSz="821531" rtl="0" fontAlgn="auto" latinLnBrk="0" hangingPunct="0">
              <a:lnSpc>
                <a:spcPts val="8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ru-RU" sz="6000" dirty="0"/>
              <a:t>Образование</a:t>
            </a:r>
            <a:endParaRPr kumimoji="0" lang="ru-RU" sz="6000" b="1" i="0" u="none" strike="noStrike" cap="none" spc="0" normalizeH="0" baseline="0" dirty="0">
              <a:ln>
                <a:noFill/>
              </a:ln>
              <a:solidFill>
                <a:srgbClr val="F7323F"/>
              </a:solidFill>
              <a:effectLst/>
              <a:uFillTx/>
              <a:latin typeface="Helvetica"/>
              <a:ea typeface="Helvetica"/>
              <a:cs typeface="Helvetica"/>
              <a:sym typeface="Helvetica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C507F00D-344D-1641-BEEB-C8807623850E}"/>
              </a:ext>
            </a:extLst>
          </p:cNvPr>
          <p:cNvSpPr txBox="1"/>
          <p:nvPr/>
        </p:nvSpPr>
        <p:spPr>
          <a:xfrm>
            <a:off x="7314411" y="9624410"/>
            <a:ext cx="4150174" cy="117019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71437" tIns="71437" rIns="71437" bIns="71437" numCol="1" spcCol="38100" rtlCol="0" anchor="ctr">
            <a:spAutoFit/>
          </a:bodyPr>
          <a:lstStyle/>
          <a:p>
            <a:pPr marL="0" marR="0" indent="0" algn="l" defTabSz="821531" rtl="0" fontAlgn="auto" latinLnBrk="0" hangingPunct="0">
              <a:lnSpc>
                <a:spcPts val="8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ru-RU" sz="6600" dirty="0"/>
              <a:t>Культура</a:t>
            </a:r>
            <a:endParaRPr kumimoji="0" lang="ru-RU" sz="6600" b="1" i="0" u="none" strike="noStrike" cap="none" spc="0" normalizeH="0" baseline="0" dirty="0">
              <a:ln>
                <a:noFill/>
              </a:ln>
              <a:solidFill>
                <a:srgbClr val="F7323F"/>
              </a:solidFill>
              <a:effectLst/>
              <a:uFillTx/>
              <a:latin typeface="Helvetica"/>
              <a:ea typeface="Helvetica"/>
              <a:cs typeface="Helvetica"/>
              <a:sym typeface="Helvetica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3C47284E-553A-2F45-A624-8BEAC70FD6AB}"/>
              </a:ext>
            </a:extLst>
          </p:cNvPr>
          <p:cNvSpPr txBox="1"/>
          <p:nvPr/>
        </p:nvSpPr>
        <p:spPr>
          <a:xfrm>
            <a:off x="11548170" y="9288337"/>
            <a:ext cx="7460375" cy="117019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71437" tIns="71437" rIns="71437" bIns="71437" numCol="1" spcCol="38100" rtlCol="0" anchor="ctr">
            <a:spAutoFit/>
          </a:bodyPr>
          <a:lstStyle/>
          <a:p>
            <a:pPr marL="0" marR="0" indent="0" algn="l" defTabSz="821531" rtl="0" fontAlgn="auto" latinLnBrk="0" hangingPunct="0">
              <a:lnSpc>
                <a:spcPts val="8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ru-RU" sz="6000" dirty="0"/>
              <a:t>Социальная сфера</a:t>
            </a:r>
            <a:endParaRPr kumimoji="0" lang="ru-RU" sz="6000" b="1" i="0" u="none" strike="noStrike" cap="none" spc="0" normalizeH="0" baseline="0" dirty="0">
              <a:ln>
                <a:noFill/>
              </a:ln>
              <a:solidFill>
                <a:srgbClr val="F7323F"/>
              </a:solidFill>
              <a:effectLst/>
              <a:uFillTx/>
              <a:latin typeface="Helvetica"/>
              <a:ea typeface="Helvetica"/>
              <a:cs typeface="Helvetica"/>
              <a:sym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1850867008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Прямоугольник"/>
          <p:cNvSpPr/>
          <p:nvPr/>
        </p:nvSpPr>
        <p:spPr>
          <a:xfrm>
            <a:off x="11444971" y="0"/>
            <a:ext cx="12939029" cy="13714797"/>
          </a:xfrm>
          <a:prstGeom prst="rect">
            <a:avLst/>
          </a:prstGeom>
          <a:solidFill>
            <a:srgbClr val="F7323F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 algn="ctr">
              <a:lnSpc>
                <a:spcPct val="100000"/>
              </a:lnSpc>
              <a:defRPr sz="30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58" name="TextBox 5"/>
          <p:cNvSpPr txBox="1"/>
          <p:nvPr/>
        </p:nvSpPr>
        <p:spPr>
          <a:xfrm>
            <a:off x="719433" y="1008520"/>
            <a:ext cx="9952280" cy="12990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ts val="5000"/>
              </a:lnSpc>
              <a:defRPr sz="5000"/>
            </a:lvl1pPr>
          </a:lstStyle>
          <a:p>
            <a:r>
              <a:rPr lang="ru-RU" dirty="0"/>
              <a:t>Новая цифровая ценность для посетителей</a:t>
            </a:r>
            <a:endParaRPr dirty="0"/>
          </a:p>
        </p:txBody>
      </p:sp>
      <p:sp>
        <p:nvSpPr>
          <p:cNvPr id="60" name="Номер слайда"/>
          <p:cNvSpPr txBox="1">
            <a:spLocks noGrp="1"/>
          </p:cNvSpPr>
          <p:nvPr>
            <p:ph type="sldNum" sz="quarter" idx="2"/>
          </p:nvPr>
        </p:nvSpPr>
        <p:spPr>
          <a:xfrm>
            <a:off x="23314910" y="1116740"/>
            <a:ext cx="224595" cy="45720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>
            <a:lvl1pPr>
              <a:lnSpc>
                <a:spcPts val="5100"/>
              </a:lnSpc>
              <a:defRPr>
                <a:solidFill>
                  <a:srgbClr val="A7A7A7"/>
                </a:solidFill>
              </a:defRPr>
            </a:lvl1pPr>
          </a:lstStyle>
          <a:p>
            <a:fld id="{86CB4B4D-7CA3-9044-876B-883B54F8677D}" type="slidenum">
              <a:t>5</a:t>
            </a:fld>
            <a:endParaRPr/>
          </a:p>
        </p:txBody>
      </p:sp>
      <p:sp>
        <p:nvSpPr>
          <p:cNvPr id="61" name="TextBox 5"/>
          <p:cNvSpPr txBox="1"/>
          <p:nvPr/>
        </p:nvSpPr>
        <p:spPr>
          <a:xfrm>
            <a:off x="12198789" y="1008520"/>
            <a:ext cx="9952280" cy="6540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ts val="5000"/>
              </a:lnSpc>
              <a:defRPr sz="5000">
                <a:solidFill>
                  <a:srgbClr val="FFFFFF"/>
                </a:solidFill>
              </a:defRPr>
            </a:lvl1pPr>
          </a:lstStyle>
          <a:p>
            <a:r>
              <a:rPr lang="ru-RU" dirty="0">
                <a:solidFill>
                  <a:schemeClr val="tx2">
                    <a:lumMod val="10000"/>
                  </a:schemeClr>
                </a:solidFill>
              </a:rPr>
              <a:t>Технологии для посетителей</a:t>
            </a:r>
            <a:endParaRPr dirty="0">
              <a:solidFill>
                <a:schemeClr val="tx2">
                  <a:lumMod val="10000"/>
                </a:schemeClr>
              </a:solidFill>
            </a:endParaRPr>
          </a:p>
        </p:txBody>
      </p:sp>
      <p:sp>
        <p:nvSpPr>
          <p:cNvPr id="10" name="Персонифицированные услуги и адресная поддержка…">
            <a:extLst>
              <a:ext uri="{FF2B5EF4-FFF2-40B4-BE49-F238E27FC236}">
                <a16:creationId xmlns:a16="http://schemas.microsoft.com/office/drawing/2014/main" id="{FA2E670D-1FE6-224A-8B9B-DD079DAAC130}"/>
              </a:ext>
            </a:extLst>
          </p:cNvPr>
          <p:cNvSpPr txBox="1"/>
          <p:nvPr/>
        </p:nvSpPr>
        <p:spPr>
          <a:xfrm>
            <a:off x="739253" y="2436749"/>
            <a:ext cx="10134693" cy="1073556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0" tIns="0" rIns="0" bIns="0">
            <a:spAutoFit/>
          </a:bodyPr>
          <a:lstStyle/>
          <a:p>
            <a:pPr marL="762000" indent="-762000">
              <a:lnSpc>
                <a:spcPts val="6000"/>
              </a:lnSpc>
              <a:spcBef>
                <a:spcPts val="6000"/>
              </a:spcBef>
              <a:buClr>
                <a:srgbClr val="989898"/>
              </a:buClr>
              <a:buSzPct val="90000"/>
              <a:buChar char="+"/>
              <a:defRPr sz="6000">
                <a:solidFill>
                  <a:srgbClr val="000000"/>
                </a:solidFill>
              </a:defRPr>
            </a:pPr>
            <a:r>
              <a:rPr sz="4400" dirty="0" err="1"/>
              <a:t>Персонифицированные</a:t>
            </a:r>
            <a:r>
              <a:rPr sz="4400" dirty="0"/>
              <a:t> </a:t>
            </a:r>
            <a:r>
              <a:rPr sz="4400" dirty="0" err="1"/>
              <a:t>услуги</a:t>
            </a:r>
            <a:r>
              <a:rPr sz="4400" dirty="0"/>
              <a:t> </a:t>
            </a:r>
            <a:r>
              <a:rPr sz="4400" dirty="0" err="1"/>
              <a:t>и</a:t>
            </a:r>
            <a:r>
              <a:rPr sz="4400" dirty="0"/>
              <a:t> </a:t>
            </a:r>
            <a:r>
              <a:rPr sz="4400" dirty="0" err="1"/>
              <a:t>адресная</a:t>
            </a:r>
            <a:r>
              <a:rPr sz="4400" dirty="0"/>
              <a:t> </a:t>
            </a:r>
            <a:r>
              <a:rPr sz="4400" dirty="0" err="1"/>
              <a:t>поддержка</a:t>
            </a:r>
            <a:endParaRPr sz="4400" dirty="0"/>
          </a:p>
          <a:p>
            <a:pPr marL="762000" indent="-762000">
              <a:lnSpc>
                <a:spcPts val="6000"/>
              </a:lnSpc>
              <a:spcBef>
                <a:spcPts val="6000"/>
              </a:spcBef>
              <a:buClr>
                <a:srgbClr val="989898"/>
              </a:buClr>
              <a:buSzPct val="90000"/>
              <a:buChar char="+"/>
              <a:defRPr sz="6000">
                <a:solidFill>
                  <a:srgbClr val="000000"/>
                </a:solidFill>
              </a:defRPr>
            </a:pPr>
            <a:r>
              <a:rPr sz="4400" dirty="0" err="1"/>
              <a:t>Интерактивные</a:t>
            </a:r>
            <a:r>
              <a:rPr sz="4400" dirty="0"/>
              <a:t> </a:t>
            </a:r>
            <a:r>
              <a:rPr sz="4400" dirty="0" err="1"/>
              <a:t>и</a:t>
            </a:r>
            <a:r>
              <a:rPr sz="4400" dirty="0"/>
              <a:t> </a:t>
            </a:r>
            <a:r>
              <a:rPr sz="4400" dirty="0" err="1"/>
              <a:t>виртуальные</a:t>
            </a:r>
            <a:r>
              <a:rPr sz="4400" dirty="0"/>
              <a:t> </a:t>
            </a:r>
            <a:r>
              <a:rPr sz="4400" dirty="0" err="1"/>
              <a:t>экскурсии</a:t>
            </a:r>
            <a:endParaRPr lang="ru-RU" sz="4400" dirty="0"/>
          </a:p>
          <a:p>
            <a:pPr marL="762000" indent="-762000">
              <a:lnSpc>
                <a:spcPts val="6000"/>
              </a:lnSpc>
              <a:spcBef>
                <a:spcPts val="6000"/>
              </a:spcBef>
              <a:buClr>
                <a:srgbClr val="989898"/>
              </a:buClr>
              <a:buSzPct val="90000"/>
              <a:buChar char="+"/>
              <a:defRPr sz="6000">
                <a:solidFill>
                  <a:srgbClr val="000000"/>
                </a:solidFill>
              </a:defRPr>
            </a:pPr>
            <a:r>
              <a:rPr lang="ru-RU" sz="4400" dirty="0"/>
              <a:t>Простота и удобство платежей</a:t>
            </a:r>
          </a:p>
          <a:p>
            <a:pPr marL="762000" indent="-762000">
              <a:lnSpc>
                <a:spcPts val="6000"/>
              </a:lnSpc>
              <a:spcBef>
                <a:spcPts val="6000"/>
              </a:spcBef>
              <a:buClr>
                <a:srgbClr val="989898"/>
              </a:buClr>
              <a:buSzPct val="90000"/>
              <a:buChar char="+"/>
              <a:defRPr sz="6000">
                <a:solidFill>
                  <a:srgbClr val="000000"/>
                </a:solidFill>
              </a:defRPr>
            </a:pPr>
            <a:r>
              <a:rPr lang="ru-RU" sz="4400" dirty="0"/>
              <a:t>Предоставление высокоскоростного доступа</a:t>
            </a:r>
            <a:br>
              <a:rPr lang="ru-RU" sz="4400" dirty="0"/>
            </a:br>
            <a:r>
              <a:rPr lang="ru-RU" sz="4400" dirty="0"/>
              <a:t>в Интернет</a:t>
            </a:r>
          </a:p>
          <a:p>
            <a:pPr marL="762000" indent="-762000">
              <a:lnSpc>
                <a:spcPts val="6000"/>
              </a:lnSpc>
              <a:spcBef>
                <a:spcPts val="6000"/>
              </a:spcBef>
              <a:buClr>
                <a:srgbClr val="989898"/>
              </a:buClr>
              <a:buSzPct val="90000"/>
              <a:buChar char="+"/>
              <a:defRPr sz="6000">
                <a:solidFill>
                  <a:srgbClr val="000000"/>
                </a:solidFill>
              </a:defRPr>
            </a:pPr>
            <a:r>
              <a:rPr lang="ru-RU" sz="4400" dirty="0"/>
              <a:t>Цифровые технологии безопасности</a:t>
            </a:r>
          </a:p>
        </p:txBody>
      </p:sp>
      <p:sp>
        <p:nvSpPr>
          <p:cNvPr id="12" name="Персонифицированные услуги и адресная поддержка…">
            <a:extLst>
              <a:ext uri="{FF2B5EF4-FFF2-40B4-BE49-F238E27FC236}">
                <a16:creationId xmlns:a16="http://schemas.microsoft.com/office/drawing/2014/main" id="{81FA56AE-05C2-A049-BFC4-53064EC9ECD1}"/>
              </a:ext>
            </a:extLst>
          </p:cNvPr>
          <p:cNvSpPr txBox="1"/>
          <p:nvPr/>
        </p:nvSpPr>
        <p:spPr>
          <a:xfrm>
            <a:off x="12198789" y="2470636"/>
            <a:ext cx="10134693" cy="99660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0" tIns="0" rIns="0" bIns="0">
            <a:spAutoFit/>
          </a:bodyPr>
          <a:lstStyle/>
          <a:p>
            <a:pPr marL="762000" indent="-762000">
              <a:lnSpc>
                <a:spcPts val="6000"/>
              </a:lnSpc>
              <a:spcBef>
                <a:spcPts val="6000"/>
              </a:spcBef>
              <a:buClr>
                <a:srgbClr val="989898"/>
              </a:buClr>
              <a:buSzPct val="90000"/>
              <a:buChar char="+"/>
              <a:defRPr sz="6000">
                <a:solidFill>
                  <a:srgbClr val="000000"/>
                </a:solidFill>
              </a:defRPr>
            </a:pPr>
            <a:r>
              <a:rPr lang="ru-RU" sz="4400" dirty="0">
                <a:solidFill>
                  <a:schemeClr val="bg1"/>
                </a:solidFill>
              </a:rPr>
              <a:t>Мобильные и </a:t>
            </a:r>
            <a:r>
              <a:rPr lang="en-US" sz="4400" dirty="0">
                <a:solidFill>
                  <a:schemeClr val="bg1"/>
                </a:solidFill>
              </a:rPr>
              <a:t>WEB-</a:t>
            </a:r>
            <a:r>
              <a:rPr lang="ru-RU" sz="4400" dirty="0">
                <a:solidFill>
                  <a:schemeClr val="bg1"/>
                </a:solidFill>
              </a:rPr>
              <a:t>приложения</a:t>
            </a:r>
            <a:endParaRPr sz="4400" dirty="0">
              <a:solidFill>
                <a:schemeClr val="bg1"/>
              </a:solidFill>
            </a:endParaRPr>
          </a:p>
          <a:p>
            <a:pPr marL="762000" indent="-762000">
              <a:lnSpc>
                <a:spcPts val="6000"/>
              </a:lnSpc>
              <a:spcBef>
                <a:spcPts val="6000"/>
              </a:spcBef>
              <a:buClr>
                <a:srgbClr val="989898"/>
              </a:buClr>
              <a:buSzPct val="90000"/>
              <a:buChar char="+"/>
              <a:defRPr sz="6000">
                <a:solidFill>
                  <a:srgbClr val="000000"/>
                </a:solidFill>
              </a:defRPr>
            </a:pPr>
            <a:r>
              <a:rPr lang="ru-RU" sz="4400" dirty="0">
                <a:solidFill>
                  <a:schemeClr val="bg1"/>
                </a:solidFill>
              </a:rPr>
              <a:t>Приложения дополненной и виртуальной реальности</a:t>
            </a:r>
          </a:p>
          <a:p>
            <a:pPr marL="762000" indent="-762000">
              <a:lnSpc>
                <a:spcPts val="6000"/>
              </a:lnSpc>
              <a:spcBef>
                <a:spcPts val="6000"/>
              </a:spcBef>
              <a:buClr>
                <a:srgbClr val="989898"/>
              </a:buClr>
              <a:buSzPct val="90000"/>
              <a:buChar char="+"/>
              <a:defRPr sz="6000">
                <a:solidFill>
                  <a:srgbClr val="000000"/>
                </a:solidFill>
              </a:defRPr>
            </a:pPr>
            <a:r>
              <a:rPr lang="ru-RU" sz="4400" dirty="0">
                <a:solidFill>
                  <a:schemeClr val="bg1"/>
                </a:solidFill>
              </a:rPr>
              <a:t>Терминалы оплаты, считыватели карт, приём платежей онлайн</a:t>
            </a:r>
          </a:p>
          <a:p>
            <a:pPr marL="762000" indent="-762000">
              <a:lnSpc>
                <a:spcPts val="6000"/>
              </a:lnSpc>
              <a:spcBef>
                <a:spcPts val="6000"/>
              </a:spcBef>
              <a:buClr>
                <a:srgbClr val="989898"/>
              </a:buClr>
              <a:buSzPct val="90000"/>
              <a:buChar char="+"/>
              <a:defRPr sz="6000">
                <a:solidFill>
                  <a:srgbClr val="000000"/>
                </a:solidFill>
              </a:defRPr>
            </a:pPr>
            <a:r>
              <a:rPr lang="ru-RU" sz="4400" dirty="0">
                <a:solidFill>
                  <a:schemeClr val="bg1"/>
                </a:solidFill>
              </a:rPr>
              <a:t>Сети 5</a:t>
            </a:r>
            <a:r>
              <a:rPr lang="en-US" sz="4400" dirty="0">
                <a:solidFill>
                  <a:schemeClr val="bg1"/>
                </a:solidFill>
              </a:rPr>
              <a:t>G </a:t>
            </a:r>
            <a:r>
              <a:rPr lang="ru-RU" sz="4400" dirty="0">
                <a:solidFill>
                  <a:schemeClr val="bg1"/>
                </a:solidFill>
              </a:rPr>
              <a:t>и </a:t>
            </a:r>
            <a:r>
              <a:rPr lang="en-US" sz="4400" dirty="0" err="1">
                <a:solidFill>
                  <a:schemeClr val="bg1"/>
                </a:solidFill>
              </a:rPr>
              <a:t>WiFi</a:t>
            </a:r>
            <a:endParaRPr lang="ru-RU" sz="4400" dirty="0">
              <a:solidFill>
                <a:schemeClr val="bg1"/>
              </a:solidFill>
            </a:endParaRPr>
          </a:p>
          <a:p>
            <a:pPr marL="762000" indent="-762000">
              <a:lnSpc>
                <a:spcPts val="6000"/>
              </a:lnSpc>
              <a:spcBef>
                <a:spcPts val="6000"/>
              </a:spcBef>
              <a:buClr>
                <a:srgbClr val="989898"/>
              </a:buClr>
              <a:buSzPct val="90000"/>
              <a:buChar char="+"/>
              <a:defRPr sz="6000">
                <a:solidFill>
                  <a:srgbClr val="000000"/>
                </a:solidFill>
              </a:defRPr>
            </a:pPr>
            <a:r>
              <a:rPr lang="ru-RU" sz="4400" dirty="0">
                <a:solidFill>
                  <a:schemeClr val="bg1"/>
                </a:solidFill>
              </a:rPr>
              <a:t>Умные камеры, системы информирования и оповещения</a:t>
            </a:r>
          </a:p>
        </p:txBody>
      </p:sp>
    </p:spTree>
    <p:extLst>
      <p:ext uri="{BB962C8B-B14F-4D97-AF65-F5344CB8AC3E}">
        <p14:creationId xmlns:p14="http://schemas.microsoft.com/office/powerpoint/2010/main" val="2309001503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Прямоугольник"/>
          <p:cNvSpPr/>
          <p:nvPr/>
        </p:nvSpPr>
        <p:spPr>
          <a:xfrm>
            <a:off x="11444971" y="0"/>
            <a:ext cx="12939029" cy="13714797"/>
          </a:xfrm>
          <a:prstGeom prst="rect">
            <a:avLst/>
          </a:prstGeom>
          <a:solidFill>
            <a:srgbClr val="F7323F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 algn="ctr">
              <a:lnSpc>
                <a:spcPct val="100000"/>
              </a:lnSpc>
              <a:defRPr sz="30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58" name="TextBox 5"/>
          <p:cNvSpPr txBox="1"/>
          <p:nvPr/>
        </p:nvSpPr>
        <p:spPr>
          <a:xfrm>
            <a:off x="719433" y="613096"/>
            <a:ext cx="9952280" cy="194021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ts val="5000"/>
              </a:lnSpc>
              <a:defRPr sz="5000"/>
            </a:lvl1pPr>
          </a:lstStyle>
          <a:p>
            <a:r>
              <a:rPr lang="ru-RU" dirty="0"/>
              <a:t>Новые цифровые процессы и роботизация существующих функций</a:t>
            </a:r>
            <a:endParaRPr dirty="0"/>
          </a:p>
        </p:txBody>
      </p:sp>
      <p:sp>
        <p:nvSpPr>
          <p:cNvPr id="60" name="Номер слайда"/>
          <p:cNvSpPr txBox="1">
            <a:spLocks noGrp="1"/>
          </p:cNvSpPr>
          <p:nvPr>
            <p:ph type="sldNum" sz="quarter" idx="2"/>
          </p:nvPr>
        </p:nvSpPr>
        <p:spPr>
          <a:xfrm>
            <a:off x="23314910" y="1116740"/>
            <a:ext cx="224595" cy="45720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>
            <a:lvl1pPr>
              <a:lnSpc>
                <a:spcPts val="5100"/>
              </a:lnSpc>
              <a:defRPr>
                <a:solidFill>
                  <a:srgbClr val="A7A7A7"/>
                </a:solidFill>
              </a:defRPr>
            </a:lvl1pPr>
          </a:lstStyle>
          <a:p>
            <a:fld id="{86CB4B4D-7CA3-9044-876B-883B54F8677D}" type="slidenum">
              <a:t>6</a:t>
            </a:fld>
            <a:endParaRPr/>
          </a:p>
        </p:txBody>
      </p:sp>
      <p:sp>
        <p:nvSpPr>
          <p:cNvPr id="61" name="TextBox 5"/>
          <p:cNvSpPr txBox="1"/>
          <p:nvPr/>
        </p:nvSpPr>
        <p:spPr>
          <a:xfrm>
            <a:off x="12198789" y="909664"/>
            <a:ext cx="9952280" cy="12990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ts val="5000"/>
              </a:lnSpc>
              <a:defRPr sz="5000">
                <a:solidFill>
                  <a:srgbClr val="FFFFFF"/>
                </a:solidFill>
              </a:defRPr>
            </a:lvl1pPr>
          </a:lstStyle>
          <a:p>
            <a:r>
              <a:rPr dirty="0" err="1">
                <a:solidFill>
                  <a:schemeClr val="tx2">
                    <a:lumMod val="10000"/>
                  </a:schemeClr>
                </a:solidFill>
              </a:rPr>
              <a:t>Новые</a:t>
            </a:r>
            <a:r>
              <a:rPr dirty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ru-RU" dirty="0">
                <a:solidFill>
                  <a:schemeClr val="tx2">
                    <a:lumMod val="10000"/>
                  </a:schemeClr>
                </a:solidFill>
              </a:rPr>
              <a:t>технологии управления городской средой</a:t>
            </a:r>
            <a:endParaRPr dirty="0">
              <a:solidFill>
                <a:schemeClr val="tx2">
                  <a:lumMod val="10000"/>
                </a:schemeClr>
              </a:solidFill>
            </a:endParaRPr>
          </a:p>
        </p:txBody>
      </p:sp>
      <p:sp>
        <p:nvSpPr>
          <p:cNvPr id="6" name="Генеральное планирование развития территорий на основе Big Data и с применением ИИ…">
            <a:extLst>
              <a:ext uri="{FF2B5EF4-FFF2-40B4-BE49-F238E27FC236}">
                <a16:creationId xmlns:a16="http://schemas.microsoft.com/office/drawing/2014/main" id="{339E02C6-AF68-1B43-834D-C15758B60648}"/>
              </a:ext>
            </a:extLst>
          </p:cNvPr>
          <p:cNvSpPr txBox="1"/>
          <p:nvPr/>
        </p:nvSpPr>
        <p:spPr>
          <a:xfrm>
            <a:off x="739253" y="2585033"/>
            <a:ext cx="10406542" cy="1073550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0" tIns="0" rIns="0" bIns="0">
            <a:spAutoFit/>
          </a:bodyPr>
          <a:lstStyle/>
          <a:p>
            <a:pPr marL="762000" indent="-762000">
              <a:lnSpc>
                <a:spcPts val="6000"/>
              </a:lnSpc>
              <a:spcBef>
                <a:spcPts val="6000"/>
              </a:spcBef>
              <a:buClr>
                <a:srgbClr val="989898"/>
              </a:buClr>
              <a:buSzPct val="90000"/>
              <a:buChar char="+"/>
              <a:defRPr sz="6000">
                <a:solidFill>
                  <a:srgbClr val="000000"/>
                </a:solidFill>
              </a:defRPr>
            </a:pPr>
            <a:r>
              <a:rPr lang="ru-RU" sz="4400" dirty="0"/>
              <a:t>Автоматизированное</a:t>
            </a:r>
            <a:r>
              <a:rPr sz="4400" dirty="0"/>
              <a:t> </a:t>
            </a:r>
            <a:r>
              <a:rPr sz="4400" dirty="0" err="1"/>
              <a:t>планирование</a:t>
            </a:r>
            <a:r>
              <a:rPr sz="4400" dirty="0"/>
              <a:t> </a:t>
            </a:r>
            <a:r>
              <a:rPr sz="4400" dirty="0" err="1"/>
              <a:t>развития</a:t>
            </a:r>
            <a:r>
              <a:rPr sz="4400" dirty="0"/>
              <a:t> </a:t>
            </a:r>
            <a:r>
              <a:rPr sz="4400" dirty="0" err="1"/>
              <a:t>территорий</a:t>
            </a:r>
            <a:endParaRPr sz="4400" dirty="0"/>
          </a:p>
          <a:p>
            <a:pPr marL="762000" indent="-762000">
              <a:lnSpc>
                <a:spcPts val="6000"/>
              </a:lnSpc>
              <a:spcBef>
                <a:spcPts val="6000"/>
              </a:spcBef>
              <a:buClr>
                <a:srgbClr val="989898"/>
              </a:buClr>
              <a:buSzPct val="90000"/>
              <a:buChar char="+"/>
              <a:defRPr sz="6000">
                <a:solidFill>
                  <a:srgbClr val="000000"/>
                </a:solidFill>
              </a:defRPr>
            </a:pPr>
            <a:r>
              <a:rPr sz="4400" dirty="0" err="1"/>
              <a:t>Управление</a:t>
            </a:r>
            <a:r>
              <a:rPr sz="4400" dirty="0"/>
              <a:t> </a:t>
            </a:r>
            <a:r>
              <a:rPr sz="4400" dirty="0" err="1"/>
              <a:t>потоками</a:t>
            </a:r>
            <a:r>
              <a:rPr sz="4400" dirty="0"/>
              <a:t> </a:t>
            </a:r>
            <a:r>
              <a:rPr lang="ru-RU" sz="4400" dirty="0"/>
              <a:t>в реальном времени</a:t>
            </a:r>
            <a:endParaRPr sz="4400" dirty="0"/>
          </a:p>
          <a:p>
            <a:pPr marL="762000" indent="-762000">
              <a:lnSpc>
                <a:spcPts val="6000"/>
              </a:lnSpc>
              <a:spcBef>
                <a:spcPts val="6000"/>
              </a:spcBef>
              <a:buClr>
                <a:srgbClr val="989898"/>
              </a:buClr>
              <a:buSzPct val="90000"/>
              <a:buChar char="+"/>
              <a:defRPr sz="6000">
                <a:solidFill>
                  <a:srgbClr val="000000"/>
                </a:solidFill>
              </a:defRPr>
            </a:pPr>
            <a:r>
              <a:rPr sz="4400" dirty="0" err="1"/>
              <a:t>Единая</a:t>
            </a:r>
            <a:r>
              <a:rPr sz="4400" dirty="0"/>
              <a:t> </a:t>
            </a:r>
            <a:r>
              <a:rPr sz="4400" dirty="0" err="1"/>
              <a:t>платформа</a:t>
            </a:r>
            <a:r>
              <a:rPr sz="4400" dirty="0"/>
              <a:t> </a:t>
            </a:r>
            <a:r>
              <a:rPr sz="4400" dirty="0" err="1"/>
              <a:t>коммунальных</a:t>
            </a:r>
            <a:r>
              <a:rPr sz="4400" dirty="0"/>
              <a:t> </a:t>
            </a:r>
            <a:r>
              <a:rPr sz="4400" dirty="0" err="1"/>
              <a:t>служб</a:t>
            </a:r>
            <a:endParaRPr lang="ru-RU" sz="4400" dirty="0"/>
          </a:p>
          <a:p>
            <a:pPr marL="762000" indent="-762000">
              <a:lnSpc>
                <a:spcPts val="6000"/>
              </a:lnSpc>
              <a:spcBef>
                <a:spcPts val="6000"/>
              </a:spcBef>
              <a:buClr>
                <a:srgbClr val="989898"/>
              </a:buClr>
              <a:buSzPct val="90000"/>
              <a:buFontTx/>
              <a:buChar char="+"/>
              <a:defRPr sz="6000">
                <a:solidFill>
                  <a:srgbClr val="000000"/>
                </a:solidFill>
              </a:defRPr>
            </a:pPr>
            <a:r>
              <a:rPr lang="ru-RU" sz="4400" dirty="0"/>
              <a:t>Единая система учёта ресурсов</a:t>
            </a:r>
          </a:p>
          <a:p>
            <a:pPr marL="762000" indent="-762000">
              <a:lnSpc>
                <a:spcPts val="6000"/>
              </a:lnSpc>
              <a:spcBef>
                <a:spcPts val="6000"/>
              </a:spcBef>
              <a:buClr>
                <a:srgbClr val="989898"/>
              </a:buClr>
              <a:buSzPct val="90000"/>
              <a:buFontTx/>
              <a:buChar char="+"/>
              <a:defRPr sz="6000">
                <a:solidFill>
                  <a:srgbClr val="000000"/>
                </a:solidFill>
              </a:defRPr>
            </a:pPr>
            <a:r>
              <a:rPr lang="ru-RU" sz="4400" dirty="0"/>
              <a:t>Отчётность в реальном времени и исторический анализ</a:t>
            </a:r>
          </a:p>
        </p:txBody>
      </p:sp>
      <p:sp>
        <p:nvSpPr>
          <p:cNvPr id="8" name="Персонифицированные услуги и адресная поддержка…">
            <a:extLst>
              <a:ext uri="{FF2B5EF4-FFF2-40B4-BE49-F238E27FC236}">
                <a16:creationId xmlns:a16="http://schemas.microsoft.com/office/drawing/2014/main" id="{C7B42EB2-0701-5B48-841F-AAA81BB5B2CB}"/>
              </a:ext>
            </a:extLst>
          </p:cNvPr>
          <p:cNvSpPr txBox="1"/>
          <p:nvPr/>
        </p:nvSpPr>
        <p:spPr>
          <a:xfrm>
            <a:off x="12198789" y="2821469"/>
            <a:ext cx="10134693" cy="99660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0" tIns="0" rIns="0" bIns="0">
            <a:spAutoFit/>
          </a:bodyPr>
          <a:lstStyle/>
          <a:p>
            <a:pPr marL="762000" indent="-762000">
              <a:lnSpc>
                <a:spcPts val="6000"/>
              </a:lnSpc>
              <a:spcBef>
                <a:spcPts val="6000"/>
              </a:spcBef>
              <a:buClr>
                <a:srgbClr val="989898"/>
              </a:buClr>
              <a:buSzPct val="90000"/>
              <a:buChar char="+"/>
              <a:defRPr sz="6000">
                <a:solidFill>
                  <a:srgbClr val="000000"/>
                </a:solidFill>
              </a:defRPr>
            </a:pPr>
            <a:r>
              <a:rPr lang="ru-RU" sz="4400" dirty="0">
                <a:solidFill>
                  <a:schemeClr val="bg1"/>
                </a:solidFill>
              </a:rPr>
              <a:t>Цифровые двойники</a:t>
            </a:r>
            <a:endParaRPr lang="en-US" sz="4400" dirty="0">
              <a:solidFill>
                <a:schemeClr val="bg1"/>
              </a:solidFill>
            </a:endParaRPr>
          </a:p>
          <a:p>
            <a:pPr marL="762000" indent="-762000">
              <a:lnSpc>
                <a:spcPts val="6000"/>
              </a:lnSpc>
              <a:spcBef>
                <a:spcPts val="6000"/>
              </a:spcBef>
              <a:buClr>
                <a:srgbClr val="989898"/>
              </a:buClr>
              <a:buSzPct val="90000"/>
              <a:buChar char="+"/>
              <a:defRPr sz="6000">
                <a:solidFill>
                  <a:srgbClr val="000000"/>
                </a:solidFill>
              </a:defRPr>
            </a:pPr>
            <a:r>
              <a:rPr lang="en-US" sz="4400" dirty="0">
                <a:solidFill>
                  <a:schemeClr val="bg1"/>
                </a:solidFill>
              </a:rPr>
              <a:t>Big Data</a:t>
            </a:r>
            <a:endParaRPr sz="4400" dirty="0">
              <a:solidFill>
                <a:schemeClr val="bg1"/>
              </a:solidFill>
            </a:endParaRPr>
          </a:p>
          <a:p>
            <a:pPr marL="762000" indent="-762000">
              <a:lnSpc>
                <a:spcPts val="6000"/>
              </a:lnSpc>
              <a:spcBef>
                <a:spcPts val="6000"/>
              </a:spcBef>
              <a:buClr>
                <a:srgbClr val="989898"/>
              </a:buClr>
              <a:buSzPct val="90000"/>
              <a:buChar char="+"/>
              <a:defRPr sz="6000">
                <a:solidFill>
                  <a:srgbClr val="000000"/>
                </a:solidFill>
              </a:defRPr>
            </a:pPr>
            <a:r>
              <a:rPr lang="en-US" sz="4400" dirty="0">
                <a:solidFill>
                  <a:schemeClr val="bg1"/>
                </a:solidFill>
              </a:rPr>
              <a:t>AI/ML</a:t>
            </a:r>
            <a:endParaRPr lang="ru-RU" sz="4400" dirty="0">
              <a:solidFill>
                <a:schemeClr val="bg1"/>
              </a:solidFill>
            </a:endParaRPr>
          </a:p>
          <a:p>
            <a:pPr marL="762000" indent="-762000">
              <a:lnSpc>
                <a:spcPts val="6000"/>
              </a:lnSpc>
              <a:spcBef>
                <a:spcPts val="6000"/>
              </a:spcBef>
              <a:buClr>
                <a:srgbClr val="989898"/>
              </a:buClr>
              <a:buSzPct val="90000"/>
              <a:buChar char="+"/>
              <a:defRPr sz="6000">
                <a:solidFill>
                  <a:srgbClr val="000000"/>
                </a:solidFill>
              </a:defRPr>
            </a:pPr>
            <a:r>
              <a:rPr lang="en-US" sz="4400" dirty="0">
                <a:solidFill>
                  <a:schemeClr val="bg1"/>
                </a:solidFill>
              </a:rPr>
              <a:t>IoT</a:t>
            </a:r>
            <a:endParaRPr lang="ru-RU" sz="4400" dirty="0">
              <a:solidFill>
                <a:schemeClr val="bg1"/>
              </a:solidFill>
            </a:endParaRPr>
          </a:p>
          <a:p>
            <a:pPr marL="762000" indent="-762000">
              <a:lnSpc>
                <a:spcPts val="6000"/>
              </a:lnSpc>
              <a:spcBef>
                <a:spcPts val="6000"/>
              </a:spcBef>
              <a:buClr>
                <a:srgbClr val="989898"/>
              </a:buClr>
              <a:buSzPct val="90000"/>
              <a:buChar char="+"/>
              <a:defRPr sz="6000">
                <a:solidFill>
                  <a:srgbClr val="000000"/>
                </a:solidFill>
              </a:defRPr>
            </a:pPr>
            <a:r>
              <a:rPr lang="ru-RU" sz="4400" dirty="0">
                <a:solidFill>
                  <a:schemeClr val="bg1"/>
                </a:solidFill>
              </a:rPr>
              <a:t>Сети 5</a:t>
            </a:r>
            <a:r>
              <a:rPr lang="en-US" sz="4400" dirty="0">
                <a:solidFill>
                  <a:schemeClr val="bg1"/>
                </a:solidFill>
              </a:rPr>
              <a:t>G</a:t>
            </a:r>
          </a:p>
          <a:p>
            <a:pPr marL="762000" indent="-762000">
              <a:lnSpc>
                <a:spcPts val="6000"/>
              </a:lnSpc>
              <a:spcBef>
                <a:spcPts val="6000"/>
              </a:spcBef>
              <a:buClr>
                <a:srgbClr val="989898"/>
              </a:buClr>
              <a:buSzPct val="90000"/>
              <a:buChar char="+"/>
              <a:defRPr sz="6000">
                <a:solidFill>
                  <a:srgbClr val="000000"/>
                </a:solidFill>
              </a:defRPr>
            </a:pPr>
            <a:r>
              <a:rPr lang="en-US" sz="4400" dirty="0" err="1">
                <a:solidFill>
                  <a:schemeClr val="bg1"/>
                </a:solidFill>
              </a:rPr>
              <a:t>XaaS</a:t>
            </a:r>
            <a:endParaRPr lang="ru-RU" sz="4400" dirty="0">
              <a:solidFill>
                <a:schemeClr val="bg1"/>
              </a:solidFill>
            </a:endParaRPr>
          </a:p>
          <a:p>
            <a:pPr marL="762000" indent="-762000">
              <a:lnSpc>
                <a:spcPts val="6000"/>
              </a:lnSpc>
              <a:spcBef>
                <a:spcPts val="6000"/>
              </a:spcBef>
              <a:buClr>
                <a:srgbClr val="989898"/>
              </a:buClr>
              <a:buSzPct val="90000"/>
              <a:buChar char="+"/>
              <a:defRPr sz="6000">
                <a:solidFill>
                  <a:srgbClr val="000000"/>
                </a:solidFill>
              </a:defRPr>
            </a:pPr>
            <a:r>
              <a:rPr lang="en-US" sz="4400" dirty="0">
                <a:solidFill>
                  <a:schemeClr val="bg1"/>
                </a:solidFill>
              </a:rPr>
              <a:t>BI</a:t>
            </a:r>
          </a:p>
        </p:txBody>
      </p:sp>
    </p:spTree>
    <p:extLst>
      <p:ext uri="{BB962C8B-B14F-4D97-AF65-F5344CB8AC3E}">
        <p14:creationId xmlns:p14="http://schemas.microsoft.com/office/powerpoint/2010/main" val="1186098643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extBox 5"/>
          <p:cNvSpPr txBox="1"/>
          <p:nvPr/>
        </p:nvSpPr>
        <p:spPr>
          <a:xfrm>
            <a:off x="719433" y="1008520"/>
            <a:ext cx="13824751" cy="6540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ts val="5000"/>
              </a:lnSpc>
              <a:defRPr sz="5000"/>
            </a:lvl1pPr>
          </a:lstStyle>
          <a:p>
            <a:r>
              <a:rPr lang="ru-RU" dirty="0"/>
              <a:t>Взаимосвязи проектов</a:t>
            </a:r>
            <a:endParaRPr dirty="0"/>
          </a:p>
        </p:txBody>
      </p:sp>
      <p:sp>
        <p:nvSpPr>
          <p:cNvPr id="51" name="Номер слайда"/>
          <p:cNvSpPr txBox="1">
            <a:spLocks noGrp="1"/>
          </p:cNvSpPr>
          <p:nvPr>
            <p:ph type="sldNum" sz="quarter" idx="2"/>
          </p:nvPr>
        </p:nvSpPr>
        <p:spPr>
          <a:xfrm>
            <a:off x="23314910" y="1116740"/>
            <a:ext cx="224595" cy="45720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>
            <a:lvl1pPr>
              <a:lnSpc>
                <a:spcPts val="5100"/>
              </a:lnSpc>
              <a:defRPr>
                <a:solidFill>
                  <a:srgbClr val="A7A7A7"/>
                </a:solidFill>
              </a:defRPr>
            </a:lvl1pPr>
          </a:lstStyle>
          <a:p>
            <a:fld id="{86CB4B4D-7CA3-9044-876B-883B54F8677D}" type="slidenum">
              <a:t>7</a:t>
            </a:fld>
            <a:endParaRPr/>
          </a:p>
        </p:txBody>
      </p:sp>
      <p:sp>
        <p:nvSpPr>
          <p:cNvPr id="53" name="ВДНХ — 317 Га"/>
          <p:cNvSpPr txBox="1"/>
          <p:nvPr/>
        </p:nvSpPr>
        <p:spPr>
          <a:xfrm>
            <a:off x="743948" y="6229807"/>
            <a:ext cx="22114437" cy="136646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 anchor="ctr">
            <a:spAutoFit/>
          </a:bodyPr>
          <a:lstStyle>
            <a:lvl1pPr algn="ctr">
              <a:lnSpc>
                <a:spcPts val="12000"/>
              </a:lnSpc>
              <a:defRPr sz="12000"/>
            </a:lvl1pPr>
          </a:lstStyle>
          <a:p>
            <a:r>
              <a:rPr lang="ru-RU" sz="6000" dirty="0"/>
              <a:t>Комфортная среда + Аналитика = Управление потоками</a:t>
            </a:r>
            <a:endParaRPr sz="6000" dirty="0"/>
          </a:p>
        </p:txBody>
      </p:sp>
    </p:spTree>
    <p:extLst>
      <p:ext uri="{BB962C8B-B14F-4D97-AF65-F5344CB8AC3E}">
        <p14:creationId xmlns:p14="http://schemas.microsoft.com/office/powerpoint/2010/main" val="731539416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Прямоугольник"/>
          <p:cNvSpPr/>
          <p:nvPr/>
        </p:nvSpPr>
        <p:spPr>
          <a:xfrm>
            <a:off x="11444971" y="0"/>
            <a:ext cx="12939029" cy="13714797"/>
          </a:xfrm>
          <a:prstGeom prst="rect">
            <a:avLst/>
          </a:prstGeom>
          <a:solidFill>
            <a:srgbClr val="F7323F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 algn="ctr">
              <a:lnSpc>
                <a:spcPct val="100000"/>
              </a:lnSpc>
              <a:defRPr sz="30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58" name="TextBox 5"/>
          <p:cNvSpPr txBox="1"/>
          <p:nvPr/>
        </p:nvSpPr>
        <p:spPr>
          <a:xfrm>
            <a:off x="719433" y="613096"/>
            <a:ext cx="9952280" cy="12990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ts val="5000"/>
              </a:lnSpc>
              <a:defRPr sz="5000"/>
            </a:lvl1pPr>
          </a:lstStyle>
          <a:p>
            <a:r>
              <a:rPr lang="ru-RU" dirty="0"/>
              <a:t>Управление потоками</a:t>
            </a:r>
          </a:p>
          <a:p>
            <a:r>
              <a:rPr lang="ru-RU" dirty="0"/>
              <a:t>Цели</a:t>
            </a:r>
            <a:endParaRPr dirty="0"/>
          </a:p>
        </p:txBody>
      </p:sp>
      <p:sp>
        <p:nvSpPr>
          <p:cNvPr id="60" name="Номер слайда"/>
          <p:cNvSpPr txBox="1">
            <a:spLocks noGrp="1"/>
          </p:cNvSpPr>
          <p:nvPr>
            <p:ph type="sldNum" sz="quarter" idx="2"/>
          </p:nvPr>
        </p:nvSpPr>
        <p:spPr>
          <a:xfrm>
            <a:off x="23314910" y="1116740"/>
            <a:ext cx="224595" cy="45720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>
            <a:lvl1pPr>
              <a:lnSpc>
                <a:spcPts val="5100"/>
              </a:lnSpc>
              <a:defRPr>
                <a:solidFill>
                  <a:srgbClr val="A7A7A7"/>
                </a:solidFill>
              </a:defRPr>
            </a:lvl1pPr>
          </a:lstStyle>
          <a:p>
            <a:fld id="{86CB4B4D-7CA3-9044-876B-883B54F8677D}" type="slidenum">
              <a:t>8</a:t>
            </a:fld>
            <a:endParaRPr/>
          </a:p>
        </p:txBody>
      </p:sp>
      <p:sp>
        <p:nvSpPr>
          <p:cNvPr id="9" name="Генеральное планирование развития территорий на основе Big Data и с применением ИИ…">
            <a:extLst>
              <a:ext uri="{FF2B5EF4-FFF2-40B4-BE49-F238E27FC236}">
                <a16:creationId xmlns:a16="http://schemas.microsoft.com/office/drawing/2014/main" id="{44908999-0B54-ED47-9332-6F9329AFDC21}"/>
              </a:ext>
            </a:extLst>
          </p:cNvPr>
          <p:cNvSpPr txBox="1"/>
          <p:nvPr/>
        </p:nvSpPr>
        <p:spPr>
          <a:xfrm>
            <a:off x="719433" y="3726978"/>
            <a:ext cx="10406542" cy="457997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0" tIns="0" rIns="0" bIns="0">
            <a:spAutoFit/>
          </a:bodyPr>
          <a:lstStyle/>
          <a:p>
            <a:pPr marL="762000" indent="-762000">
              <a:lnSpc>
                <a:spcPts val="6000"/>
              </a:lnSpc>
              <a:spcBef>
                <a:spcPts val="6000"/>
              </a:spcBef>
              <a:buClr>
                <a:srgbClr val="989898"/>
              </a:buClr>
              <a:buSzPct val="90000"/>
              <a:buChar char="+"/>
              <a:defRPr sz="6000">
                <a:solidFill>
                  <a:srgbClr val="000000"/>
                </a:solidFill>
              </a:defRPr>
            </a:pPr>
            <a:r>
              <a:rPr lang="ru-RU" sz="4400" dirty="0"/>
              <a:t>Увеличение числа посетителей </a:t>
            </a:r>
            <a:endParaRPr sz="4400" dirty="0"/>
          </a:p>
          <a:p>
            <a:pPr marL="762000" indent="-762000">
              <a:lnSpc>
                <a:spcPts val="6000"/>
              </a:lnSpc>
              <a:spcBef>
                <a:spcPts val="6000"/>
              </a:spcBef>
              <a:buClr>
                <a:srgbClr val="989898"/>
              </a:buClr>
              <a:buSzPct val="90000"/>
              <a:buChar char="+"/>
              <a:defRPr sz="6000">
                <a:solidFill>
                  <a:srgbClr val="000000"/>
                </a:solidFill>
              </a:defRPr>
            </a:pPr>
            <a:r>
              <a:rPr lang="ru-RU" sz="4400" dirty="0"/>
              <a:t>Рост срока пребывания на территории</a:t>
            </a:r>
            <a:endParaRPr sz="4400" dirty="0"/>
          </a:p>
          <a:p>
            <a:pPr marL="762000" indent="-762000">
              <a:lnSpc>
                <a:spcPts val="6000"/>
              </a:lnSpc>
              <a:spcBef>
                <a:spcPts val="6000"/>
              </a:spcBef>
              <a:buClr>
                <a:srgbClr val="989898"/>
              </a:buClr>
              <a:buSzPct val="90000"/>
              <a:buChar char="+"/>
              <a:defRPr sz="6000">
                <a:solidFill>
                  <a:srgbClr val="000000"/>
                </a:solidFill>
              </a:defRPr>
            </a:pPr>
            <a:r>
              <a:rPr lang="ru-RU" sz="4400" dirty="0"/>
              <a:t>Увеличение среднего чека</a:t>
            </a:r>
          </a:p>
        </p:txBody>
      </p:sp>
      <p:sp>
        <p:nvSpPr>
          <p:cNvPr id="10" name="Персонифицированные услуги и адресная поддержка…">
            <a:extLst>
              <a:ext uri="{FF2B5EF4-FFF2-40B4-BE49-F238E27FC236}">
                <a16:creationId xmlns:a16="http://schemas.microsoft.com/office/drawing/2014/main" id="{E90E07E5-8CC5-384D-9F66-9712FF07E1EF}"/>
              </a:ext>
            </a:extLst>
          </p:cNvPr>
          <p:cNvSpPr txBox="1"/>
          <p:nvPr/>
        </p:nvSpPr>
        <p:spPr>
          <a:xfrm>
            <a:off x="12847138" y="3726978"/>
            <a:ext cx="10134693" cy="457997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0" tIns="0" rIns="0" bIns="0">
            <a:spAutoFit/>
          </a:bodyPr>
          <a:lstStyle/>
          <a:p>
            <a:pPr marL="762000" indent="-762000">
              <a:lnSpc>
                <a:spcPts val="6000"/>
              </a:lnSpc>
              <a:spcBef>
                <a:spcPts val="6000"/>
              </a:spcBef>
              <a:buClr>
                <a:srgbClr val="989898"/>
              </a:buClr>
              <a:buSzPct val="90000"/>
              <a:buChar char="+"/>
              <a:defRPr sz="6000">
                <a:solidFill>
                  <a:srgbClr val="000000"/>
                </a:solidFill>
              </a:defRPr>
            </a:pPr>
            <a:r>
              <a:rPr lang="ru-RU" sz="4400" dirty="0">
                <a:solidFill>
                  <a:schemeClr val="bg1"/>
                </a:solidFill>
              </a:rPr>
              <a:t>Нормализация распределения графика посещения по дням и часам</a:t>
            </a:r>
          </a:p>
          <a:p>
            <a:pPr marL="762000" indent="-762000">
              <a:lnSpc>
                <a:spcPts val="6000"/>
              </a:lnSpc>
              <a:spcBef>
                <a:spcPts val="6000"/>
              </a:spcBef>
              <a:buClr>
                <a:srgbClr val="989898"/>
              </a:buClr>
              <a:buSzPct val="90000"/>
              <a:buChar char="+"/>
              <a:defRPr sz="6000">
                <a:solidFill>
                  <a:srgbClr val="000000"/>
                </a:solidFill>
              </a:defRPr>
            </a:pPr>
            <a:r>
              <a:rPr lang="ru-RU" sz="4400" dirty="0">
                <a:solidFill>
                  <a:schemeClr val="bg1"/>
                </a:solidFill>
              </a:rPr>
              <a:t>Увеличение эффективности инструментов обратной связи</a:t>
            </a:r>
          </a:p>
        </p:txBody>
      </p:sp>
    </p:spTree>
    <p:extLst>
      <p:ext uri="{BB962C8B-B14F-4D97-AF65-F5344CB8AC3E}">
        <p14:creationId xmlns:p14="http://schemas.microsoft.com/office/powerpoint/2010/main" val="1966571929"/>
      </p:ext>
    </p:extLst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TextBox 5"/>
          <p:cNvSpPr txBox="1"/>
          <p:nvPr/>
        </p:nvSpPr>
        <p:spPr>
          <a:xfrm>
            <a:off x="719433" y="1008520"/>
            <a:ext cx="14542261" cy="6540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ts val="5000"/>
              </a:lnSpc>
              <a:defRPr sz="5000"/>
            </a:lvl1pPr>
          </a:lstStyle>
          <a:p>
            <a:r>
              <a:t>Задачи</a:t>
            </a:r>
          </a:p>
        </p:txBody>
      </p:sp>
      <p:sp>
        <p:nvSpPr>
          <p:cNvPr id="56" name="Номер слайда"/>
          <p:cNvSpPr txBox="1">
            <a:spLocks noGrp="1"/>
          </p:cNvSpPr>
          <p:nvPr>
            <p:ph type="sldNum" sz="quarter" idx="2"/>
          </p:nvPr>
        </p:nvSpPr>
        <p:spPr>
          <a:xfrm>
            <a:off x="23314910" y="1116740"/>
            <a:ext cx="224595" cy="45720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>
            <a:lvl1pPr>
              <a:lnSpc>
                <a:spcPts val="5100"/>
              </a:lnSpc>
              <a:defRPr>
                <a:solidFill>
                  <a:srgbClr val="A7A7A7"/>
                </a:solidFill>
              </a:defRPr>
            </a:lvl1pPr>
          </a:lstStyle>
          <a:p>
            <a:fld id="{86CB4B4D-7CA3-9044-876B-883B54F8677D}" type="slidenum">
              <a:t>9</a:t>
            </a:fld>
            <a:endParaRPr/>
          </a:p>
        </p:txBody>
      </p:sp>
      <p:sp>
        <p:nvSpPr>
          <p:cNvPr id="57" name="Поиск новых точек доходности       и привлечения посетителей.…"/>
          <p:cNvSpPr txBox="1"/>
          <p:nvPr/>
        </p:nvSpPr>
        <p:spPr>
          <a:xfrm>
            <a:off x="12112630" y="2485052"/>
            <a:ext cx="10723698" cy="905191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71437" tIns="71437" rIns="71437" bIns="71437">
            <a:spAutoFit/>
          </a:bodyPr>
          <a:lstStyle/>
          <a:p>
            <a:pPr marL="762000" lvl="1" indent="-762000" defTabSz="1828800">
              <a:lnSpc>
                <a:spcPts val="5000"/>
              </a:lnSpc>
              <a:spcBef>
                <a:spcPts val="5000"/>
              </a:spcBef>
              <a:buClr>
                <a:srgbClr val="929292"/>
              </a:buClr>
              <a:buSzPct val="90000"/>
              <a:buFont typeface="Arial"/>
              <a:buChar char="+"/>
              <a:defRPr sz="5000" b="0">
                <a:solidFill>
                  <a:srgbClr val="000000"/>
                </a:solidFill>
              </a:defRPr>
            </a:pPr>
            <a:r>
              <a:rPr sz="4800" dirty="0" err="1"/>
              <a:t>Поиск</a:t>
            </a:r>
            <a:r>
              <a:rPr sz="4800" dirty="0"/>
              <a:t> </a:t>
            </a:r>
            <a:r>
              <a:rPr sz="4800" dirty="0" err="1"/>
              <a:t>новых</a:t>
            </a:r>
            <a:r>
              <a:rPr sz="4800" dirty="0"/>
              <a:t> </a:t>
            </a:r>
            <a:r>
              <a:rPr sz="4800" dirty="0" err="1"/>
              <a:t>точек</a:t>
            </a:r>
            <a:r>
              <a:rPr sz="4800" dirty="0"/>
              <a:t> </a:t>
            </a:r>
            <a:r>
              <a:rPr sz="4800" dirty="0" err="1"/>
              <a:t>доходности</a:t>
            </a:r>
            <a:r>
              <a:rPr sz="4800" dirty="0"/>
              <a:t>       </a:t>
            </a:r>
            <a:r>
              <a:rPr sz="4800" dirty="0" err="1"/>
              <a:t>и</a:t>
            </a:r>
            <a:r>
              <a:rPr sz="4800" dirty="0"/>
              <a:t> </a:t>
            </a:r>
            <a:r>
              <a:rPr sz="4800" dirty="0" err="1"/>
              <a:t>привлечения</a:t>
            </a:r>
            <a:r>
              <a:rPr sz="4800" dirty="0"/>
              <a:t> </a:t>
            </a:r>
            <a:r>
              <a:rPr sz="4800" dirty="0" err="1"/>
              <a:t>посетителей</a:t>
            </a:r>
            <a:r>
              <a:rPr sz="4800" dirty="0"/>
              <a:t>. </a:t>
            </a:r>
          </a:p>
          <a:p>
            <a:pPr marL="762000" lvl="1" indent="-762000" defTabSz="1828800">
              <a:lnSpc>
                <a:spcPts val="5000"/>
              </a:lnSpc>
              <a:spcBef>
                <a:spcPts val="5000"/>
              </a:spcBef>
              <a:buClr>
                <a:srgbClr val="929292"/>
              </a:buClr>
              <a:buSzPct val="90000"/>
              <a:buFont typeface="Arial"/>
              <a:buChar char="+"/>
              <a:defRPr sz="5000" b="0">
                <a:solidFill>
                  <a:srgbClr val="000000"/>
                </a:solidFill>
              </a:defRPr>
            </a:pPr>
            <a:r>
              <a:rPr sz="4800" dirty="0" err="1"/>
              <a:t>Поиск</a:t>
            </a:r>
            <a:r>
              <a:rPr sz="4800" dirty="0"/>
              <a:t> </a:t>
            </a:r>
            <a:r>
              <a:rPr sz="4800" dirty="0" err="1"/>
              <a:t>корреляций</a:t>
            </a:r>
            <a:r>
              <a:rPr sz="4800" dirty="0"/>
              <a:t> </a:t>
            </a:r>
            <a:r>
              <a:rPr sz="4800" dirty="0" err="1"/>
              <a:t>и</a:t>
            </a:r>
            <a:r>
              <a:rPr sz="4800" dirty="0"/>
              <a:t> </a:t>
            </a:r>
            <a:r>
              <a:rPr sz="4800" dirty="0" err="1"/>
              <a:t>тестирование</a:t>
            </a:r>
            <a:r>
              <a:rPr sz="4800" dirty="0"/>
              <a:t> </a:t>
            </a:r>
            <a:r>
              <a:rPr sz="4800" dirty="0" err="1"/>
              <a:t>гипотез</a:t>
            </a:r>
            <a:r>
              <a:rPr sz="4800" dirty="0"/>
              <a:t> </a:t>
            </a:r>
            <a:r>
              <a:rPr sz="4800" dirty="0" err="1"/>
              <a:t>во</a:t>
            </a:r>
            <a:r>
              <a:rPr sz="4800" dirty="0"/>
              <a:t> </a:t>
            </a:r>
            <a:r>
              <a:rPr sz="4800" dirty="0" err="1"/>
              <a:t>всех</a:t>
            </a:r>
            <a:r>
              <a:rPr sz="4800" dirty="0"/>
              <a:t> </a:t>
            </a:r>
            <a:r>
              <a:rPr sz="4800" dirty="0" err="1"/>
              <a:t>сферах</a:t>
            </a:r>
            <a:r>
              <a:rPr sz="4800" dirty="0"/>
              <a:t> </a:t>
            </a:r>
            <a:r>
              <a:rPr sz="4800" dirty="0" err="1"/>
              <a:t>деятельности</a:t>
            </a:r>
            <a:r>
              <a:rPr sz="4800" dirty="0"/>
              <a:t> ВДНХ.</a:t>
            </a:r>
          </a:p>
          <a:p>
            <a:pPr marL="762000" lvl="1" indent="-762000" defTabSz="1828800">
              <a:lnSpc>
                <a:spcPts val="5000"/>
              </a:lnSpc>
              <a:spcBef>
                <a:spcPts val="5000"/>
              </a:spcBef>
              <a:buClr>
                <a:srgbClr val="929292"/>
              </a:buClr>
              <a:buSzPct val="90000"/>
              <a:buFont typeface="Arial"/>
              <a:buChar char="+"/>
              <a:defRPr sz="5000" b="0">
                <a:solidFill>
                  <a:srgbClr val="000000"/>
                </a:solidFill>
              </a:defRPr>
            </a:pPr>
            <a:r>
              <a:rPr sz="4800" dirty="0" err="1"/>
              <a:t>Автоматизация</a:t>
            </a:r>
            <a:r>
              <a:rPr sz="4800" dirty="0"/>
              <a:t> </a:t>
            </a:r>
            <a:r>
              <a:rPr sz="4800" dirty="0" err="1"/>
              <a:t>процессов</a:t>
            </a:r>
            <a:r>
              <a:rPr sz="4800" dirty="0"/>
              <a:t> </a:t>
            </a:r>
            <a:r>
              <a:rPr sz="4800" dirty="0" err="1"/>
              <a:t>размещения</a:t>
            </a:r>
            <a:r>
              <a:rPr sz="4800" dirty="0"/>
              <a:t> </a:t>
            </a:r>
            <a:r>
              <a:rPr sz="4800" dirty="0" err="1"/>
              <a:t>контента</a:t>
            </a:r>
            <a:r>
              <a:rPr sz="4800" dirty="0"/>
              <a:t> </a:t>
            </a:r>
            <a:r>
              <a:rPr sz="4800" dirty="0" err="1"/>
              <a:t>на</a:t>
            </a:r>
            <a:r>
              <a:rPr sz="4800" dirty="0"/>
              <a:t> </a:t>
            </a:r>
            <a:r>
              <a:rPr sz="4800" dirty="0" err="1"/>
              <a:t>любых</a:t>
            </a:r>
            <a:r>
              <a:rPr sz="4800" dirty="0"/>
              <a:t> </a:t>
            </a:r>
            <a:r>
              <a:rPr sz="4800" dirty="0" err="1"/>
              <a:t>подключенных</a:t>
            </a:r>
            <a:r>
              <a:rPr sz="4800" dirty="0"/>
              <a:t> </a:t>
            </a:r>
            <a:r>
              <a:rPr sz="4800" dirty="0" err="1"/>
              <a:t>источниках</a:t>
            </a:r>
            <a:r>
              <a:rPr sz="4800" dirty="0"/>
              <a:t>.</a:t>
            </a:r>
          </a:p>
          <a:p>
            <a:pPr marL="762000" lvl="1" indent="-762000" defTabSz="1828800">
              <a:lnSpc>
                <a:spcPts val="5000"/>
              </a:lnSpc>
              <a:spcBef>
                <a:spcPts val="5000"/>
              </a:spcBef>
              <a:buClr>
                <a:srgbClr val="929292"/>
              </a:buClr>
              <a:buSzPct val="90000"/>
              <a:buFont typeface="Arial"/>
              <a:buChar char="+"/>
              <a:defRPr sz="5000" b="0">
                <a:solidFill>
                  <a:srgbClr val="000000"/>
                </a:solidFill>
              </a:defRPr>
            </a:pPr>
            <a:r>
              <a:rPr sz="4800" dirty="0" err="1"/>
              <a:t>Обмен</a:t>
            </a:r>
            <a:r>
              <a:rPr sz="4800" dirty="0"/>
              <a:t> </a:t>
            </a:r>
            <a:r>
              <a:rPr sz="4800" dirty="0" err="1"/>
              <a:t>данными</a:t>
            </a:r>
            <a:r>
              <a:rPr sz="4800" dirty="0"/>
              <a:t>, </a:t>
            </a:r>
            <a:r>
              <a:rPr sz="4800" dirty="0" err="1"/>
              <a:t>торговля</a:t>
            </a:r>
            <a:r>
              <a:rPr sz="4800" dirty="0"/>
              <a:t> </a:t>
            </a:r>
            <a:r>
              <a:rPr sz="4800" dirty="0" err="1"/>
              <a:t>аналитиками</a:t>
            </a:r>
            <a:r>
              <a:rPr sz="4800" dirty="0"/>
              <a:t> </a:t>
            </a:r>
            <a:r>
              <a:rPr sz="4800" dirty="0" err="1"/>
              <a:t>и</a:t>
            </a:r>
            <a:r>
              <a:rPr sz="4800" dirty="0"/>
              <a:t> </a:t>
            </a:r>
            <a:r>
              <a:rPr sz="4800" dirty="0" err="1"/>
              <a:t>ресурсами</a:t>
            </a:r>
            <a:r>
              <a:rPr sz="4800" dirty="0"/>
              <a:t> </a:t>
            </a:r>
            <a:r>
              <a:rPr sz="4800" dirty="0" err="1"/>
              <a:t>по</a:t>
            </a:r>
            <a:r>
              <a:rPr sz="4800" dirty="0"/>
              <a:t> </a:t>
            </a:r>
            <a:r>
              <a:rPr sz="4800" dirty="0" err="1"/>
              <a:t>аналитике</a:t>
            </a:r>
            <a:r>
              <a:rPr sz="4800" dirty="0"/>
              <a:t> </a:t>
            </a:r>
            <a:r>
              <a:rPr sz="4800" dirty="0" err="1"/>
              <a:t>сторонних</a:t>
            </a:r>
            <a:r>
              <a:rPr sz="4800" dirty="0"/>
              <a:t> </a:t>
            </a:r>
            <a:r>
              <a:rPr sz="4800" dirty="0" err="1"/>
              <a:t>данных</a:t>
            </a:r>
            <a:r>
              <a:rPr sz="4800" dirty="0"/>
              <a:t>. </a:t>
            </a:r>
          </a:p>
        </p:txBody>
      </p:sp>
      <p:sp>
        <p:nvSpPr>
          <p:cNvPr id="58" name="Агрегация всех источников данных   о посетителях и ресурсах ВДНХ.…"/>
          <p:cNvSpPr txBox="1"/>
          <p:nvPr/>
        </p:nvSpPr>
        <p:spPr>
          <a:xfrm>
            <a:off x="661753" y="2473456"/>
            <a:ext cx="10197174" cy="91306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71437" tIns="71437" rIns="71437" bIns="71437">
            <a:spAutoFit/>
          </a:bodyPr>
          <a:lstStyle/>
          <a:p>
            <a:pPr marL="762000" lvl="1" indent="-762000" defTabSz="1828800">
              <a:lnSpc>
                <a:spcPts val="5000"/>
              </a:lnSpc>
              <a:spcBef>
                <a:spcPts val="5000"/>
              </a:spcBef>
              <a:buClr>
                <a:srgbClr val="929292"/>
              </a:buClr>
              <a:buSzPct val="90000"/>
              <a:buFont typeface="Arial"/>
              <a:buChar char="+"/>
              <a:defRPr sz="5000" b="0">
                <a:solidFill>
                  <a:srgbClr val="000000"/>
                </a:solidFill>
              </a:defRPr>
            </a:pPr>
            <a:r>
              <a:rPr lang="ru-RU" sz="4800" dirty="0"/>
              <a:t>Агрегация всех источников данных   о посетителях и ресурсах ВДНХ</a:t>
            </a:r>
          </a:p>
          <a:p>
            <a:pPr marL="762000" lvl="1" indent="-762000" defTabSz="1828800">
              <a:lnSpc>
                <a:spcPts val="5000"/>
              </a:lnSpc>
              <a:spcBef>
                <a:spcPts val="5000"/>
              </a:spcBef>
              <a:buClr>
                <a:srgbClr val="929292"/>
              </a:buClr>
              <a:buSzPct val="90000"/>
              <a:buFont typeface="Arial"/>
              <a:buChar char="+"/>
              <a:defRPr sz="5000" b="0">
                <a:solidFill>
                  <a:srgbClr val="000000"/>
                </a:solidFill>
              </a:defRPr>
            </a:pPr>
            <a:r>
              <a:rPr lang="ru-RU" sz="4800" dirty="0"/>
              <a:t>Поиск поведенческих моделей      и разработка стратегии управления посетителями</a:t>
            </a:r>
          </a:p>
          <a:p>
            <a:pPr marL="762000" lvl="1" indent="-762000" defTabSz="1828800">
              <a:lnSpc>
                <a:spcPts val="5000"/>
              </a:lnSpc>
              <a:spcBef>
                <a:spcPts val="5000"/>
              </a:spcBef>
              <a:buClr>
                <a:srgbClr val="929292"/>
              </a:buClr>
              <a:buSzPct val="90000"/>
              <a:buFont typeface="Arial"/>
              <a:buChar char="+"/>
              <a:defRPr sz="5000" b="0">
                <a:solidFill>
                  <a:srgbClr val="000000"/>
                </a:solidFill>
              </a:defRPr>
            </a:pPr>
            <a:r>
              <a:rPr lang="ru-RU" sz="4800" dirty="0"/>
              <a:t>Предоставление инструментария и аналитических данных, позволяющих принимать управленческие решения по развитию территории</a:t>
            </a:r>
          </a:p>
        </p:txBody>
      </p:sp>
    </p:spTree>
    <p:extLst>
      <p:ext uri="{BB962C8B-B14F-4D97-AF65-F5344CB8AC3E}">
        <p14:creationId xmlns:p14="http://schemas.microsoft.com/office/powerpoint/2010/main" val="3574025776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White">
  <a:themeElements>
    <a:clrScheme name="White">
      <a:dk1>
        <a:srgbClr val="FFFFFF"/>
      </a:dk1>
      <a:lt1>
        <a:srgbClr val="F7323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71437" tIns="71437" rIns="71437" bIns="71437" numCol="1" spcCol="38100" rtlCol="0" anchor="ctr">
        <a:spAutoFit/>
      </a:bodyPr>
      <a:lstStyle>
        <a:defPPr marL="0" marR="0" indent="0" algn="ctr" defTabSz="821531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0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71437" tIns="71437" rIns="71437" bIns="71437" numCol="1" spcCol="38100" rtlCol="0" anchor="ctr">
        <a:spAutoFit/>
      </a:bodyPr>
      <a:lstStyle>
        <a:defPPr marL="0" marR="0" indent="0" algn="l" defTabSz="821531" rtl="0" fontAlgn="auto" latinLnBrk="0" hangingPunct="0">
          <a:lnSpc>
            <a:spcPts val="8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8000" b="1" i="0" u="none" strike="noStrike" cap="none" spc="0" normalizeH="0" baseline="0">
            <a:ln>
              <a:noFill/>
            </a:ln>
            <a:solidFill>
              <a:srgbClr val="F7323F"/>
            </a:solidFill>
            <a:effectLst/>
            <a:uFillTx/>
            <a:latin typeface="Helvetica"/>
            <a:ea typeface="Helvetica"/>
            <a:cs typeface="Helvetica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71437" tIns="71437" rIns="71437" bIns="71437" numCol="1" spcCol="38100" rtlCol="0" anchor="ctr">
        <a:spAutoFit/>
      </a:bodyPr>
      <a:lstStyle>
        <a:defPPr marL="0" marR="0" indent="0" algn="ctr" defTabSz="821531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0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71437" tIns="71437" rIns="71437" bIns="71437" numCol="1" spcCol="38100" rtlCol="0" anchor="ctr">
        <a:spAutoFit/>
      </a:bodyPr>
      <a:lstStyle>
        <a:defPPr marL="0" marR="0" indent="0" algn="l" defTabSz="821531" rtl="0" fontAlgn="auto" latinLnBrk="0" hangingPunct="0">
          <a:lnSpc>
            <a:spcPts val="8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8000" b="1" i="0" u="none" strike="noStrike" cap="none" spc="0" normalizeH="0" baseline="0">
            <a:ln>
              <a:noFill/>
            </a:ln>
            <a:solidFill>
              <a:srgbClr val="F7323F"/>
            </a:solidFill>
            <a:effectLst/>
            <a:uFillTx/>
            <a:latin typeface="Helvetica"/>
            <a:ea typeface="Helvetica"/>
            <a:cs typeface="Helvetica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596</TotalTime>
  <Words>554</Words>
  <Application>Microsoft Macintosh PowerPoint</Application>
  <PresentationFormat>Произвольный</PresentationFormat>
  <Paragraphs>171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21" baseType="lpstr">
      <vt:lpstr>Arial</vt:lpstr>
      <vt:lpstr>Calibri</vt:lpstr>
      <vt:lpstr>Calibri Light</vt:lpstr>
      <vt:lpstr>Helvetica</vt:lpstr>
      <vt:lpstr>Helvetica Light</vt:lpstr>
      <vt:lpstr>Helvetica Neue</vt:lpstr>
      <vt:lpstr>Helvetica Neue Medium</vt:lpstr>
      <vt:lpstr>White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cp:lastModifiedBy>Microsoft Office User</cp:lastModifiedBy>
  <cp:revision>19</cp:revision>
  <dcterms:modified xsi:type="dcterms:W3CDTF">2019-11-07T05:48:21Z</dcterms:modified>
</cp:coreProperties>
</file>