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1" r:id="rId4"/>
  </p:sldMasterIdLst>
  <p:notesMasterIdLst>
    <p:notesMasterId r:id="rId23"/>
  </p:notesMasterIdLst>
  <p:sldIdLst>
    <p:sldId id="305" r:id="rId5"/>
    <p:sldId id="278" r:id="rId6"/>
    <p:sldId id="257" r:id="rId7"/>
    <p:sldId id="259" r:id="rId8"/>
    <p:sldId id="304" r:id="rId9"/>
    <p:sldId id="300" r:id="rId10"/>
    <p:sldId id="274" r:id="rId11"/>
    <p:sldId id="292" r:id="rId12"/>
    <p:sldId id="299" r:id="rId13"/>
    <p:sldId id="272" r:id="rId14"/>
    <p:sldId id="270" r:id="rId15"/>
    <p:sldId id="271" r:id="rId16"/>
    <p:sldId id="277" r:id="rId17"/>
    <p:sldId id="276" r:id="rId18"/>
    <p:sldId id="301" r:id="rId19"/>
    <p:sldId id="303" r:id="rId20"/>
    <p:sldId id="282" r:id="rId21"/>
    <p:sldId id="269" r:id="rId22"/>
  </p:sldIdLst>
  <p:sldSz cx="12192000" cy="68580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72" y="3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4ADAB-69A7-4ECB-8526-5AF28AD045EC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F470D-7F1C-4980-BC3A-CDF24D5826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05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1" y="6345144"/>
            <a:ext cx="9356993" cy="2704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65867" y="3462115"/>
            <a:ext cx="10660267" cy="519433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it-IT" dirty="0" smtClean="0"/>
              <a:t>CLICK TO ADD PRESENTATION TITLE</a:t>
            </a:r>
            <a:endParaRPr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865" y="4174370"/>
            <a:ext cx="10661051" cy="390447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endParaRPr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255600"/>
            <a:ext cx="1200000" cy="19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chemeClr val="tx2"/>
              </a:solidFill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65867" y="4049007"/>
            <a:ext cx="6176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 userDrawn="1"/>
        </p:nvCxnSpPr>
        <p:spPr>
          <a:xfrm>
            <a:off x="765867" y="4678195"/>
            <a:ext cx="6176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766233" y="4779964"/>
            <a:ext cx="10659900" cy="415925"/>
          </a:xfrm>
        </p:spPr>
        <p:txBody>
          <a:bodyPr>
            <a:normAutofit/>
          </a:bodyPr>
          <a:lstStyle>
            <a:lvl1pPr marL="0" indent="0">
              <a:buNone/>
              <a:defRPr sz="16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Presenter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766233" y="5287964"/>
            <a:ext cx="10659900" cy="4032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 sz="1400" i="1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Qualification</a:t>
            </a:r>
            <a:endParaRPr lang="it-IT" dirty="0" smtClean="0"/>
          </a:p>
        </p:txBody>
      </p:sp>
      <p:sp>
        <p:nvSpPr>
          <p:cNvPr id="15" name="Rectangle 6"/>
          <p:cNvSpPr/>
          <p:nvPr userDrawn="1"/>
        </p:nvSpPr>
        <p:spPr>
          <a:xfrm>
            <a:off x="0" y="355600"/>
            <a:ext cx="1200000" cy="8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6" name="Rectangle 6"/>
          <p:cNvSpPr/>
          <p:nvPr userDrawn="1"/>
        </p:nvSpPr>
        <p:spPr>
          <a:xfrm>
            <a:off x="1283936" y="355600"/>
            <a:ext cx="10908064" cy="2592000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chemeClr val="accent2"/>
              </a:solidFill>
            </a:endParaRPr>
          </a:p>
        </p:txBody>
      </p:sp>
      <p:sp>
        <p:nvSpPr>
          <p:cNvPr id="18" name="Rectangle 6"/>
          <p:cNvSpPr/>
          <p:nvPr userDrawn="1"/>
        </p:nvSpPr>
        <p:spPr>
          <a:xfrm>
            <a:off x="1283936" y="3019600"/>
            <a:ext cx="10908064" cy="2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9" name="Segnaposto testo 30"/>
          <p:cNvSpPr>
            <a:spLocks noGrp="1"/>
          </p:cNvSpPr>
          <p:nvPr>
            <p:ph type="body" sz="quarter" idx="13" hasCustomPrompt="1"/>
          </p:nvPr>
        </p:nvSpPr>
        <p:spPr>
          <a:xfrm>
            <a:off x="766234" y="6334219"/>
            <a:ext cx="7253817" cy="270859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Place</a:t>
            </a:r>
            <a:r>
              <a:rPr lang="it-IT" dirty="0" smtClean="0"/>
              <a:t>, Date</a:t>
            </a:r>
            <a:endParaRPr lang="it-IT" dirty="0"/>
          </a:p>
        </p:txBody>
      </p: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324" y="6153214"/>
            <a:ext cx="1931369" cy="4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9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1" y="6394716"/>
            <a:ext cx="9356993" cy="2704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smtClean="0"/>
              <a:t>"Внутренний и внешний электронный документооборот", 26-27 мая 2016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B4EF0B-C518-4698-9E29-AF4BCDADFE6D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4632" y="293093"/>
            <a:ext cx="10761501" cy="482825"/>
          </a:xfrm>
        </p:spPr>
        <p:txBody>
          <a:bodyPr anchor="b" anchorCtr="0"/>
          <a:lstStyle>
            <a:lvl1pPr>
              <a:defRPr sz="2600"/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4633" y="1030077"/>
            <a:ext cx="5078828" cy="523301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livel</a:t>
            </a:r>
            <a:endParaRPr dirty="0"/>
          </a:p>
        </p:txBody>
      </p:sp>
      <p:cxnSp>
        <p:nvCxnSpPr>
          <p:cNvPr id="18" name="Connettore 1 17"/>
          <p:cNvCxnSpPr/>
          <p:nvPr userDrawn="1"/>
        </p:nvCxnSpPr>
        <p:spPr>
          <a:xfrm>
            <a:off x="765867" y="874909"/>
            <a:ext cx="1066026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941764" y="1030077"/>
            <a:ext cx="5484369" cy="523301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livel</a:t>
            </a:r>
            <a:endParaRPr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515" y="6312234"/>
            <a:ext cx="1507619" cy="387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1" y="6394716"/>
            <a:ext cx="9356993" cy="2704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"Внутренний и внешний электронный документооборот", 26-27 мая 2016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4EF0B-C518-4698-9E29-AF4BCDADFE6D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64632" y="293093"/>
            <a:ext cx="10761501" cy="482825"/>
          </a:xfrm>
        </p:spPr>
        <p:txBody>
          <a:bodyPr anchor="b" anchorCtr="0"/>
          <a:lstStyle>
            <a:lvl1pPr>
              <a:defRPr sz="2600"/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765867" y="874909"/>
            <a:ext cx="1066026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515" y="6312234"/>
            <a:ext cx="1507619" cy="387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1" y="6394716"/>
            <a:ext cx="9356993" cy="2704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4632" y="293093"/>
            <a:ext cx="10761501" cy="482825"/>
          </a:xfrm>
        </p:spPr>
        <p:txBody>
          <a:bodyPr anchor="b" anchorCtr="0"/>
          <a:lstStyle>
            <a:lvl1pPr>
              <a:defRPr sz="2600"/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4632" y="1013553"/>
            <a:ext cx="10761501" cy="52495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livel</a:t>
            </a:r>
            <a:endParaRPr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765867" y="874909"/>
            <a:ext cx="1066026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"Внутренний и внешний электронный документооборот", 26-27 мая 2016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8B7935-1271-4827-985A-5CD1EFBCD4AB}" type="slidenum">
              <a:rPr lang="it-IT" altLang="ru-RU" smtClean="0"/>
              <a:pPr/>
              <a:t>‹#›</a:t>
            </a:fld>
            <a:endParaRPr lang="it-IT" altLang="ru-RU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639" y="6422640"/>
            <a:ext cx="1440000" cy="2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8474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ne ins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1" y="6345144"/>
            <a:ext cx="9356993" cy="2704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65867" y="3462115"/>
            <a:ext cx="10660267" cy="519433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it-IT" dirty="0" smtClean="0"/>
              <a:t>CLICK TO ADD PRESENTATION TITLE</a:t>
            </a:r>
            <a:endParaRPr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865" y="4174370"/>
            <a:ext cx="10661051" cy="390447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endParaRPr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255600"/>
            <a:ext cx="1200000" cy="19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chemeClr val="tx2"/>
              </a:solidFill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65867" y="4049007"/>
            <a:ext cx="6176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 userDrawn="1"/>
        </p:nvCxnSpPr>
        <p:spPr>
          <a:xfrm>
            <a:off x="765867" y="4678195"/>
            <a:ext cx="6176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766233" y="4779964"/>
            <a:ext cx="10659900" cy="415925"/>
          </a:xfrm>
        </p:spPr>
        <p:txBody>
          <a:bodyPr>
            <a:normAutofit/>
          </a:bodyPr>
          <a:lstStyle>
            <a:lvl1pPr marL="0" indent="0">
              <a:buNone/>
              <a:defRPr sz="16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Presenter</a:t>
            </a:r>
            <a:endParaRPr lang="it-IT" dirty="0"/>
          </a:p>
        </p:txBody>
      </p:sp>
      <p:sp>
        <p:nvSpPr>
          <p:cNvPr id="17" name="Segnaposto immagine 16"/>
          <p:cNvSpPr>
            <a:spLocks noGrp="1"/>
          </p:cNvSpPr>
          <p:nvPr>
            <p:ph type="pic" sz="quarter" idx="14" hasCustomPrompt="1"/>
          </p:nvPr>
        </p:nvSpPr>
        <p:spPr>
          <a:xfrm>
            <a:off x="1296000" y="355600"/>
            <a:ext cx="9600000" cy="2880000"/>
          </a:xfrm>
        </p:spPr>
        <p:txBody>
          <a:bodyPr/>
          <a:lstStyle/>
          <a:p>
            <a:r>
              <a:rPr lang="en-US" dirty="0" smtClean="0"/>
              <a:t>Click on the icon to add the image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766233" y="5287964"/>
            <a:ext cx="10659900" cy="4032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 sz="1400" i="1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Qualification</a:t>
            </a:r>
            <a:endParaRPr lang="it-IT" dirty="0" smtClean="0"/>
          </a:p>
        </p:txBody>
      </p:sp>
      <p:sp>
        <p:nvSpPr>
          <p:cNvPr id="15" name="Rectangle 6"/>
          <p:cNvSpPr/>
          <p:nvPr userDrawn="1"/>
        </p:nvSpPr>
        <p:spPr>
          <a:xfrm>
            <a:off x="0" y="355600"/>
            <a:ext cx="1200000" cy="8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6" name="Rectangle 6"/>
          <p:cNvSpPr/>
          <p:nvPr userDrawn="1"/>
        </p:nvSpPr>
        <p:spPr>
          <a:xfrm>
            <a:off x="10992000" y="355600"/>
            <a:ext cx="1200000" cy="19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chemeClr val="accent2"/>
              </a:solidFill>
            </a:endParaRPr>
          </a:p>
        </p:txBody>
      </p:sp>
      <p:sp>
        <p:nvSpPr>
          <p:cNvPr id="18" name="Rectangle 6"/>
          <p:cNvSpPr/>
          <p:nvPr userDrawn="1"/>
        </p:nvSpPr>
        <p:spPr>
          <a:xfrm>
            <a:off x="10992000" y="2407600"/>
            <a:ext cx="1200000" cy="8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9" name="Segnaposto testo 30"/>
          <p:cNvSpPr>
            <a:spLocks noGrp="1"/>
          </p:cNvSpPr>
          <p:nvPr>
            <p:ph type="body" sz="quarter" idx="13" hasCustomPrompt="1"/>
          </p:nvPr>
        </p:nvSpPr>
        <p:spPr>
          <a:xfrm>
            <a:off x="766234" y="6334219"/>
            <a:ext cx="7253817" cy="270859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Place</a:t>
            </a:r>
            <a:r>
              <a:rPr lang="it-IT" dirty="0" smtClean="0"/>
              <a:t>, Date</a:t>
            </a:r>
            <a:endParaRPr lang="it-IT" dirty="0"/>
          </a:p>
        </p:txBody>
      </p:sp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324" y="6153214"/>
            <a:ext cx="1931369" cy="4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2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wo  ins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immagine 16"/>
          <p:cNvSpPr>
            <a:spLocks noGrp="1"/>
          </p:cNvSpPr>
          <p:nvPr>
            <p:ph type="pic" sz="quarter" idx="14" hasCustomPrompt="1"/>
          </p:nvPr>
        </p:nvSpPr>
        <p:spPr>
          <a:xfrm>
            <a:off x="1287696" y="354012"/>
            <a:ext cx="4752000" cy="2880000"/>
          </a:xfrm>
        </p:spPr>
        <p:txBody>
          <a:bodyPr/>
          <a:lstStyle/>
          <a:p>
            <a:r>
              <a:rPr lang="en-US" dirty="0" smtClean="0"/>
              <a:t>Click on the icon to add the image</a:t>
            </a:r>
            <a:endParaRPr lang="it-IT" dirty="0"/>
          </a:p>
        </p:txBody>
      </p:sp>
      <p:sp>
        <p:nvSpPr>
          <p:cNvPr id="20" name="Segnaposto immagine 16"/>
          <p:cNvSpPr>
            <a:spLocks noGrp="1"/>
          </p:cNvSpPr>
          <p:nvPr>
            <p:ph type="pic" sz="quarter" idx="15" hasCustomPrompt="1"/>
          </p:nvPr>
        </p:nvSpPr>
        <p:spPr>
          <a:xfrm>
            <a:off x="6142933" y="354012"/>
            <a:ext cx="4752000" cy="2880000"/>
          </a:xfrm>
        </p:spPr>
        <p:txBody>
          <a:bodyPr/>
          <a:lstStyle/>
          <a:p>
            <a:r>
              <a:rPr lang="en-US" dirty="0" smtClean="0"/>
              <a:t>Click on the icon to add the image</a:t>
            </a:r>
            <a:endParaRPr lang="it-IT" dirty="0"/>
          </a:p>
        </p:txBody>
      </p:sp>
      <p:sp>
        <p:nvSpPr>
          <p:cNvPr id="28" name="Rectangle 6"/>
          <p:cNvSpPr/>
          <p:nvPr userDrawn="1"/>
        </p:nvSpPr>
        <p:spPr>
          <a:xfrm>
            <a:off x="0" y="1255600"/>
            <a:ext cx="1200000" cy="19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chemeClr val="tx2"/>
              </a:solidFill>
            </a:endParaRPr>
          </a:p>
        </p:txBody>
      </p:sp>
      <p:sp>
        <p:nvSpPr>
          <p:cNvPr id="29" name="Rectangle 6"/>
          <p:cNvSpPr/>
          <p:nvPr userDrawn="1"/>
        </p:nvSpPr>
        <p:spPr>
          <a:xfrm>
            <a:off x="0" y="355600"/>
            <a:ext cx="1200000" cy="8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0" name="Rectangle 6"/>
          <p:cNvSpPr/>
          <p:nvPr userDrawn="1"/>
        </p:nvSpPr>
        <p:spPr>
          <a:xfrm>
            <a:off x="10992000" y="355600"/>
            <a:ext cx="1200000" cy="19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chemeClr val="accent2"/>
              </a:solidFill>
            </a:endParaRPr>
          </a:p>
        </p:txBody>
      </p:sp>
      <p:sp>
        <p:nvSpPr>
          <p:cNvPr id="31" name="Rectangle 6"/>
          <p:cNvSpPr/>
          <p:nvPr userDrawn="1"/>
        </p:nvSpPr>
        <p:spPr>
          <a:xfrm>
            <a:off x="10992000" y="2407600"/>
            <a:ext cx="1200000" cy="8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41" name="Rettangolo 40"/>
          <p:cNvSpPr/>
          <p:nvPr userDrawn="1"/>
        </p:nvSpPr>
        <p:spPr>
          <a:xfrm>
            <a:off x="1" y="6345144"/>
            <a:ext cx="9356993" cy="2704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42" name="Title 1"/>
          <p:cNvSpPr>
            <a:spLocks noGrp="1"/>
          </p:cNvSpPr>
          <p:nvPr>
            <p:ph type="ctrTitle" hasCustomPrompt="1"/>
          </p:nvPr>
        </p:nvSpPr>
        <p:spPr>
          <a:xfrm>
            <a:off x="765867" y="3462115"/>
            <a:ext cx="10660267" cy="519433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it-IT" dirty="0" smtClean="0"/>
              <a:t>CLICK TO ADD PRESENTATION TITLE</a:t>
            </a:r>
            <a:endParaRPr dirty="0"/>
          </a:p>
        </p:txBody>
      </p:sp>
      <p:sp>
        <p:nvSpPr>
          <p:cNvPr id="4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865" y="4174370"/>
            <a:ext cx="10661051" cy="390447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endParaRPr dirty="0"/>
          </a:p>
        </p:txBody>
      </p:sp>
      <p:cxnSp>
        <p:nvCxnSpPr>
          <p:cNvPr id="44" name="Connettore 1 43"/>
          <p:cNvCxnSpPr/>
          <p:nvPr userDrawn="1"/>
        </p:nvCxnSpPr>
        <p:spPr>
          <a:xfrm>
            <a:off x="765867" y="4049007"/>
            <a:ext cx="6176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 userDrawn="1"/>
        </p:nvCxnSpPr>
        <p:spPr>
          <a:xfrm>
            <a:off x="765867" y="4678195"/>
            <a:ext cx="6176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766233" y="4779964"/>
            <a:ext cx="10659900" cy="415925"/>
          </a:xfrm>
        </p:spPr>
        <p:txBody>
          <a:bodyPr>
            <a:normAutofit/>
          </a:bodyPr>
          <a:lstStyle>
            <a:lvl1pPr marL="0" indent="0">
              <a:buNone/>
              <a:defRPr sz="16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Presenter</a:t>
            </a:r>
            <a:endParaRPr lang="it-IT" dirty="0"/>
          </a:p>
        </p:txBody>
      </p:sp>
      <p:sp>
        <p:nvSpPr>
          <p:cNvPr id="48" name="Segnaposto testo 2"/>
          <p:cNvSpPr>
            <a:spLocks noGrp="1"/>
          </p:cNvSpPr>
          <p:nvPr>
            <p:ph type="body" sz="quarter" idx="16" hasCustomPrompt="1"/>
          </p:nvPr>
        </p:nvSpPr>
        <p:spPr>
          <a:xfrm>
            <a:off x="766233" y="5287964"/>
            <a:ext cx="10659900" cy="4032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 sz="1400" i="1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Qualification</a:t>
            </a:r>
            <a:endParaRPr lang="it-IT" dirty="0" smtClean="0"/>
          </a:p>
        </p:txBody>
      </p:sp>
      <p:sp>
        <p:nvSpPr>
          <p:cNvPr id="49" name="Segnaposto testo 30"/>
          <p:cNvSpPr>
            <a:spLocks noGrp="1"/>
          </p:cNvSpPr>
          <p:nvPr>
            <p:ph type="body" sz="quarter" idx="13" hasCustomPrompt="1"/>
          </p:nvPr>
        </p:nvSpPr>
        <p:spPr>
          <a:xfrm>
            <a:off x="766234" y="6334219"/>
            <a:ext cx="7253817" cy="270859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Place</a:t>
            </a:r>
            <a:r>
              <a:rPr lang="it-IT" dirty="0" smtClean="0"/>
              <a:t>, Date</a:t>
            </a:r>
            <a:endParaRPr lang="it-IT" dirty="0"/>
          </a:p>
        </p:txBody>
      </p: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324" y="6153214"/>
            <a:ext cx="1931369" cy="4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24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hree  ins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16"/>
          <p:cNvSpPr>
            <a:spLocks noGrp="1"/>
          </p:cNvSpPr>
          <p:nvPr>
            <p:ph type="pic" sz="quarter" idx="14" hasCustomPrompt="1"/>
          </p:nvPr>
        </p:nvSpPr>
        <p:spPr>
          <a:xfrm>
            <a:off x="1287696" y="354012"/>
            <a:ext cx="3120000" cy="2880000"/>
          </a:xfrm>
        </p:spPr>
        <p:txBody>
          <a:bodyPr/>
          <a:lstStyle/>
          <a:p>
            <a:r>
              <a:rPr lang="en-US" dirty="0" smtClean="0"/>
              <a:t>Click on the icon to add the image</a:t>
            </a:r>
            <a:endParaRPr lang="it-IT" dirty="0"/>
          </a:p>
        </p:txBody>
      </p:sp>
      <p:sp>
        <p:nvSpPr>
          <p:cNvPr id="9" name="Segnaposto immagine 16"/>
          <p:cNvSpPr>
            <a:spLocks noGrp="1"/>
          </p:cNvSpPr>
          <p:nvPr>
            <p:ph type="pic" sz="quarter" idx="15" hasCustomPrompt="1"/>
          </p:nvPr>
        </p:nvSpPr>
        <p:spPr>
          <a:xfrm>
            <a:off x="7788119" y="354012"/>
            <a:ext cx="3120000" cy="2880000"/>
          </a:xfrm>
        </p:spPr>
        <p:txBody>
          <a:bodyPr/>
          <a:lstStyle/>
          <a:p>
            <a:r>
              <a:rPr lang="en-US" dirty="0" smtClean="0"/>
              <a:t>Click on the icon to add the image</a:t>
            </a:r>
            <a:endParaRPr lang="it-IT" dirty="0"/>
          </a:p>
        </p:txBody>
      </p:sp>
      <p:sp>
        <p:nvSpPr>
          <p:cNvPr id="12" name="Rectangle 6"/>
          <p:cNvSpPr/>
          <p:nvPr userDrawn="1"/>
        </p:nvSpPr>
        <p:spPr>
          <a:xfrm>
            <a:off x="0" y="1255600"/>
            <a:ext cx="1200000" cy="19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chemeClr val="tx2"/>
              </a:solidFill>
            </a:endParaRPr>
          </a:p>
        </p:txBody>
      </p:sp>
      <p:sp>
        <p:nvSpPr>
          <p:cNvPr id="13" name="Rectangle 6"/>
          <p:cNvSpPr/>
          <p:nvPr userDrawn="1"/>
        </p:nvSpPr>
        <p:spPr>
          <a:xfrm>
            <a:off x="0" y="355600"/>
            <a:ext cx="1200000" cy="8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4" name="Rectangle 6"/>
          <p:cNvSpPr/>
          <p:nvPr userDrawn="1"/>
        </p:nvSpPr>
        <p:spPr>
          <a:xfrm>
            <a:off x="10992000" y="355600"/>
            <a:ext cx="1200000" cy="19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chemeClr val="accent2"/>
              </a:solidFill>
            </a:endParaRPr>
          </a:p>
        </p:txBody>
      </p:sp>
      <p:sp>
        <p:nvSpPr>
          <p:cNvPr id="15" name="Rectangle 6"/>
          <p:cNvSpPr/>
          <p:nvPr userDrawn="1"/>
        </p:nvSpPr>
        <p:spPr>
          <a:xfrm>
            <a:off x="10992000" y="2407600"/>
            <a:ext cx="1200000" cy="8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3" name="Segnaposto immagine 16"/>
          <p:cNvSpPr>
            <a:spLocks noGrp="1"/>
          </p:cNvSpPr>
          <p:nvPr>
            <p:ph type="pic" sz="quarter" idx="17" hasCustomPrompt="1"/>
          </p:nvPr>
        </p:nvSpPr>
        <p:spPr>
          <a:xfrm>
            <a:off x="4537907" y="354012"/>
            <a:ext cx="3120000" cy="2880000"/>
          </a:xfrm>
        </p:spPr>
        <p:txBody>
          <a:bodyPr/>
          <a:lstStyle/>
          <a:p>
            <a:r>
              <a:rPr lang="en-US" dirty="0" smtClean="0"/>
              <a:t>Click on the icon to add the image</a:t>
            </a:r>
            <a:endParaRPr lang="it-IT" dirty="0"/>
          </a:p>
        </p:txBody>
      </p:sp>
      <p:sp>
        <p:nvSpPr>
          <p:cNvPr id="24" name="Rettangolo 23"/>
          <p:cNvSpPr/>
          <p:nvPr userDrawn="1"/>
        </p:nvSpPr>
        <p:spPr>
          <a:xfrm>
            <a:off x="1" y="6345144"/>
            <a:ext cx="9356993" cy="2704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765867" y="3462115"/>
            <a:ext cx="10660267" cy="519433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it-IT" dirty="0" smtClean="0"/>
              <a:t>CLICK TO ADD PRESENTATION TITLE</a:t>
            </a:r>
            <a:endParaRPr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865" y="4174370"/>
            <a:ext cx="10661051" cy="390447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endParaRPr dirty="0"/>
          </a:p>
        </p:txBody>
      </p:sp>
      <p:cxnSp>
        <p:nvCxnSpPr>
          <p:cNvPr id="27" name="Connettore 1 26"/>
          <p:cNvCxnSpPr/>
          <p:nvPr userDrawn="1"/>
        </p:nvCxnSpPr>
        <p:spPr>
          <a:xfrm>
            <a:off x="765867" y="4049007"/>
            <a:ext cx="6176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 userDrawn="1"/>
        </p:nvCxnSpPr>
        <p:spPr>
          <a:xfrm>
            <a:off x="765867" y="4678195"/>
            <a:ext cx="6176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766233" y="4779964"/>
            <a:ext cx="10659900" cy="415925"/>
          </a:xfrm>
        </p:spPr>
        <p:txBody>
          <a:bodyPr>
            <a:normAutofit/>
          </a:bodyPr>
          <a:lstStyle>
            <a:lvl1pPr marL="0" indent="0">
              <a:buNone/>
              <a:defRPr sz="16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Presenter</a:t>
            </a:r>
            <a:endParaRPr lang="it-IT" dirty="0"/>
          </a:p>
        </p:txBody>
      </p:sp>
      <p:sp>
        <p:nvSpPr>
          <p:cNvPr id="31" name="Segnaposto testo 2"/>
          <p:cNvSpPr>
            <a:spLocks noGrp="1"/>
          </p:cNvSpPr>
          <p:nvPr>
            <p:ph type="body" sz="quarter" idx="18" hasCustomPrompt="1"/>
          </p:nvPr>
        </p:nvSpPr>
        <p:spPr>
          <a:xfrm>
            <a:off x="766233" y="5287964"/>
            <a:ext cx="10659900" cy="4032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 sz="1400" i="1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Qualification</a:t>
            </a:r>
            <a:endParaRPr lang="it-IT" dirty="0" smtClean="0"/>
          </a:p>
        </p:txBody>
      </p:sp>
      <p:sp>
        <p:nvSpPr>
          <p:cNvPr id="32" name="Segnaposto testo 30"/>
          <p:cNvSpPr>
            <a:spLocks noGrp="1"/>
          </p:cNvSpPr>
          <p:nvPr>
            <p:ph type="body" sz="quarter" idx="13" hasCustomPrompt="1"/>
          </p:nvPr>
        </p:nvSpPr>
        <p:spPr>
          <a:xfrm>
            <a:off x="766234" y="6334219"/>
            <a:ext cx="7253817" cy="270859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Place</a:t>
            </a:r>
            <a:r>
              <a:rPr lang="it-IT" dirty="0" smtClean="0"/>
              <a:t>, Date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324" y="6153214"/>
            <a:ext cx="1931369" cy="4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0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6"/>
          <p:cNvSpPr/>
          <p:nvPr userDrawn="1"/>
        </p:nvSpPr>
        <p:spPr>
          <a:xfrm>
            <a:off x="0" y="1255600"/>
            <a:ext cx="1200000" cy="19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chemeClr val="tx2"/>
              </a:solidFill>
            </a:endParaRPr>
          </a:p>
        </p:txBody>
      </p:sp>
      <p:sp>
        <p:nvSpPr>
          <p:cNvPr id="47" name="Rectangle 6"/>
          <p:cNvSpPr/>
          <p:nvPr userDrawn="1"/>
        </p:nvSpPr>
        <p:spPr>
          <a:xfrm>
            <a:off x="0" y="355600"/>
            <a:ext cx="1200000" cy="8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48" name="Rectangle 6"/>
          <p:cNvSpPr/>
          <p:nvPr userDrawn="1"/>
        </p:nvSpPr>
        <p:spPr>
          <a:xfrm>
            <a:off x="10992000" y="355600"/>
            <a:ext cx="1200000" cy="19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chemeClr val="accent2"/>
              </a:solidFill>
            </a:endParaRPr>
          </a:p>
        </p:txBody>
      </p:sp>
      <p:sp>
        <p:nvSpPr>
          <p:cNvPr id="49" name="Rectangle 6"/>
          <p:cNvSpPr/>
          <p:nvPr userDrawn="1"/>
        </p:nvSpPr>
        <p:spPr>
          <a:xfrm>
            <a:off x="10992000" y="2407600"/>
            <a:ext cx="1200000" cy="8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30" y="355600"/>
            <a:ext cx="9591541" cy="2880000"/>
          </a:xfrm>
          <a:prstGeom prst="rect">
            <a:avLst/>
          </a:prstGeom>
        </p:spPr>
      </p:pic>
      <p:sp>
        <p:nvSpPr>
          <p:cNvPr id="22" name="Rettangolo 21"/>
          <p:cNvSpPr/>
          <p:nvPr userDrawn="1"/>
        </p:nvSpPr>
        <p:spPr>
          <a:xfrm>
            <a:off x="1" y="6345144"/>
            <a:ext cx="9356993" cy="2704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765867" y="3462115"/>
            <a:ext cx="10660267" cy="519433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it-IT" dirty="0" smtClean="0"/>
              <a:t>CLICK TO ADD PRESENTATION TITLE</a:t>
            </a:r>
            <a:endParaRPr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865" y="4174370"/>
            <a:ext cx="10661051" cy="390447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endParaRPr dirty="0"/>
          </a:p>
        </p:txBody>
      </p:sp>
      <p:cxnSp>
        <p:nvCxnSpPr>
          <p:cNvPr id="25" name="Connettore 1 24"/>
          <p:cNvCxnSpPr/>
          <p:nvPr userDrawn="1"/>
        </p:nvCxnSpPr>
        <p:spPr>
          <a:xfrm>
            <a:off x="765867" y="4049007"/>
            <a:ext cx="6176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 userDrawn="1"/>
        </p:nvCxnSpPr>
        <p:spPr>
          <a:xfrm>
            <a:off x="765867" y="4678195"/>
            <a:ext cx="6176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766233" y="4779964"/>
            <a:ext cx="10659900" cy="415925"/>
          </a:xfrm>
        </p:spPr>
        <p:txBody>
          <a:bodyPr>
            <a:normAutofit/>
          </a:bodyPr>
          <a:lstStyle>
            <a:lvl1pPr marL="0" indent="0">
              <a:buNone/>
              <a:defRPr sz="16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Presenter</a:t>
            </a:r>
            <a:endParaRPr lang="it-IT" dirty="0"/>
          </a:p>
        </p:txBody>
      </p:sp>
      <p:sp>
        <p:nvSpPr>
          <p:cNvPr id="29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766233" y="5287964"/>
            <a:ext cx="10659900" cy="4032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 sz="1400" i="1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Qualification</a:t>
            </a:r>
            <a:endParaRPr lang="it-IT" dirty="0" smtClean="0"/>
          </a:p>
        </p:txBody>
      </p:sp>
      <p:sp>
        <p:nvSpPr>
          <p:cNvPr id="30" name="Segnaposto testo 30"/>
          <p:cNvSpPr>
            <a:spLocks noGrp="1"/>
          </p:cNvSpPr>
          <p:nvPr>
            <p:ph type="body" sz="quarter" idx="13" hasCustomPrompt="1"/>
          </p:nvPr>
        </p:nvSpPr>
        <p:spPr>
          <a:xfrm>
            <a:off x="766234" y="6334219"/>
            <a:ext cx="7253817" cy="270859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Place</a:t>
            </a:r>
            <a:r>
              <a:rPr lang="it-IT" dirty="0" smtClean="0"/>
              <a:t>, Date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324" y="6153214"/>
            <a:ext cx="1931369" cy="4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6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w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6"/>
          <p:cNvSpPr/>
          <p:nvPr userDrawn="1"/>
        </p:nvSpPr>
        <p:spPr>
          <a:xfrm>
            <a:off x="0" y="1255600"/>
            <a:ext cx="1200000" cy="19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chemeClr val="tx2"/>
              </a:solidFill>
            </a:endParaRPr>
          </a:p>
        </p:txBody>
      </p:sp>
      <p:sp>
        <p:nvSpPr>
          <p:cNvPr id="32" name="Rectangle 6"/>
          <p:cNvSpPr/>
          <p:nvPr userDrawn="1"/>
        </p:nvSpPr>
        <p:spPr>
          <a:xfrm>
            <a:off x="0" y="355600"/>
            <a:ext cx="1200000" cy="8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3" name="Rectangle 6"/>
          <p:cNvSpPr/>
          <p:nvPr userDrawn="1"/>
        </p:nvSpPr>
        <p:spPr>
          <a:xfrm>
            <a:off x="10992000" y="355600"/>
            <a:ext cx="1200000" cy="19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chemeClr val="accent2"/>
              </a:solidFill>
            </a:endParaRPr>
          </a:p>
        </p:txBody>
      </p:sp>
      <p:sp>
        <p:nvSpPr>
          <p:cNvPr id="34" name="Rectangle 6"/>
          <p:cNvSpPr/>
          <p:nvPr userDrawn="1"/>
        </p:nvSpPr>
        <p:spPr>
          <a:xfrm>
            <a:off x="10992000" y="2407600"/>
            <a:ext cx="1200000" cy="8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80" y="355600"/>
            <a:ext cx="4767457" cy="28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760" y="355600"/>
            <a:ext cx="4767457" cy="2880000"/>
          </a:xfrm>
          <a:prstGeom prst="rect">
            <a:avLst/>
          </a:prstGeom>
        </p:spPr>
      </p:pic>
      <p:sp>
        <p:nvSpPr>
          <p:cNvPr id="35" name="Rettangolo 34"/>
          <p:cNvSpPr/>
          <p:nvPr userDrawn="1"/>
        </p:nvSpPr>
        <p:spPr>
          <a:xfrm>
            <a:off x="1" y="6345144"/>
            <a:ext cx="9356993" cy="2704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le 1"/>
          <p:cNvSpPr>
            <a:spLocks noGrp="1"/>
          </p:cNvSpPr>
          <p:nvPr>
            <p:ph type="ctrTitle" hasCustomPrompt="1"/>
          </p:nvPr>
        </p:nvSpPr>
        <p:spPr>
          <a:xfrm>
            <a:off x="765867" y="3462115"/>
            <a:ext cx="10660267" cy="519433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it-IT" dirty="0" smtClean="0"/>
              <a:t>CLICK TO ADD PRESENTATION TITLE</a:t>
            </a:r>
            <a:endParaRPr dirty="0"/>
          </a:p>
        </p:txBody>
      </p:sp>
      <p:sp>
        <p:nvSpPr>
          <p:cNvPr id="3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865" y="4174370"/>
            <a:ext cx="10661051" cy="390447"/>
          </a:xfrm>
        </p:spPr>
        <p:txBody>
          <a:bodyPr>
            <a:noAutofit/>
          </a:bodyPr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endParaRPr dirty="0"/>
          </a:p>
        </p:txBody>
      </p:sp>
      <p:cxnSp>
        <p:nvCxnSpPr>
          <p:cNvPr id="38" name="Connettore 1 37"/>
          <p:cNvCxnSpPr/>
          <p:nvPr userDrawn="1"/>
        </p:nvCxnSpPr>
        <p:spPr>
          <a:xfrm>
            <a:off x="765867" y="4049007"/>
            <a:ext cx="6176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 userDrawn="1"/>
        </p:nvCxnSpPr>
        <p:spPr>
          <a:xfrm>
            <a:off x="765867" y="4678195"/>
            <a:ext cx="6176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766233" y="4779964"/>
            <a:ext cx="10659900" cy="415925"/>
          </a:xfrm>
        </p:spPr>
        <p:txBody>
          <a:bodyPr>
            <a:normAutofit/>
          </a:bodyPr>
          <a:lstStyle>
            <a:lvl1pPr marL="0" indent="0">
              <a:buNone/>
              <a:defRPr sz="16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Presenter</a:t>
            </a:r>
            <a:endParaRPr lang="it-IT" dirty="0"/>
          </a:p>
        </p:txBody>
      </p:sp>
      <p:sp>
        <p:nvSpPr>
          <p:cNvPr id="42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766233" y="5287964"/>
            <a:ext cx="10659900" cy="4032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 sz="1400" i="1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Qualification</a:t>
            </a:r>
            <a:endParaRPr lang="it-IT" dirty="0" smtClean="0"/>
          </a:p>
        </p:txBody>
      </p:sp>
      <p:sp>
        <p:nvSpPr>
          <p:cNvPr id="43" name="Segnaposto testo 30"/>
          <p:cNvSpPr>
            <a:spLocks noGrp="1"/>
          </p:cNvSpPr>
          <p:nvPr>
            <p:ph type="body" sz="quarter" idx="13" hasCustomPrompt="1"/>
          </p:nvPr>
        </p:nvSpPr>
        <p:spPr>
          <a:xfrm>
            <a:off x="766234" y="6334219"/>
            <a:ext cx="7253817" cy="270859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Place</a:t>
            </a:r>
            <a:r>
              <a:rPr lang="it-IT" dirty="0" smtClean="0"/>
              <a:t>, Date</a:t>
            </a:r>
            <a:endParaRPr lang="it-IT" dirty="0"/>
          </a:p>
        </p:txBody>
      </p: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324" y="6153214"/>
            <a:ext cx="1931369" cy="496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1" y="6394716"/>
            <a:ext cx="9356993" cy="2704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4632" y="293093"/>
            <a:ext cx="10761501" cy="482825"/>
          </a:xfrm>
        </p:spPr>
        <p:txBody>
          <a:bodyPr anchor="b" anchorCtr="0"/>
          <a:lstStyle>
            <a:lvl1pPr>
              <a:defRPr sz="2600"/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4632" y="1013553"/>
            <a:ext cx="10761501" cy="52495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livel</a:t>
            </a:r>
            <a:endParaRPr dirty="0"/>
          </a:p>
        </p:txBody>
      </p:sp>
      <p:cxnSp>
        <p:nvCxnSpPr>
          <p:cNvPr id="13" name="Connettore 1 12"/>
          <p:cNvCxnSpPr/>
          <p:nvPr userDrawn="1"/>
        </p:nvCxnSpPr>
        <p:spPr>
          <a:xfrm>
            <a:off x="765867" y="874909"/>
            <a:ext cx="1066026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"Внутренний и внешний электронный документооборот", 26-27 мая 2016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4EF0B-C518-4698-9E29-AF4BCDADFE6D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515" y="6312234"/>
            <a:ext cx="1507619" cy="38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1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1" y="6394716"/>
            <a:ext cx="9356993" cy="2704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4632" y="293093"/>
            <a:ext cx="10761501" cy="482825"/>
          </a:xfrm>
        </p:spPr>
        <p:txBody>
          <a:bodyPr anchor="b" anchorCtr="0"/>
          <a:lstStyle>
            <a:lvl1pPr>
              <a:defRPr sz="2600"/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4632" y="1608463"/>
            <a:ext cx="10761501" cy="4654626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livel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64691" y="1005297"/>
            <a:ext cx="10761443" cy="48200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000" b="0" i="1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</a:p>
        </p:txBody>
      </p:sp>
      <p:cxnSp>
        <p:nvCxnSpPr>
          <p:cNvPr id="13" name="Connettore 1 12"/>
          <p:cNvCxnSpPr/>
          <p:nvPr userDrawn="1"/>
        </p:nvCxnSpPr>
        <p:spPr>
          <a:xfrm>
            <a:off x="765867" y="874909"/>
            <a:ext cx="1066026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"Внутренний и внешний электронный документооборот", 26-27 мая 2016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4EF0B-C518-4698-9E29-AF4BCDADFE6D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515" y="6312234"/>
            <a:ext cx="1507619" cy="387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roduc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1" y="6394716"/>
            <a:ext cx="9356993" cy="2704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8990062" y="203839"/>
            <a:ext cx="2805333" cy="589727"/>
          </a:xfrm>
        </p:spPr>
        <p:txBody>
          <a:bodyPr>
            <a:normAutofit/>
          </a:bodyPr>
          <a:lstStyle>
            <a:lvl1pPr rtl="0">
              <a:buNone/>
              <a:defRPr sz="1600" baseline="0"/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image</a:t>
            </a:r>
            <a:endParaRPr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 smtClean="0"/>
              <a:t>"Внутренний и внешний электронный документооборот", 26-27 мая 2016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BB4EF0B-C518-4698-9E29-AF4BCDADFE6D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64633" y="293093"/>
            <a:ext cx="7987281" cy="482825"/>
          </a:xfrm>
        </p:spPr>
        <p:txBody>
          <a:bodyPr anchor="b" anchorCtr="0"/>
          <a:lstStyle>
            <a:lvl1pPr>
              <a:defRPr sz="2600"/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4632" y="1052111"/>
            <a:ext cx="10761501" cy="521097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livel</a:t>
            </a:r>
            <a:endParaRPr dirty="0"/>
          </a:p>
        </p:txBody>
      </p:sp>
      <p:cxnSp>
        <p:nvCxnSpPr>
          <p:cNvPr id="17" name="Connettore 1 16"/>
          <p:cNvCxnSpPr/>
          <p:nvPr userDrawn="1"/>
        </p:nvCxnSpPr>
        <p:spPr>
          <a:xfrm>
            <a:off x="765867" y="874909"/>
            <a:ext cx="1066026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515" y="6312234"/>
            <a:ext cx="1507619" cy="387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2" y="351903"/>
            <a:ext cx="10761501" cy="5459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2" y="1052112"/>
            <a:ext cx="10761501" cy="5172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livel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3"/>
          </p:nvPr>
        </p:nvSpPr>
        <p:spPr>
          <a:xfrm>
            <a:off x="897267" y="6418569"/>
            <a:ext cx="7666516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"Внутренний и внешний электронный документооборот", 26-27 мая 2016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4"/>
          </p:nvPr>
        </p:nvSpPr>
        <p:spPr>
          <a:xfrm>
            <a:off x="217889" y="6418569"/>
            <a:ext cx="707528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BB4EF0B-C518-4698-9E29-AF4BCDADFE6D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3" r:id="rId2"/>
    <p:sldLayoutId id="2147483700" r:id="rId3"/>
    <p:sldLayoutId id="2147483701" r:id="rId4"/>
    <p:sldLayoutId id="2147483698" r:id="rId5"/>
    <p:sldLayoutId id="2147483682" r:id="rId6"/>
    <p:sldLayoutId id="2147483702" r:id="rId7"/>
    <p:sldLayoutId id="2147483684" r:id="rId8"/>
    <p:sldLayoutId id="2147483685" r:id="rId9"/>
    <p:sldLayoutId id="2147483687" r:id="rId10"/>
    <p:sldLayoutId id="2147483692" r:id="rId11"/>
    <p:sldLayoutId id="214748370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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invoice.taxcom.ru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p.karasev@chiesi.com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"/><Relationship Id="rId13" Type="http://schemas.openxmlformats.org/officeDocument/2006/relationships/image" Target="../media/image24.tif"/><Relationship Id="rId3" Type="http://schemas.openxmlformats.org/officeDocument/2006/relationships/image" Target="../media/image14.png"/><Relationship Id="rId7" Type="http://schemas.openxmlformats.org/officeDocument/2006/relationships/image" Target="../media/image18.tif"/><Relationship Id="rId12" Type="http://schemas.openxmlformats.org/officeDocument/2006/relationships/image" Target="../media/image23.t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11" Type="http://schemas.openxmlformats.org/officeDocument/2006/relationships/image" Target="../media/image22.tif"/><Relationship Id="rId5" Type="http://schemas.openxmlformats.org/officeDocument/2006/relationships/image" Target="../media/image16.tif"/><Relationship Id="rId10" Type="http://schemas.openxmlformats.org/officeDocument/2006/relationships/image" Target="../media/image21.tif"/><Relationship Id="rId4" Type="http://schemas.openxmlformats.org/officeDocument/2006/relationships/image" Target="../media/image15.jpeg"/><Relationship Id="rId9" Type="http://schemas.openxmlformats.org/officeDocument/2006/relationships/image" Target="../media/image20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13" name="Заголовок 15"/>
          <p:cNvSpPr txBox="1">
            <a:spLocks/>
          </p:cNvSpPr>
          <p:nvPr/>
        </p:nvSpPr>
        <p:spPr>
          <a:xfrm>
            <a:off x="2863542" y="2912014"/>
            <a:ext cx="7206756" cy="9436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Использование ИТ при работе с удаленными </a:t>
            </a:r>
            <a:r>
              <a:rPr lang="ru-RU" dirty="0" smtClean="0"/>
              <a:t>сотрудниками </a:t>
            </a:r>
            <a:r>
              <a:rPr lang="ru-RU" dirty="0"/>
              <a:t>(квалифицированная цифровая </a:t>
            </a:r>
            <a:r>
              <a:rPr lang="ru-RU" dirty="0" smtClean="0"/>
              <a:t>подпись</a:t>
            </a:r>
            <a:r>
              <a:rPr lang="en-US" dirty="0" smtClean="0"/>
              <a:t>)</a:t>
            </a:r>
            <a:endParaRPr lang="ru-RU" sz="20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t="32184" r="12213" b="32643"/>
          <a:stretch/>
        </p:blipFill>
        <p:spPr>
          <a:xfrm>
            <a:off x="9427779" y="5802321"/>
            <a:ext cx="2585546" cy="85072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856482" y="4276944"/>
            <a:ext cx="29428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Павел Карасев</a:t>
            </a:r>
          </a:p>
          <a:p>
            <a:endParaRPr lang="ru-RU" sz="2000" dirty="0" smtClean="0"/>
          </a:p>
          <a:p>
            <a:r>
              <a:rPr lang="ru-RU" sz="2400" dirty="0" smtClean="0"/>
              <a:t>ИТ Директор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44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</a:t>
            </a:r>
            <a:r>
              <a:rPr lang="en-US" dirty="0" smtClean="0"/>
              <a:t>2015 </a:t>
            </a:r>
            <a:r>
              <a:rPr lang="ru-RU" dirty="0" smtClean="0"/>
              <a:t>год..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ru-RU" dirty="0"/>
              <a:t>Было подписано 303 документа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/>
              <a:t>Выпущено 70 маркеров электронной цифровой подписи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/>
              <a:t>Каждому дистанционному сотруднику установлен личный кабинет </a:t>
            </a:r>
            <a:r>
              <a:rPr lang="ru-RU" dirty="0" err="1"/>
              <a:t>Такском</a:t>
            </a:r>
            <a:r>
              <a:rPr lang="ru-RU" dirty="0"/>
              <a:t> для получения документов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/>
              <a:t>Отлажен процесс интеграции систем 1С и </a:t>
            </a:r>
            <a:r>
              <a:rPr lang="ru-RU" dirty="0" err="1"/>
              <a:t>Такском</a:t>
            </a:r>
            <a:endParaRPr lang="ru-RU" dirty="0"/>
          </a:p>
          <a:p>
            <a:pPr marL="342900" indent="-342900">
              <a:buFont typeface="Wingdings" pitchFamily="2" charset="2"/>
              <a:buChar char="§"/>
            </a:pPr>
            <a:r>
              <a:rPr lang="ru-RU" dirty="0"/>
              <a:t>Потеряно (а потом благополучно найдено) 2 </a:t>
            </a:r>
            <a:r>
              <a:rPr lang="ru-RU" dirty="0" err="1"/>
              <a:t>флешки</a:t>
            </a:r>
            <a:endParaRPr lang="ru-RU" dirty="0"/>
          </a:p>
          <a:p>
            <a:endParaRPr lang="ru-RU" sz="1800" dirty="0"/>
          </a:p>
          <a:p>
            <a:endParaRPr lang="ru-RU" dirty="0"/>
          </a:p>
        </p:txBody>
      </p:sp>
      <p:sp>
        <p:nvSpPr>
          <p:cNvPr id="4" name="Текст 10"/>
          <p:cNvSpPr txBox="1">
            <a:spLocks/>
          </p:cNvSpPr>
          <p:nvPr/>
        </p:nvSpPr>
        <p:spPr>
          <a:xfrm>
            <a:off x="1919536" y="126876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Текст 10"/>
          <p:cNvSpPr txBox="1">
            <a:spLocks/>
          </p:cNvSpPr>
          <p:nvPr/>
        </p:nvSpPr>
        <p:spPr>
          <a:xfrm>
            <a:off x="1640333" y="1108506"/>
            <a:ext cx="8784976" cy="2378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3212977"/>
            <a:ext cx="5904148" cy="314887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8B7935-1271-4827-985A-5CD1EFBCD4AB}" type="slidenum">
              <a:rPr lang="it-IT" altLang="ru-RU" smtClean="0"/>
              <a:pPr/>
              <a:t>10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352624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2015 год – переход на СОК</a:t>
            </a:r>
            <a:endParaRPr lang="ru-RU" dirty="0"/>
          </a:p>
        </p:txBody>
      </p:sp>
      <p:pic>
        <p:nvPicPr>
          <p:cNvPr id="20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467" y="2580136"/>
            <a:ext cx="2722555" cy="2722555"/>
          </a:xfrm>
        </p:spPr>
      </p:pic>
      <p:grpSp>
        <p:nvGrpSpPr>
          <p:cNvPr id="11" name="Группа 10"/>
          <p:cNvGrpSpPr/>
          <p:nvPr/>
        </p:nvGrpSpPr>
        <p:grpSpPr>
          <a:xfrm>
            <a:off x="491413" y="3428087"/>
            <a:ext cx="3139236" cy="2568475"/>
            <a:chOff x="163417" y="1814945"/>
            <a:chExt cx="3960553" cy="3283527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61" r="45633" b="18490"/>
            <a:stretch/>
          </p:blipFill>
          <p:spPr bwMode="auto">
            <a:xfrm>
              <a:off x="163417" y="1814945"/>
              <a:ext cx="3960553" cy="3283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81"/>
            <a:stretch/>
          </p:blipFill>
          <p:spPr bwMode="auto">
            <a:xfrm>
              <a:off x="790862" y="2313027"/>
              <a:ext cx="387745" cy="1112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2022473" y="1016307"/>
            <a:ext cx="74683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Концепция облачной подпись предполагает хранение закрытого ключа и выполнение процедуры подписи/шифрования данных непосредственно на сервере.</a:t>
            </a:r>
          </a:p>
        </p:txBody>
      </p:sp>
      <p:pic>
        <p:nvPicPr>
          <p:cNvPr id="1024" name="Рисунок 10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67" y="3468783"/>
            <a:ext cx="2438400" cy="2438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56577" y="5413156"/>
            <a:ext cx="3616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Сервис облачной </a:t>
            </a:r>
            <a:r>
              <a:rPr lang="ru-RU" dirty="0"/>
              <a:t>криптографии</a:t>
            </a:r>
          </a:p>
          <a:p>
            <a:pPr algn="ctr"/>
            <a:r>
              <a:rPr lang="ru-RU" dirty="0"/>
              <a:t> </a:t>
            </a:r>
            <a:r>
              <a:rPr lang="ru-RU" dirty="0"/>
              <a:t>(СОК)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8B7935-1271-4827-985A-5CD1EFBCD4AB}" type="slidenum">
              <a:rPr lang="it-IT" altLang="ru-RU" smtClean="0"/>
              <a:pPr/>
              <a:t>11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133655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это работает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2" y="1765737"/>
            <a:ext cx="11857218" cy="376795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8B7935-1271-4827-985A-5CD1EFBCD4AB}" type="slidenum">
              <a:rPr lang="it-IT" altLang="ru-RU" smtClean="0"/>
              <a:pPr/>
              <a:t>12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75055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</a:t>
            </a:r>
            <a:r>
              <a:rPr lang="en-US" u="sng" dirty="0" smtClean="0">
                <a:hlinkClick r:id="rId2"/>
              </a:rPr>
              <a:t>://chiesi.taxcom.ru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4EF0B-C518-4698-9E29-AF4BCDADFE6D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7" y="1233737"/>
            <a:ext cx="3590476" cy="1819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74" y="3122919"/>
            <a:ext cx="8229600" cy="3295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95471" y="125510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6701" y="125510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5786" y="356593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25" y="1105662"/>
            <a:ext cx="2956941" cy="186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Регламент электронного документооборота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1174109"/>
            <a:ext cx="7600950" cy="284797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4EF0B-C518-4698-9E29-AF4BCDADFE6D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8" name="Прямоугольник 7"/>
          <p:cNvSpPr/>
          <p:nvPr/>
        </p:nvSpPr>
        <p:spPr>
          <a:xfrm>
            <a:off x="925418" y="4353158"/>
            <a:ext cx="101262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</a:t>
            </a:r>
            <a:r>
              <a:rPr lang="ru-RU" sz="2000" dirty="0"/>
              <a:t>иолетовой </a:t>
            </a:r>
            <a:r>
              <a:rPr lang="ru-RU" sz="2000" dirty="0"/>
              <a:t>стрелкой обозначена отправка документа по инициативе Отправителя, красной - отправка уведомления об отказе в приеме документа, сформированного и отправленного по инициативе Получателя, а зелеными – отправки автоматически сформированных сообщений, подтверждающих получение письма Оператором связи и Получателем.</a:t>
            </a:r>
          </a:p>
        </p:txBody>
      </p:sp>
    </p:spTree>
    <p:extLst>
      <p:ext uri="{BB962C8B-B14F-4D97-AF65-F5344CB8AC3E}">
        <p14:creationId xmlns:p14="http://schemas.microsoft.com/office/powerpoint/2010/main" val="255083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631" y="5135002"/>
            <a:ext cx="10761501" cy="112808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Приложение </a:t>
            </a:r>
            <a:r>
              <a:rPr lang="ru-RU" dirty="0" err="1"/>
              <a:t>Такском</a:t>
            </a:r>
            <a:r>
              <a:rPr lang="ru-RU" dirty="0"/>
              <a:t>-Ассистент предназначено для автоматизации процессов обмена документами между учетными или ERP-системами, иными словами - автоматизации процессов импорта, подписания электронной подписью (ЭП), получения и отправки бухгалтерских документов (актов выполненных работ, счетов, счетов-фактур и т.п.), выгруженных из ERP-систем.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8B7935-1271-4827-985A-5CD1EFBCD4AB}" type="slidenum">
              <a:rPr lang="it-IT" altLang="ru-RU" smtClean="0"/>
              <a:pPr/>
              <a:t>15</a:t>
            </a:fld>
            <a:endParaRPr lang="it-IT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025" y="931398"/>
            <a:ext cx="85820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2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Процесс работы для сотрудников с ЭЦП </a:t>
            </a:r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88" y="955357"/>
            <a:ext cx="1172753" cy="141636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4EF0B-C518-4698-9E29-AF4BCDADFE6D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8" name="Круговая стрелка 7"/>
          <p:cNvSpPr/>
          <p:nvPr/>
        </p:nvSpPr>
        <p:spPr>
          <a:xfrm>
            <a:off x="3450840" y="981692"/>
            <a:ext cx="5214118" cy="5214118"/>
          </a:xfrm>
          <a:prstGeom prst="circularArrow">
            <a:avLst>
              <a:gd name="adj1" fmla="val 5544"/>
              <a:gd name="adj2" fmla="val 330680"/>
              <a:gd name="adj3" fmla="val 13770525"/>
              <a:gd name="adj4" fmla="val 17389251"/>
              <a:gd name="adj5" fmla="val 5757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олилиния 8"/>
          <p:cNvSpPr/>
          <p:nvPr/>
        </p:nvSpPr>
        <p:spPr>
          <a:xfrm>
            <a:off x="4834267" y="1014761"/>
            <a:ext cx="2447264" cy="1223632"/>
          </a:xfrm>
          <a:custGeom>
            <a:avLst/>
            <a:gdLst>
              <a:gd name="connsiteX0" fmla="*/ 0 w 2447264"/>
              <a:gd name="connsiteY0" fmla="*/ 203943 h 1223632"/>
              <a:gd name="connsiteX1" fmla="*/ 203943 w 2447264"/>
              <a:gd name="connsiteY1" fmla="*/ 0 h 1223632"/>
              <a:gd name="connsiteX2" fmla="*/ 2243321 w 2447264"/>
              <a:gd name="connsiteY2" fmla="*/ 0 h 1223632"/>
              <a:gd name="connsiteX3" fmla="*/ 2447264 w 2447264"/>
              <a:gd name="connsiteY3" fmla="*/ 203943 h 1223632"/>
              <a:gd name="connsiteX4" fmla="*/ 2447264 w 2447264"/>
              <a:gd name="connsiteY4" fmla="*/ 1019689 h 1223632"/>
              <a:gd name="connsiteX5" fmla="*/ 2243321 w 2447264"/>
              <a:gd name="connsiteY5" fmla="*/ 1223632 h 1223632"/>
              <a:gd name="connsiteX6" fmla="*/ 203943 w 2447264"/>
              <a:gd name="connsiteY6" fmla="*/ 1223632 h 1223632"/>
              <a:gd name="connsiteX7" fmla="*/ 0 w 2447264"/>
              <a:gd name="connsiteY7" fmla="*/ 1019689 h 1223632"/>
              <a:gd name="connsiteX8" fmla="*/ 0 w 2447264"/>
              <a:gd name="connsiteY8" fmla="*/ 203943 h 122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264" h="1223632">
                <a:moveTo>
                  <a:pt x="0" y="203943"/>
                </a:moveTo>
                <a:cubicBezTo>
                  <a:pt x="0" y="91308"/>
                  <a:pt x="91308" y="0"/>
                  <a:pt x="203943" y="0"/>
                </a:cubicBezTo>
                <a:lnTo>
                  <a:pt x="2243321" y="0"/>
                </a:lnTo>
                <a:cubicBezTo>
                  <a:pt x="2355956" y="0"/>
                  <a:pt x="2447264" y="91308"/>
                  <a:pt x="2447264" y="203943"/>
                </a:cubicBezTo>
                <a:lnTo>
                  <a:pt x="2447264" y="1019689"/>
                </a:lnTo>
                <a:cubicBezTo>
                  <a:pt x="2447264" y="1132324"/>
                  <a:pt x="2355956" y="1223632"/>
                  <a:pt x="2243321" y="1223632"/>
                </a:cubicBezTo>
                <a:lnTo>
                  <a:pt x="203943" y="1223632"/>
                </a:lnTo>
                <a:cubicBezTo>
                  <a:pt x="91308" y="1223632"/>
                  <a:pt x="0" y="1132324"/>
                  <a:pt x="0" y="1019689"/>
                </a:cubicBezTo>
                <a:lnTo>
                  <a:pt x="0" y="203943"/>
                </a:ln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313" tIns="128313" rIns="128313" bIns="12831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Создание документа в 1С ЭДО</a:t>
            </a:r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6948946" y="2551165"/>
            <a:ext cx="2447264" cy="1223632"/>
          </a:xfrm>
          <a:custGeom>
            <a:avLst/>
            <a:gdLst>
              <a:gd name="connsiteX0" fmla="*/ 0 w 2447264"/>
              <a:gd name="connsiteY0" fmla="*/ 203943 h 1223632"/>
              <a:gd name="connsiteX1" fmla="*/ 203943 w 2447264"/>
              <a:gd name="connsiteY1" fmla="*/ 0 h 1223632"/>
              <a:gd name="connsiteX2" fmla="*/ 2243321 w 2447264"/>
              <a:gd name="connsiteY2" fmla="*/ 0 h 1223632"/>
              <a:gd name="connsiteX3" fmla="*/ 2447264 w 2447264"/>
              <a:gd name="connsiteY3" fmla="*/ 203943 h 1223632"/>
              <a:gd name="connsiteX4" fmla="*/ 2447264 w 2447264"/>
              <a:gd name="connsiteY4" fmla="*/ 1019689 h 1223632"/>
              <a:gd name="connsiteX5" fmla="*/ 2243321 w 2447264"/>
              <a:gd name="connsiteY5" fmla="*/ 1223632 h 1223632"/>
              <a:gd name="connsiteX6" fmla="*/ 203943 w 2447264"/>
              <a:gd name="connsiteY6" fmla="*/ 1223632 h 1223632"/>
              <a:gd name="connsiteX7" fmla="*/ 0 w 2447264"/>
              <a:gd name="connsiteY7" fmla="*/ 1019689 h 1223632"/>
              <a:gd name="connsiteX8" fmla="*/ 0 w 2447264"/>
              <a:gd name="connsiteY8" fmla="*/ 203943 h 122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264" h="1223632">
                <a:moveTo>
                  <a:pt x="0" y="203943"/>
                </a:moveTo>
                <a:cubicBezTo>
                  <a:pt x="0" y="91308"/>
                  <a:pt x="91308" y="0"/>
                  <a:pt x="203943" y="0"/>
                </a:cubicBezTo>
                <a:lnTo>
                  <a:pt x="2243321" y="0"/>
                </a:lnTo>
                <a:cubicBezTo>
                  <a:pt x="2355956" y="0"/>
                  <a:pt x="2447264" y="91308"/>
                  <a:pt x="2447264" y="203943"/>
                </a:cubicBezTo>
                <a:lnTo>
                  <a:pt x="2447264" y="1019689"/>
                </a:lnTo>
                <a:cubicBezTo>
                  <a:pt x="2447264" y="1132324"/>
                  <a:pt x="2355956" y="1223632"/>
                  <a:pt x="2243321" y="1223632"/>
                </a:cubicBezTo>
                <a:lnTo>
                  <a:pt x="203943" y="1223632"/>
                </a:lnTo>
                <a:cubicBezTo>
                  <a:pt x="91308" y="1223632"/>
                  <a:pt x="0" y="1132324"/>
                  <a:pt x="0" y="1019689"/>
                </a:cubicBezTo>
                <a:lnTo>
                  <a:pt x="0" y="203943"/>
                </a:ln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313" tIns="128313" rIns="128313" bIns="12831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Согласование документа в 1с ЭДО</a:t>
            </a:r>
            <a:endParaRPr lang="ru-RU" dirty="0"/>
          </a:p>
        </p:txBody>
      </p:sp>
      <p:sp>
        <p:nvSpPr>
          <p:cNvPr id="11" name="Полилиния 10"/>
          <p:cNvSpPr/>
          <p:nvPr/>
        </p:nvSpPr>
        <p:spPr>
          <a:xfrm>
            <a:off x="6141210" y="5037119"/>
            <a:ext cx="2447264" cy="1223632"/>
          </a:xfrm>
          <a:custGeom>
            <a:avLst/>
            <a:gdLst>
              <a:gd name="connsiteX0" fmla="*/ 0 w 2447264"/>
              <a:gd name="connsiteY0" fmla="*/ 203943 h 1223632"/>
              <a:gd name="connsiteX1" fmla="*/ 203943 w 2447264"/>
              <a:gd name="connsiteY1" fmla="*/ 0 h 1223632"/>
              <a:gd name="connsiteX2" fmla="*/ 2243321 w 2447264"/>
              <a:gd name="connsiteY2" fmla="*/ 0 h 1223632"/>
              <a:gd name="connsiteX3" fmla="*/ 2447264 w 2447264"/>
              <a:gd name="connsiteY3" fmla="*/ 203943 h 1223632"/>
              <a:gd name="connsiteX4" fmla="*/ 2447264 w 2447264"/>
              <a:gd name="connsiteY4" fmla="*/ 1019689 h 1223632"/>
              <a:gd name="connsiteX5" fmla="*/ 2243321 w 2447264"/>
              <a:gd name="connsiteY5" fmla="*/ 1223632 h 1223632"/>
              <a:gd name="connsiteX6" fmla="*/ 203943 w 2447264"/>
              <a:gd name="connsiteY6" fmla="*/ 1223632 h 1223632"/>
              <a:gd name="connsiteX7" fmla="*/ 0 w 2447264"/>
              <a:gd name="connsiteY7" fmla="*/ 1019689 h 1223632"/>
              <a:gd name="connsiteX8" fmla="*/ 0 w 2447264"/>
              <a:gd name="connsiteY8" fmla="*/ 203943 h 122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264" h="1223632">
                <a:moveTo>
                  <a:pt x="0" y="203943"/>
                </a:moveTo>
                <a:cubicBezTo>
                  <a:pt x="0" y="91308"/>
                  <a:pt x="91308" y="0"/>
                  <a:pt x="203943" y="0"/>
                </a:cubicBezTo>
                <a:lnTo>
                  <a:pt x="2243321" y="0"/>
                </a:lnTo>
                <a:cubicBezTo>
                  <a:pt x="2355956" y="0"/>
                  <a:pt x="2447264" y="91308"/>
                  <a:pt x="2447264" y="203943"/>
                </a:cubicBezTo>
                <a:lnTo>
                  <a:pt x="2447264" y="1019689"/>
                </a:lnTo>
                <a:cubicBezTo>
                  <a:pt x="2447264" y="1132324"/>
                  <a:pt x="2355956" y="1223632"/>
                  <a:pt x="2243321" y="1223632"/>
                </a:cubicBezTo>
                <a:lnTo>
                  <a:pt x="203943" y="1223632"/>
                </a:lnTo>
                <a:cubicBezTo>
                  <a:pt x="91308" y="1223632"/>
                  <a:pt x="0" y="1132324"/>
                  <a:pt x="0" y="1019689"/>
                </a:cubicBezTo>
                <a:lnTo>
                  <a:pt x="0" y="203943"/>
                </a:ln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313" tIns="128313" rIns="128313" bIns="12831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Отправка документа в личный кабинет </a:t>
            </a:r>
            <a:r>
              <a:rPr lang="ru-RU" dirty="0" err="1"/>
              <a:t>ТаксКом</a:t>
            </a:r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>
            <a:off x="3527324" y="5037119"/>
            <a:ext cx="2447264" cy="1223632"/>
          </a:xfrm>
          <a:custGeom>
            <a:avLst/>
            <a:gdLst>
              <a:gd name="connsiteX0" fmla="*/ 0 w 2447264"/>
              <a:gd name="connsiteY0" fmla="*/ 203943 h 1223632"/>
              <a:gd name="connsiteX1" fmla="*/ 203943 w 2447264"/>
              <a:gd name="connsiteY1" fmla="*/ 0 h 1223632"/>
              <a:gd name="connsiteX2" fmla="*/ 2243321 w 2447264"/>
              <a:gd name="connsiteY2" fmla="*/ 0 h 1223632"/>
              <a:gd name="connsiteX3" fmla="*/ 2447264 w 2447264"/>
              <a:gd name="connsiteY3" fmla="*/ 203943 h 1223632"/>
              <a:gd name="connsiteX4" fmla="*/ 2447264 w 2447264"/>
              <a:gd name="connsiteY4" fmla="*/ 1019689 h 1223632"/>
              <a:gd name="connsiteX5" fmla="*/ 2243321 w 2447264"/>
              <a:gd name="connsiteY5" fmla="*/ 1223632 h 1223632"/>
              <a:gd name="connsiteX6" fmla="*/ 203943 w 2447264"/>
              <a:gd name="connsiteY6" fmla="*/ 1223632 h 1223632"/>
              <a:gd name="connsiteX7" fmla="*/ 0 w 2447264"/>
              <a:gd name="connsiteY7" fmla="*/ 1019689 h 1223632"/>
              <a:gd name="connsiteX8" fmla="*/ 0 w 2447264"/>
              <a:gd name="connsiteY8" fmla="*/ 203943 h 122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264" h="1223632">
                <a:moveTo>
                  <a:pt x="0" y="203943"/>
                </a:moveTo>
                <a:cubicBezTo>
                  <a:pt x="0" y="91308"/>
                  <a:pt x="91308" y="0"/>
                  <a:pt x="203943" y="0"/>
                </a:cubicBezTo>
                <a:lnTo>
                  <a:pt x="2243321" y="0"/>
                </a:lnTo>
                <a:cubicBezTo>
                  <a:pt x="2355956" y="0"/>
                  <a:pt x="2447264" y="91308"/>
                  <a:pt x="2447264" y="203943"/>
                </a:cubicBezTo>
                <a:lnTo>
                  <a:pt x="2447264" y="1019689"/>
                </a:lnTo>
                <a:cubicBezTo>
                  <a:pt x="2447264" y="1132324"/>
                  <a:pt x="2355956" y="1223632"/>
                  <a:pt x="2243321" y="1223632"/>
                </a:cubicBezTo>
                <a:lnTo>
                  <a:pt x="203943" y="1223632"/>
                </a:lnTo>
                <a:cubicBezTo>
                  <a:pt x="91308" y="1223632"/>
                  <a:pt x="0" y="1132324"/>
                  <a:pt x="0" y="1019689"/>
                </a:cubicBezTo>
                <a:lnTo>
                  <a:pt x="0" y="203943"/>
                </a:ln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313" tIns="128313" rIns="128313" bIns="12831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Подпись документа в личном кабинете </a:t>
            </a:r>
            <a:r>
              <a:rPr lang="ru-RU" dirty="0" err="1"/>
              <a:t>ТаксКом</a:t>
            </a:r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2719589" y="2551165"/>
            <a:ext cx="2447264" cy="1223632"/>
          </a:xfrm>
          <a:custGeom>
            <a:avLst/>
            <a:gdLst>
              <a:gd name="connsiteX0" fmla="*/ 0 w 2447264"/>
              <a:gd name="connsiteY0" fmla="*/ 203943 h 1223632"/>
              <a:gd name="connsiteX1" fmla="*/ 203943 w 2447264"/>
              <a:gd name="connsiteY1" fmla="*/ 0 h 1223632"/>
              <a:gd name="connsiteX2" fmla="*/ 2243321 w 2447264"/>
              <a:gd name="connsiteY2" fmla="*/ 0 h 1223632"/>
              <a:gd name="connsiteX3" fmla="*/ 2447264 w 2447264"/>
              <a:gd name="connsiteY3" fmla="*/ 203943 h 1223632"/>
              <a:gd name="connsiteX4" fmla="*/ 2447264 w 2447264"/>
              <a:gd name="connsiteY4" fmla="*/ 1019689 h 1223632"/>
              <a:gd name="connsiteX5" fmla="*/ 2243321 w 2447264"/>
              <a:gd name="connsiteY5" fmla="*/ 1223632 h 1223632"/>
              <a:gd name="connsiteX6" fmla="*/ 203943 w 2447264"/>
              <a:gd name="connsiteY6" fmla="*/ 1223632 h 1223632"/>
              <a:gd name="connsiteX7" fmla="*/ 0 w 2447264"/>
              <a:gd name="connsiteY7" fmla="*/ 1019689 h 1223632"/>
              <a:gd name="connsiteX8" fmla="*/ 0 w 2447264"/>
              <a:gd name="connsiteY8" fmla="*/ 203943 h 122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264" h="1223632">
                <a:moveTo>
                  <a:pt x="0" y="203943"/>
                </a:moveTo>
                <a:cubicBezTo>
                  <a:pt x="0" y="91308"/>
                  <a:pt x="91308" y="0"/>
                  <a:pt x="203943" y="0"/>
                </a:cubicBezTo>
                <a:lnTo>
                  <a:pt x="2243321" y="0"/>
                </a:lnTo>
                <a:cubicBezTo>
                  <a:pt x="2355956" y="0"/>
                  <a:pt x="2447264" y="91308"/>
                  <a:pt x="2447264" y="203943"/>
                </a:cubicBezTo>
                <a:lnTo>
                  <a:pt x="2447264" y="1019689"/>
                </a:lnTo>
                <a:cubicBezTo>
                  <a:pt x="2447264" y="1132324"/>
                  <a:pt x="2355956" y="1223632"/>
                  <a:pt x="2243321" y="1223632"/>
                </a:cubicBezTo>
                <a:lnTo>
                  <a:pt x="203943" y="1223632"/>
                </a:lnTo>
                <a:cubicBezTo>
                  <a:pt x="91308" y="1223632"/>
                  <a:pt x="0" y="1132324"/>
                  <a:pt x="0" y="1019689"/>
                </a:cubicBezTo>
                <a:lnTo>
                  <a:pt x="0" y="203943"/>
                </a:ln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313" tIns="128313" rIns="128313" bIns="12831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Отправка информации о подписи в 1С ЗУП</a:t>
            </a:r>
            <a:endParaRPr lang="ru-RU" dirty="0"/>
          </a:p>
        </p:txBody>
      </p:sp>
      <p:sp>
        <p:nvSpPr>
          <p:cNvPr id="14" name="Полилиния 13"/>
          <p:cNvSpPr/>
          <p:nvPr/>
        </p:nvSpPr>
        <p:spPr>
          <a:xfrm>
            <a:off x="4834267" y="1014761"/>
            <a:ext cx="2447264" cy="1223632"/>
          </a:xfrm>
          <a:custGeom>
            <a:avLst/>
            <a:gdLst>
              <a:gd name="connsiteX0" fmla="*/ 0 w 2447264"/>
              <a:gd name="connsiteY0" fmla="*/ 203943 h 1223632"/>
              <a:gd name="connsiteX1" fmla="*/ 203943 w 2447264"/>
              <a:gd name="connsiteY1" fmla="*/ 0 h 1223632"/>
              <a:gd name="connsiteX2" fmla="*/ 2243321 w 2447264"/>
              <a:gd name="connsiteY2" fmla="*/ 0 h 1223632"/>
              <a:gd name="connsiteX3" fmla="*/ 2447264 w 2447264"/>
              <a:gd name="connsiteY3" fmla="*/ 203943 h 1223632"/>
              <a:gd name="connsiteX4" fmla="*/ 2447264 w 2447264"/>
              <a:gd name="connsiteY4" fmla="*/ 1019689 h 1223632"/>
              <a:gd name="connsiteX5" fmla="*/ 2243321 w 2447264"/>
              <a:gd name="connsiteY5" fmla="*/ 1223632 h 1223632"/>
              <a:gd name="connsiteX6" fmla="*/ 203943 w 2447264"/>
              <a:gd name="connsiteY6" fmla="*/ 1223632 h 1223632"/>
              <a:gd name="connsiteX7" fmla="*/ 0 w 2447264"/>
              <a:gd name="connsiteY7" fmla="*/ 1019689 h 1223632"/>
              <a:gd name="connsiteX8" fmla="*/ 0 w 2447264"/>
              <a:gd name="connsiteY8" fmla="*/ 203943 h 122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264" h="1223632">
                <a:moveTo>
                  <a:pt x="0" y="203943"/>
                </a:moveTo>
                <a:cubicBezTo>
                  <a:pt x="0" y="91308"/>
                  <a:pt x="91308" y="0"/>
                  <a:pt x="203943" y="0"/>
                </a:cubicBezTo>
                <a:lnTo>
                  <a:pt x="2243321" y="0"/>
                </a:lnTo>
                <a:cubicBezTo>
                  <a:pt x="2355956" y="0"/>
                  <a:pt x="2447264" y="91308"/>
                  <a:pt x="2447264" y="203943"/>
                </a:cubicBezTo>
                <a:lnTo>
                  <a:pt x="2447264" y="1019689"/>
                </a:lnTo>
                <a:cubicBezTo>
                  <a:pt x="2447264" y="1132324"/>
                  <a:pt x="2355956" y="1223632"/>
                  <a:pt x="2243321" y="1223632"/>
                </a:cubicBezTo>
                <a:lnTo>
                  <a:pt x="203943" y="1223632"/>
                </a:lnTo>
                <a:cubicBezTo>
                  <a:pt x="91308" y="1223632"/>
                  <a:pt x="0" y="1132324"/>
                  <a:pt x="0" y="1019689"/>
                </a:cubicBezTo>
                <a:lnTo>
                  <a:pt x="0" y="203943"/>
                </a:ln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313" tIns="128313" rIns="128313" bIns="12831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Формирование приказа в 1С ЗУП</a:t>
            </a:r>
            <a:endParaRPr lang="ru-RU" dirty="0"/>
          </a:p>
        </p:txBody>
      </p:sp>
      <p:sp>
        <p:nvSpPr>
          <p:cNvPr id="15" name="Полилиния 14"/>
          <p:cNvSpPr/>
          <p:nvPr/>
        </p:nvSpPr>
        <p:spPr>
          <a:xfrm>
            <a:off x="6932015" y="2556453"/>
            <a:ext cx="2447264" cy="1223632"/>
          </a:xfrm>
          <a:custGeom>
            <a:avLst/>
            <a:gdLst>
              <a:gd name="connsiteX0" fmla="*/ 0 w 2447264"/>
              <a:gd name="connsiteY0" fmla="*/ 203943 h 1223632"/>
              <a:gd name="connsiteX1" fmla="*/ 203943 w 2447264"/>
              <a:gd name="connsiteY1" fmla="*/ 0 h 1223632"/>
              <a:gd name="connsiteX2" fmla="*/ 2243321 w 2447264"/>
              <a:gd name="connsiteY2" fmla="*/ 0 h 1223632"/>
              <a:gd name="connsiteX3" fmla="*/ 2447264 w 2447264"/>
              <a:gd name="connsiteY3" fmla="*/ 203943 h 1223632"/>
              <a:gd name="connsiteX4" fmla="*/ 2447264 w 2447264"/>
              <a:gd name="connsiteY4" fmla="*/ 1019689 h 1223632"/>
              <a:gd name="connsiteX5" fmla="*/ 2243321 w 2447264"/>
              <a:gd name="connsiteY5" fmla="*/ 1223632 h 1223632"/>
              <a:gd name="connsiteX6" fmla="*/ 203943 w 2447264"/>
              <a:gd name="connsiteY6" fmla="*/ 1223632 h 1223632"/>
              <a:gd name="connsiteX7" fmla="*/ 0 w 2447264"/>
              <a:gd name="connsiteY7" fmla="*/ 1019689 h 1223632"/>
              <a:gd name="connsiteX8" fmla="*/ 0 w 2447264"/>
              <a:gd name="connsiteY8" fmla="*/ 203943 h 122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264" h="1223632">
                <a:moveTo>
                  <a:pt x="0" y="203943"/>
                </a:moveTo>
                <a:cubicBezTo>
                  <a:pt x="0" y="91308"/>
                  <a:pt x="91308" y="0"/>
                  <a:pt x="203943" y="0"/>
                </a:cubicBezTo>
                <a:lnTo>
                  <a:pt x="2243321" y="0"/>
                </a:lnTo>
                <a:cubicBezTo>
                  <a:pt x="2355956" y="0"/>
                  <a:pt x="2447264" y="91308"/>
                  <a:pt x="2447264" y="203943"/>
                </a:cubicBezTo>
                <a:lnTo>
                  <a:pt x="2447264" y="1019689"/>
                </a:lnTo>
                <a:cubicBezTo>
                  <a:pt x="2447264" y="1132324"/>
                  <a:pt x="2355956" y="1223632"/>
                  <a:pt x="2243321" y="1223632"/>
                </a:cubicBezTo>
                <a:lnTo>
                  <a:pt x="203943" y="1223632"/>
                </a:lnTo>
                <a:cubicBezTo>
                  <a:pt x="91308" y="1223632"/>
                  <a:pt x="0" y="1132324"/>
                  <a:pt x="0" y="1019689"/>
                </a:cubicBezTo>
                <a:lnTo>
                  <a:pt x="0" y="203943"/>
                </a:ln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313" tIns="128313" rIns="128313" bIns="12831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Подпись ЭЦП в 1С ЗУП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t="5840" r="15387" b="7085"/>
          <a:stretch/>
        </p:blipFill>
        <p:spPr>
          <a:xfrm>
            <a:off x="9231086" y="996895"/>
            <a:ext cx="1199034" cy="139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7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чем плюсы?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50" y="942792"/>
            <a:ext cx="2584946" cy="1938710"/>
          </a:xfrm>
        </p:spPr>
      </p:pic>
      <p:sp>
        <p:nvSpPr>
          <p:cNvPr id="5" name="Текст 10"/>
          <p:cNvSpPr txBox="1">
            <a:spLocks/>
          </p:cNvSpPr>
          <p:nvPr/>
        </p:nvSpPr>
        <p:spPr>
          <a:xfrm>
            <a:off x="4374911" y="1329156"/>
            <a:ext cx="5834038" cy="911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Защищенность. </a:t>
            </a:r>
          </a:p>
          <a:p>
            <a:pPr algn="ctr"/>
            <a:r>
              <a:rPr lang="ru-RU" sz="2000" dirty="0"/>
              <a:t>Персональные данные хранятся на защищенном облачном сервере.</a:t>
            </a:r>
            <a:r>
              <a:rPr lang="en-US" sz="2000" dirty="0"/>
              <a:t>	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65" y="2974093"/>
            <a:ext cx="2565284" cy="1368152"/>
          </a:xfrm>
          <a:prstGeom prst="rect">
            <a:avLst/>
          </a:prstGeom>
        </p:spPr>
      </p:pic>
      <p:sp>
        <p:nvSpPr>
          <p:cNvPr id="7" name="Текст 10"/>
          <p:cNvSpPr txBox="1">
            <a:spLocks/>
          </p:cNvSpPr>
          <p:nvPr/>
        </p:nvSpPr>
        <p:spPr>
          <a:xfrm>
            <a:off x="2126432" y="3126614"/>
            <a:ext cx="5652120" cy="792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Удобство использования. </a:t>
            </a:r>
          </a:p>
          <a:p>
            <a:pPr algn="ctr"/>
            <a:r>
              <a:rPr lang="ru-RU" sz="2000" dirty="0"/>
              <a:t>Физический носитель не нужен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55840" y="4806644"/>
            <a:ext cx="58623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Мобильность. </a:t>
            </a:r>
          </a:p>
          <a:p>
            <a:pPr algn="ctr"/>
            <a:r>
              <a:rPr lang="ru-RU" dirty="0"/>
              <a:t>Теперь можно создавать, отправлять на согласование и подписывать документы с ноутбука</a:t>
            </a:r>
            <a:r>
              <a:rPr lang="ru-RU" dirty="0"/>
              <a:t>, стационарного компьютера, </a:t>
            </a:r>
            <a:r>
              <a:rPr lang="ru-RU" dirty="0"/>
              <a:t>планшета и мобильного телефона.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50" y="4163815"/>
            <a:ext cx="2467982" cy="2009643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8B7935-1271-4827-985A-5CD1EFBCD4AB}" type="slidenum">
              <a:rPr lang="it-IT" altLang="ru-RU" smtClean="0"/>
              <a:pPr/>
              <a:t>17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28345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09110" y="2200642"/>
            <a:ext cx="44750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ctr"/>
            <a:r>
              <a:rPr lang="ru-RU" b="1" dirty="0">
                <a:solidFill>
                  <a:srgbClr val="005395"/>
                </a:solidFill>
              </a:rPr>
              <a:t>Карасев</a:t>
            </a:r>
            <a:r>
              <a:rPr lang="en-US" b="1" dirty="0">
                <a:solidFill>
                  <a:srgbClr val="005395"/>
                </a:solidFill>
              </a:rPr>
              <a:t> </a:t>
            </a:r>
            <a:r>
              <a:rPr lang="ru-RU" b="1" dirty="0">
                <a:solidFill>
                  <a:srgbClr val="005395"/>
                </a:solidFill>
              </a:rPr>
              <a:t>Павел</a:t>
            </a:r>
            <a:endParaRPr lang="en-US" b="1" dirty="0">
              <a:solidFill>
                <a:srgbClr val="005395"/>
              </a:solidFill>
            </a:endParaRPr>
          </a:p>
          <a:p>
            <a:pPr marL="228600" lvl="1" algn="ctr"/>
            <a:endParaRPr lang="ru-RU" b="1" dirty="0">
              <a:solidFill>
                <a:srgbClr val="005395"/>
              </a:solidFill>
            </a:endParaRPr>
          </a:p>
          <a:p>
            <a:pPr marL="228600" lvl="1" algn="ctr"/>
            <a:r>
              <a:rPr lang="ru-RU" dirty="0">
                <a:solidFill>
                  <a:srgbClr val="005395"/>
                </a:solidFill>
              </a:rPr>
              <a:t>ИТ </a:t>
            </a:r>
            <a:r>
              <a:rPr lang="ru-RU" dirty="0">
                <a:solidFill>
                  <a:srgbClr val="005395"/>
                </a:solidFill>
              </a:rPr>
              <a:t>Директор</a:t>
            </a:r>
          </a:p>
          <a:p>
            <a:pPr marL="228600" lvl="1" algn="ctr"/>
            <a:r>
              <a:rPr lang="ru-RU" dirty="0">
                <a:solidFill>
                  <a:srgbClr val="005395"/>
                </a:solidFill>
              </a:rPr>
              <a:t>Отдел информационных технологий</a:t>
            </a:r>
          </a:p>
          <a:p>
            <a:pPr marL="228600" lvl="1" algn="ctr"/>
            <a:endParaRPr lang="ru-RU" b="1" dirty="0">
              <a:solidFill>
                <a:srgbClr val="005395"/>
              </a:solidFill>
            </a:endParaRPr>
          </a:p>
          <a:p>
            <a:pPr marL="228600" lvl="1" algn="ctr"/>
            <a:r>
              <a:rPr lang="ru-RU" dirty="0">
                <a:solidFill>
                  <a:srgbClr val="005395"/>
                </a:solidFill>
              </a:rPr>
              <a:t>E-</a:t>
            </a:r>
            <a:r>
              <a:rPr lang="ru-RU" dirty="0" err="1">
                <a:solidFill>
                  <a:srgbClr val="005395"/>
                </a:solidFill>
              </a:rPr>
              <a:t>mail</a:t>
            </a:r>
            <a:r>
              <a:rPr lang="ru-RU" dirty="0">
                <a:solidFill>
                  <a:srgbClr val="005395"/>
                </a:solidFill>
              </a:rPr>
              <a:t>:  </a:t>
            </a:r>
            <a:r>
              <a:rPr lang="en-US" dirty="0" err="1">
                <a:solidFill>
                  <a:srgbClr val="005395"/>
                </a:solidFill>
                <a:hlinkClick r:id="rId2"/>
              </a:rPr>
              <a:t>p.k</a:t>
            </a:r>
            <a:r>
              <a:rPr lang="ru-RU" dirty="0">
                <a:solidFill>
                  <a:srgbClr val="005395"/>
                </a:solidFill>
                <a:hlinkClick r:id="rId2"/>
              </a:rPr>
              <a:t>arasev@chiesi.com</a:t>
            </a:r>
            <a:endParaRPr lang="en-US" dirty="0">
              <a:solidFill>
                <a:srgbClr val="005395"/>
              </a:solidFill>
            </a:endParaRPr>
          </a:p>
          <a:p>
            <a:endParaRPr lang="ru-RU" sz="1400" dirty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8B7935-1271-4827-985A-5CD1EFBCD4AB}" type="slidenum">
              <a:rPr lang="it-IT" altLang="ru-RU" smtClean="0"/>
              <a:pPr/>
              <a:t>18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388601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электронными документами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3" y="1674410"/>
            <a:ext cx="1312218" cy="1312218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414" y="1547744"/>
            <a:ext cx="1397556" cy="1397556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5805056" y="1108365"/>
            <a:ext cx="41563" cy="5167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87821" y="3692236"/>
            <a:ext cx="102002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Объект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300" y="1598448"/>
            <a:ext cx="1346852" cy="1346852"/>
          </a:xfrm>
          <a:prstGeom prst="rect">
            <a:avLst/>
          </a:prstGeom>
        </p:spPr>
      </p:pic>
      <p:pic>
        <p:nvPicPr>
          <p:cNvPr id="18" name="Объект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71" y="1657094"/>
            <a:ext cx="1346852" cy="13468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18" y="4341925"/>
            <a:ext cx="1435420" cy="1435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62" y="4426527"/>
            <a:ext cx="1386894" cy="1386894"/>
          </a:xfrm>
          <a:prstGeom prst="rect">
            <a:avLst/>
          </a:prstGeom>
        </p:spPr>
      </p:pic>
      <p:pic>
        <p:nvPicPr>
          <p:cNvPr id="21" name="Объект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84" y="4326333"/>
            <a:ext cx="1346852" cy="134685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127" y="4315691"/>
            <a:ext cx="1368136" cy="13681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81" y="2005395"/>
            <a:ext cx="650251" cy="6502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060" y="2005395"/>
            <a:ext cx="650251" cy="65025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57" y="4674634"/>
            <a:ext cx="650251" cy="65025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773" y="4649881"/>
            <a:ext cx="650251" cy="65025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433914" y="3038887"/>
            <a:ext cx="112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Юр лицо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420995" y="3038887"/>
            <a:ext cx="112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Юр лицо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052347" y="3038887"/>
            <a:ext cx="112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Юр лицо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164372" y="5673185"/>
            <a:ext cx="112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Юр лицо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231463" y="5795940"/>
            <a:ext cx="1194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Гос</a:t>
            </a:r>
            <a:r>
              <a:rPr lang="ru-RU" dirty="0"/>
              <a:t> орган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9316023" y="5683827"/>
            <a:ext cx="1305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  <a:r>
              <a:rPr lang="ru-RU" dirty="0"/>
              <a:t>отрудник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9326745" y="3038887"/>
            <a:ext cx="1194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Гос</a:t>
            </a:r>
            <a:r>
              <a:rPr lang="ru-RU" dirty="0"/>
              <a:t> орган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1342171" y="5813421"/>
            <a:ext cx="117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Физ</a:t>
            </a:r>
            <a:r>
              <a:rPr lang="ru-RU" dirty="0"/>
              <a:t> лицо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8B7935-1271-4827-985A-5CD1EFBCD4AB}" type="slidenum">
              <a:rPr lang="it-IT" altLang="ru-RU" smtClean="0"/>
              <a:pPr/>
              <a:t>2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2283481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005395"/>
                </a:solidFill>
              </a:rPr>
              <a:t>О </a:t>
            </a:r>
            <a:r>
              <a:rPr dirty="0" err="1">
                <a:solidFill>
                  <a:srgbClr val="005395"/>
                </a:solidFill>
              </a:rPr>
              <a:t>компании</a:t>
            </a:r>
            <a:endParaRPr dirty="0">
              <a:solidFill>
                <a:srgbClr val="005395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526" y="2069262"/>
            <a:ext cx="2924944" cy="292494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4149915" y="891631"/>
            <a:ext cx="3769743" cy="1040627"/>
            <a:chOff x="2627784" y="1169223"/>
            <a:chExt cx="3769743" cy="1040627"/>
          </a:xfrm>
        </p:grpSpPr>
        <p:pic>
          <p:nvPicPr>
            <p:cNvPr id="79" name="pasted-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627784" y="1169223"/>
              <a:ext cx="1701084" cy="104062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4383507" y="1502063"/>
              <a:ext cx="2014020" cy="335987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noAutofit/>
            </a:bodyPr>
            <a:lstStyle>
              <a:lvl1pPr marL="0" lvl="0" indent="0">
                <a:spcBef>
                  <a:spcPts val="300"/>
                </a:spcBef>
                <a:buSzPct val="100000"/>
                <a:buNone/>
                <a:defRPr sz="2000" b="1">
                  <a:solidFill>
                    <a:srgbClr val="005395"/>
                  </a:solidFill>
                </a:defRPr>
              </a:lvl1pPr>
              <a:lvl2pPr marL="742950" indent="-285750">
                <a:spcBef>
                  <a:spcPts val="300"/>
                </a:spcBef>
                <a:buSzPct val="100000"/>
                <a:buChar char="–"/>
                <a:defRPr sz="1400">
                  <a:solidFill>
                    <a:srgbClr val="005395"/>
                  </a:solidFill>
                </a:defRPr>
              </a:lvl2pPr>
              <a:lvl3pPr marL="1143000" indent="-228600">
                <a:spcBef>
                  <a:spcPts val="300"/>
                </a:spcBef>
                <a:buSzPct val="100000"/>
                <a:buChar char="•"/>
                <a:defRPr sz="1400">
                  <a:solidFill>
                    <a:srgbClr val="005395"/>
                  </a:solidFill>
                </a:defRPr>
              </a:lvl3pPr>
              <a:lvl4pPr marL="1600200" indent="-228600">
                <a:spcBef>
                  <a:spcPts val="300"/>
                </a:spcBef>
                <a:buSzPct val="100000"/>
                <a:buChar char="–"/>
                <a:defRPr sz="1400">
                  <a:solidFill>
                    <a:srgbClr val="005395"/>
                  </a:solidFill>
                </a:defRPr>
              </a:lvl4pPr>
              <a:lvl5pPr marL="2057400" indent="-228600">
                <a:spcBef>
                  <a:spcPts val="300"/>
                </a:spcBef>
                <a:buSzPct val="100000"/>
                <a:buChar char="»"/>
                <a:defRPr sz="1400">
                  <a:solidFill>
                    <a:srgbClr val="005395"/>
                  </a:solidFill>
                </a:defRPr>
              </a:lvl5pPr>
              <a:lvl6pPr marL="2514600" indent="-228600">
                <a:spcBef>
                  <a:spcPts val="300"/>
                </a:spcBef>
                <a:buSzPct val="100000"/>
                <a:buChar char="»"/>
                <a:defRPr sz="1400">
                  <a:solidFill>
                    <a:srgbClr val="005395"/>
                  </a:solidFill>
                </a:defRPr>
              </a:lvl6pPr>
              <a:lvl7pPr marL="2971800" indent="-228600">
                <a:spcBef>
                  <a:spcPts val="300"/>
                </a:spcBef>
                <a:buSzPct val="100000"/>
                <a:buChar char="»"/>
                <a:defRPr sz="1400">
                  <a:solidFill>
                    <a:srgbClr val="005395"/>
                  </a:solidFill>
                </a:defRPr>
              </a:lvl7pPr>
              <a:lvl8pPr marL="3429000" indent="-228600">
                <a:spcBef>
                  <a:spcPts val="300"/>
                </a:spcBef>
                <a:buSzPct val="100000"/>
                <a:buChar char="»"/>
                <a:defRPr sz="1400">
                  <a:solidFill>
                    <a:srgbClr val="005395"/>
                  </a:solidFill>
                </a:defRPr>
              </a:lvl8pPr>
              <a:lvl9pPr marL="3886200" indent="-228600">
                <a:spcBef>
                  <a:spcPts val="300"/>
                </a:spcBef>
                <a:buSzPct val="100000"/>
                <a:buChar char="»"/>
                <a:defRPr sz="1400">
                  <a:solidFill>
                    <a:srgbClr val="005395"/>
                  </a:solidFill>
                </a:defRPr>
              </a:lvl9pPr>
            </a:lstStyle>
            <a:p>
              <a:r>
                <a:rPr lang="ru-RU" dirty="0"/>
                <a:t>3 завода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925417" y="1560458"/>
            <a:ext cx="2897201" cy="2023741"/>
            <a:chOff x="113031" y="1838050"/>
            <a:chExt cx="2897201" cy="2023741"/>
          </a:xfrm>
        </p:grpSpPr>
        <p:pic>
          <p:nvPicPr>
            <p:cNvPr id="78" name="R-D_Center_Parma_fuer_Homepage_12.11.2011_small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5397" y="1838050"/>
              <a:ext cx="2345405" cy="121488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13031" y="3153907"/>
              <a:ext cx="2897201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defTabSz="914400" latinLnBrk="1" hangingPunct="0"/>
              <a:r>
                <a:rPr lang="ru-RU" sz="2000" b="1" dirty="0">
                  <a:solidFill>
                    <a:srgbClr val="005395"/>
                  </a:solidFill>
                </a:rPr>
                <a:t>4</a:t>
              </a:r>
              <a:r>
                <a:rPr lang="ru-RU" sz="2000" b="1" dirty="0">
                  <a:solidFill>
                    <a:srgbClr val="005395"/>
                  </a:solidFill>
                  <a:sym typeface="Trebuchet MS"/>
                </a:rPr>
                <a:t> </a:t>
              </a:r>
              <a:r>
                <a:rPr lang="ru-RU" sz="2000" b="1" dirty="0">
                  <a:solidFill>
                    <a:srgbClr val="005395"/>
                  </a:solidFill>
                </a:rPr>
                <a:t>исследовательских</a:t>
              </a:r>
              <a:r>
                <a:rPr lang="ru-RU" sz="2000" b="1" dirty="0">
                  <a:solidFill>
                    <a:srgbClr val="005395"/>
                  </a:solidFill>
                  <a:sym typeface="Trebuchet MS"/>
                </a:rPr>
                <a:t> </a:t>
              </a:r>
            </a:p>
            <a:p>
              <a:pPr defTabSz="914400" latinLnBrk="1" hangingPunct="0"/>
              <a:r>
                <a:rPr lang="ru-RU" sz="2000" b="1" dirty="0">
                  <a:solidFill>
                    <a:srgbClr val="005395"/>
                  </a:solidFill>
                </a:rPr>
                <a:t>центра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370901" y="3970090"/>
            <a:ext cx="2977736" cy="2548852"/>
            <a:chOff x="135397" y="4220970"/>
            <a:chExt cx="2977736" cy="2548852"/>
          </a:xfrm>
        </p:grpSpPr>
        <p:pic>
          <p:nvPicPr>
            <p:cNvPr id="80" name="pasted-image.ti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7764" y="4220970"/>
              <a:ext cx="2300672" cy="144978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135397" y="5877272"/>
              <a:ext cx="2977736" cy="892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defTabSz="914400" latinLnBrk="1" hangingPunct="0"/>
              <a:r>
                <a:rPr lang="ru-RU" sz="2000" b="1" dirty="0">
                  <a:solidFill>
                    <a:srgbClr val="005395"/>
                  </a:solidFill>
                </a:rPr>
                <a:t>Филиалы в 25 странах</a:t>
              </a:r>
            </a:p>
            <a:p>
              <a:pPr defTabSz="914400" latinLnBrk="1" hangingPunct="0"/>
              <a:endParaRPr lang="ru-RU" sz="3200" b="1" dirty="0">
                <a:solidFill>
                  <a:srgbClr val="005395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741061" y="4994206"/>
            <a:ext cx="4455286" cy="1341350"/>
            <a:chOff x="3218931" y="5271799"/>
            <a:chExt cx="4455286" cy="134135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8931" y="5271799"/>
              <a:ext cx="1929133" cy="134135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317227" y="5687557"/>
              <a:ext cx="2356990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defTabSz="914400" latinLnBrk="1" hangingPunct="0"/>
              <a:r>
                <a:rPr lang="en-US" sz="2000" b="1" dirty="0">
                  <a:solidFill>
                    <a:srgbClr val="005395"/>
                  </a:solidFill>
                </a:rPr>
                <a:t>55</a:t>
              </a:r>
              <a:r>
                <a:rPr lang="ru-RU" sz="2000" b="1" dirty="0">
                  <a:solidFill>
                    <a:srgbClr val="005395"/>
                  </a:solidFill>
                </a:rPr>
                <a:t>00 </a:t>
              </a:r>
              <a:r>
                <a:rPr lang="ru-RU" sz="2000" b="1" dirty="0">
                  <a:solidFill>
                    <a:srgbClr val="005395"/>
                  </a:solidFill>
                </a:rPr>
                <a:t>сотрудников</a:t>
              </a:r>
            </a:p>
            <a:p>
              <a:pPr defTabSz="914400" latinLnBrk="1" hangingPunct="0"/>
              <a:r>
                <a:rPr lang="ru-RU" sz="2000" b="1" dirty="0">
                  <a:solidFill>
                    <a:srgbClr val="005395"/>
                  </a:solidFill>
                </a:rPr>
                <a:t>1</a:t>
              </a:r>
              <a:r>
                <a:rPr lang="en-US" sz="2000" b="1" dirty="0">
                  <a:solidFill>
                    <a:srgbClr val="005395"/>
                  </a:solidFill>
                </a:rPr>
                <a:t>6</a:t>
              </a:r>
              <a:r>
                <a:rPr lang="en-US" sz="2000" b="1" dirty="0">
                  <a:solidFill>
                    <a:srgbClr val="005395"/>
                  </a:solidFill>
                </a:rPr>
                <a:t>8</a:t>
              </a:r>
              <a:r>
                <a:rPr lang="ru-RU" sz="2000" b="1" dirty="0">
                  <a:solidFill>
                    <a:srgbClr val="005395"/>
                  </a:solidFill>
                </a:rPr>
                <a:t> </a:t>
              </a:r>
              <a:r>
                <a:rPr lang="ru-RU" sz="2000" b="1" dirty="0">
                  <a:solidFill>
                    <a:srgbClr val="005395"/>
                  </a:solidFill>
                </a:rPr>
                <a:t>в России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974297" y="1134787"/>
            <a:ext cx="3174981" cy="4109729"/>
            <a:chOff x="5765313" y="1412379"/>
            <a:chExt cx="3174981" cy="4109729"/>
          </a:xfrm>
        </p:grpSpPr>
        <p:pic>
          <p:nvPicPr>
            <p:cNvPr id="71" name="pasted-image.ti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765313" y="2128807"/>
              <a:ext cx="1209366" cy="53911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2" name="pasted-image.ti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222751" y="2346855"/>
              <a:ext cx="1610544" cy="39072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3" name="pasted-image.ti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098648" y="2766595"/>
              <a:ext cx="1993605" cy="77462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4" name="pasted-image.ti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858994" y="3321145"/>
              <a:ext cx="1989724" cy="77311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5" name="pasted-image.ti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117740" y="1715039"/>
              <a:ext cx="1651504" cy="64169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6" name="pasted-image.ti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889334" y="4070820"/>
              <a:ext cx="1920261" cy="74612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7" name="pasted-image.ti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946689" y="4747483"/>
              <a:ext cx="1993605" cy="77462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6569792" y="1412379"/>
              <a:ext cx="2014020" cy="335987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noAutofit/>
            </a:bodyPr>
            <a:lstStyle>
              <a:lvl1pPr marL="0" lvl="0" indent="0">
                <a:spcBef>
                  <a:spcPts val="300"/>
                </a:spcBef>
                <a:buSzPct val="100000"/>
                <a:buNone/>
                <a:defRPr sz="2000" b="1">
                  <a:solidFill>
                    <a:srgbClr val="005395"/>
                  </a:solidFill>
                </a:defRPr>
              </a:lvl1pPr>
              <a:lvl2pPr marL="742950" indent="-285750">
                <a:spcBef>
                  <a:spcPts val="300"/>
                </a:spcBef>
                <a:buSzPct val="100000"/>
                <a:buChar char="–"/>
                <a:defRPr sz="1400">
                  <a:solidFill>
                    <a:srgbClr val="005395"/>
                  </a:solidFill>
                </a:defRPr>
              </a:lvl2pPr>
              <a:lvl3pPr marL="1143000" indent="-228600">
                <a:spcBef>
                  <a:spcPts val="300"/>
                </a:spcBef>
                <a:buSzPct val="100000"/>
                <a:buChar char="•"/>
                <a:defRPr sz="1400">
                  <a:solidFill>
                    <a:srgbClr val="005395"/>
                  </a:solidFill>
                </a:defRPr>
              </a:lvl3pPr>
              <a:lvl4pPr marL="1600200" indent="-228600">
                <a:spcBef>
                  <a:spcPts val="300"/>
                </a:spcBef>
                <a:buSzPct val="100000"/>
                <a:buChar char="–"/>
                <a:defRPr sz="1400">
                  <a:solidFill>
                    <a:srgbClr val="005395"/>
                  </a:solidFill>
                </a:defRPr>
              </a:lvl4pPr>
              <a:lvl5pPr marL="2057400" indent="-228600">
                <a:spcBef>
                  <a:spcPts val="300"/>
                </a:spcBef>
                <a:buSzPct val="100000"/>
                <a:buChar char="»"/>
                <a:defRPr sz="1400">
                  <a:solidFill>
                    <a:srgbClr val="005395"/>
                  </a:solidFill>
                </a:defRPr>
              </a:lvl5pPr>
              <a:lvl6pPr marL="2514600" indent="-228600">
                <a:spcBef>
                  <a:spcPts val="300"/>
                </a:spcBef>
                <a:buSzPct val="100000"/>
                <a:buChar char="»"/>
                <a:defRPr sz="1400">
                  <a:solidFill>
                    <a:srgbClr val="005395"/>
                  </a:solidFill>
                </a:defRPr>
              </a:lvl6pPr>
              <a:lvl7pPr marL="2971800" indent="-228600">
                <a:spcBef>
                  <a:spcPts val="300"/>
                </a:spcBef>
                <a:buSzPct val="100000"/>
                <a:buChar char="»"/>
                <a:defRPr sz="1400">
                  <a:solidFill>
                    <a:srgbClr val="005395"/>
                  </a:solidFill>
                </a:defRPr>
              </a:lvl7pPr>
              <a:lvl8pPr marL="3429000" indent="-228600">
                <a:spcBef>
                  <a:spcPts val="300"/>
                </a:spcBef>
                <a:buSzPct val="100000"/>
                <a:buChar char="»"/>
                <a:defRPr sz="1400">
                  <a:solidFill>
                    <a:srgbClr val="005395"/>
                  </a:solidFill>
                </a:defRPr>
              </a:lvl8pPr>
              <a:lvl9pPr marL="3886200" indent="-228600">
                <a:spcBef>
                  <a:spcPts val="300"/>
                </a:spcBef>
                <a:buSzPct val="100000"/>
                <a:buChar char="»"/>
                <a:defRPr sz="1400">
                  <a:solidFill>
                    <a:srgbClr val="005395"/>
                  </a:solidFill>
                </a:defRPr>
              </a:lvl9pPr>
            </a:lstStyle>
            <a:p>
              <a:r>
                <a:rPr lang="ru-RU" dirty="0"/>
                <a:t>24 бренда</a:t>
              </a:r>
              <a:endParaRPr lang="ru-RU" dirty="0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8B7935-1271-4827-985A-5CD1EFBCD4AB}" type="slidenum">
              <a:rPr lang="it-IT" altLang="ru-RU" smtClean="0"/>
              <a:pPr/>
              <a:t>3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1938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782" y="3084483"/>
            <a:ext cx="2507949" cy="292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4020207" y="1344614"/>
            <a:ext cx="7405926" cy="45815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 Реально существующая </a:t>
            </a:r>
            <a:r>
              <a:rPr lang="ru-RU" dirty="0"/>
              <a:t>потребность </a:t>
            </a:r>
            <a:r>
              <a:rPr lang="ru-RU" dirty="0"/>
              <a:t>фармацевтической компании </a:t>
            </a:r>
            <a:r>
              <a:rPr lang="ru-RU" dirty="0"/>
              <a:t>Кьези </a:t>
            </a:r>
            <a:r>
              <a:rPr lang="ru-RU" dirty="0"/>
              <a:t>Фармасьютикалс в:</a:t>
            </a:r>
          </a:p>
          <a:p>
            <a:pPr lvl="1"/>
            <a:r>
              <a:rPr lang="ru-RU" dirty="0"/>
              <a:t>урегулировании </a:t>
            </a:r>
            <a:r>
              <a:rPr lang="ru-RU" dirty="0"/>
              <a:t>трудовых отношений с персоналом, работающим вне </a:t>
            </a:r>
            <a:r>
              <a:rPr lang="ru-RU" dirty="0"/>
              <a:t>офиса</a:t>
            </a:r>
          </a:p>
          <a:p>
            <a:pPr lvl="1"/>
            <a:r>
              <a:rPr lang="ru-RU" dirty="0"/>
              <a:t>уменьшении правовых рисков</a:t>
            </a:r>
          </a:p>
          <a:p>
            <a:pPr lvl="1"/>
            <a:r>
              <a:rPr lang="ru-RU" dirty="0"/>
              <a:t>снижении издержек на документооборот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 Глава 49.1 </a:t>
            </a:r>
            <a:r>
              <a:rPr lang="ru-RU" dirty="0"/>
              <a:t>Трудового кодекса (Федеральный закон от 05.04.2013 № 60-ФЗ) </a:t>
            </a:r>
            <a:r>
              <a:rPr lang="ru-RU" dirty="0"/>
              <a:t>«Особенности регулирования труда дистанционных работников»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7" y="968343"/>
            <a:ext cx="2609850" cy="17526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8B7935-1271-4827-985A-5CD1EFBCD4AB}" type="slidenum">
              <a:rPr lang="it-IT" altLang="ru-RU" smtClean="0"/>
              <a:pPr/>
              <a:t>4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9988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Дистанционный тип труда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отрудники </a:t>
            </a:r>
            <a:r>
              <a:rPr lang="ru-RU" dirty="0"/>
              <a:t>работают по новому трудовому договору, где прописан дистанционный тип труда - это ст. 312 ТК РФ. Там прописано </a:t>
            </a:r>
            <a:r>
              <a:rPr lang="ru-RU" dirty="0" smtClean="0"/>
              <a:t>следующее - Взаимодействие </a:t>
            </a:r>
            <a:r>
              <a:rPr lang="ru-RU" dirty="0"/>
              <a:t>между работником и работодателем может происходить путем обмена электронными документами. При таком обмене используются электронные подписи сторон.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Напомним</a:t>
            </a:r>
            <a:r>
              <a:rPr lang="ru-RU" dirty="0"/>
              <a:t>, что Федеральный закон от 6 апреля 2011 г. № 63-ФЗ «Об электронной подписи» устанавливает следующую градацию электронных подписей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простая </a:t>
            </a:r>
            <a:r>
              <a:rPr lang="ru-RU" dirty="0"/>
              <a:t>электронная </a:t>
            </a:r>
            <a:r>
              <a:rPr lang="ru-RU" dirty="0" smtClean="0"/>
              <a:t>подпись,</a:t>
            </a:r>
          </a:p>
          <a:p>
            <a:r>
              <a:rPr lang="ru-RU" dirty="0" smtClean="0"/>
              <a:t>усиленная </a:t>
            </a:r>
            <a:r>
              <a:rPr lang="ru-RU" dirty="0"/>
              <a:t>неквалифицированная электронная подпись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усиленная </a:t>
            </a:r>
            <a:r>
              <a:rPr lang="ru-RU" dirty="0"/>
              <a:t>квалифицированная электронная подпись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Заключение </a:t>
            </a:r>
            <a:r>
              <a:rPr lang="ru-RU" dirty="0"/>
              <a:t>трудового договора и иной документооборот в рамках дистанционной работы может осуществляться путем обмена электронными документами с использованием усиленных квалифицированных электронных подписей (далее – ЭП). Согласно упомянутому ФЗ такая подпись считается наиболее защищенным видом ЭП.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4EF0B-C518-4698-9E29-AF4BCDADFE6D}" type="slidenum">
              <a:rPr lang="it-IT" smtClean="0"/>
              <a:pPr/>
              <a:t>5</a:t>
            </a:fld>
            <a:endParaRPr lang="it-IT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34990" y="5480094"/>
            <a:ext cx="6620783" cy="261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42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решений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138488" y="999934"/>
            <a:ext cx="5838825" cy="3409229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8B7935-1271-4827-985A-5CD1EFBCD4AB}" type="slidenum">
              <a:rPr lang="it-IT" altLang="ru-RU" smtClean="0"/>
              <a:pPr/>
              <a:t>6</a:t>
            </a:fld>
            <a:endParaRPr lang="it-IT" alt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64632" y="3792396"/>
            <a:ext cx="3139236" cy="2568475"/>
            <a:chOff x="163417" y="1814945"/>
            <a:chExt cx="3960553" cy="3283527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61" r="45633" b="18490"/>
            <a:stretch/>
          </p:blipFill>
          <p:spPr bwMode="auto">
            <a:xfrm>
              <a:off x="163417" y="1814945"/>
              <a:ext cx="3960553" cy="3283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81"/>
            <a:stretch/>
          </p:blipFill>
          <p:spPr bwMode="auto">
            <a:xfrm>
              <a:off x="790862" y="2313027"/>
              <a:ext cx="387745" cy="1112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Объект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348" y="3825119"/>
            <a:ext cx="2454348" cy="245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омб 5"/>
          <p:cNvSpPr/>
          <p:nvPr/>
        </p:nvSpPr>
        <p:spPr>
          <a:xfrm>
            <a:off x="3373648" y="1012825"/>
            <a:ext cx="5368502" cy="5368502"/>
          </a:xfrm>
          <a:prstGeom prst="diamond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Группа 10"/>
          <p:cNvGrpSpPr/>
          <p:nvPr/>
        </p:nvGrpSpPr>
        <p:grpSpPr>
          <a:xfrm>
            <a:off x="1847528" y="980728"/>
            <a:ext cx="4129844" cy="2635820"/>
            <a:chOff x="323528" y="980728"/>
            <a:chExt cx="4129844" cy="2635820"/>
          </a:xfrm>
        </p:grpSpPr>
        <p:sp>
          <p:nvSpPr>
            <p:cNvPr id="7" name="Полилиния 6"/>
            <p:cNvSpPr/>
            <p:nvPr/>
          </p:nvSpPr>
          <p:spPr>
            <a:xfrm>
              <a:off x="2359656" y="1522832"/>
              <a:ext cx="2093716" cy="2093716"/>
            </a:xfrm>
            <a:custGeom>
              <a:avLst/>
              <a:gdLst>
                <a:gd name="connsiteX0" fmla="*/ 0 w 2093716"/>
                <a:gd name="connsiteY0" fmla="*/ 348960 h 2093716"/>
                <a:gd name="connsiteX1" fmla="*/ 348960 w 2093716"/>
                <a:gd name="connsiteY1" fmla="*/ 0 h 2093716"/>
                <a:gd name="connsiteX2" fmla="*/ 1744756 w 2093716"/>
                <a:gd name="connsiteY2" fmla="*/ 0 h 2093716"/>
                <a:gd name="connsiteX3" fmla="*/ 2093716 w 2093716"/>
                <a:gd name="connsiteY3" fmla="*/ 348960 h 2093716"/>
                <a:gd name="connsiteX4" fmla="*/ 2093716 w 2093716"/>
                <a:gd name="connsiteY4" fmla="*/ 1744756 h 2093716"/>
                <a:gd name="connsiteX5" fmla="*/ 1744756 w 2093716"/>
                <a:gd name="connsiteY5" fmla="*/ 2093716 h 2093716"/>
                <a:gd name="connsiteX6" fmla="*/ 348960 w 2093716"/>
                <a:gd name="connsiteY6" fmla="*/ 2093716 h 2093716"/>
                <a:gd name="connsiteX7" fmla="*/ 0 w 2093716"/>
                <a:gd name="connsiteY7" fmla="*/ 1744756 h 2093716"/>
                <a:gd name="connsiteX8" fmla="*/ 0 w 2093716"/>
                <a:gd name="connsiteY8" fmla="*/ 348960 h 209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3716" h="2093716">
                  <a:moveTo>
                    <a:pt x="0" y="348960"/>
                  </a:moveTo>
                  <a:cubicBezTo>
                    <a:pt x="0" y="156235"/>
                    <a:pt x="156235" y="0"/>
                    <a:pt x="348960" y="0"/>
                  </a:cubicBezTo>
                  <a:lnTo>
                    <a:pt x="1744756" y="0"/>
                  </a:lnTo>
                  <a:cubicBezTo>
                    <a:pt x="1937481" y="0"/>
                    <a:pt x="2093716" y="156235"/>
                    <a:pt x="2093716" y="348960"/>
                  </a:cubicBezTo>
                  <a:lnTo>
                    <a:pt x="2093716" y="1744756"/>
                  </a:lnTo>
                  <a:cubicBezTo>
                    <a:pt x="2093716" y="1937481"/>
                    <a:pt x="1937481" y="2093716"/>
                    <a:pt x="1744756" y="2093716"/>
                  </a:cubicBezTo>
                  <a:lnTo>
                    <a:pt x="348960" y="2093716"/>
                  </a:lnTo>
                  <a:cubicBezTo>
                    <a:pt x="156235" y="2093716"/>
                    <a:pt x="0" y="1937481"/>
                    <a:pt x="0" y="1744756"/>
                  </a:cubicBezTo>
                  <a:lnTo>
                    <a:pt x="0" y="3489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977" tIns="166977" rIns="166977" bIns="166977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dirty="0"/>
                <a:t>Программное обеспечение для обмена электронными документами</a:t>
              </a:r>
              <a:endParaRPr lang="ru-RU" sz="1700" dirty="0"/>
            </a:p>
          </p:txBody>
        </p:sp>
        <p:pic>
          <p:nvPicPr>
            <p:cNvPr id="1026" name="Picture 2" descr="1c 8.2 linux + Windows AD авторизация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980728"/>
              <a:ext cx="1378124" cy="1378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6138428" y="1113508"/>
            <a:ext cx="4068553" cy="2503041"/>
            <a:chOff x="4614427" y="1113507"/>
            <a:chExt cx="4068553" cy="2503041"/>
          </a:xfrm>
        </p:grpSpPr>
        <p:sp>
          <p:nvSpPr>
            <p:cNvPr id="8" name="Полилиния 7"/>
            <p:cNvSpPr/>
            <p:nvPr/>
          </p:nvSpPr>
          <p:spPr>
            <a:xfrm>
              <a:off x="4614427" y="1522832"/>
              <a:ext cx="2093716" cy="2093716"/>
            </a:xfrm>
            <a:custGeom>
              <a:avLst/>
              <a:gdLst>
                <a:gd name="connsiteX0" fmla="*/ 0 w 2093716"/>
                <a:gd name="connsiteY0" fmla="*/ 348960 h 2093716"/>
                <a:gd name="connsiteX1" fmla="*/ 348960 w 2093716"/>
                <a:gd name="connsiteY1" fmla="*/ 0 h 2093716"/>
                <a:gd name="connsiteX2" fmla="*/ 1744756 w 2093716"/>
                <a:gd name="connsiteY2" fmla="*/ 0 h 2093716"/>
                <a:gd name="connsiteX3" fmla="*/ 2093716 w 2093716"/>
                <a:gd name="connsiteY3" fmla="*/ 348960 h 2093716"/>
                <a:gd name="connsiteX4" fmla="*/ 2093716 w 2093716"/>
                <a:gd name="connsiteY4" fmla="*/ 1744756 h 2093716"/>
                <a:gd name="connsiteX5" fmla="*/ 1744756 w 2093716"/>
                <a:gd name="connsiteY5" fmla="*/ 2093716 h 2093716"/>
                <a:gd name="connsiteX6" fmla="*/ 348960 w 2093716"/>
                <a:gd name="connsiteY6" fmla="*/ 2093716 h 2093716"/>
                <a:gd name="connsiteX7" fmla="*/ 0 w 2093716"/>
                <a:gd name="connsiteY7" fmla="*/ 1744756 h 2093716"/>
                <a:gd name="connsiteX8" fmla="*/ 0 w 2093716"/>
                <a:gd name="connsiteY8" fmla="*/ 348960 h 209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3716" h="2093716">
                  <a:moveTo>
                    <a:pt x="0" y="348960"/>
                  </a:moveTo>
                  <a:cubicBezTo>
                    <a:pt x="0" y="156235"/>
                    <a:pt x="156235" y="0"/>
                    <a:pt x="348960" y="0"/>
                  </a:cubicBezTo>
                  <a:lnTo>
                    <a:pt x="1744756" y="0"/>
                  </a:lnTo>
                  <a:cubicBezTo>
                    <a:pt x="1937481" y="0"/>
                    <a:pt x="2093716" y="156235"/>
                    <a:pt x="2093716" y="348960"/>
                  </a:cubicBezTo>
                  <a:lnTo>
                    <a:pt x="2093716" y="1744756"/>
                  </a:lnTo>
                  <a:cubicBezTo>
                    <a:pt x="2093716" y="1937481"/>
                    <a:pt x="1937481" y="2093716"/>
                    <a:pt x="1744756" y="2093716"/>
                  </a:cubicBezTo>
                  <a:lnTo>
                    <a:pt x="348960" y="2093716"/>
                  </a:lnTo>
                  <a:cubicBezTo>
                    <a:pt x="156235" y="2093716"/>
                    <a:pt x="0" y="1937481"/>
                    <a:pt x="0" y="1744756"/>
                  </a:cubicBezTo>
                  <a:lnTo>
                    <a:pt x="0" y="3489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3404574"/>
                <a:satOff val="3035"/>
                <a:lumOff val="-5164"/>
                <a:alphaOff val="0"/>
              </a:schemeClr>
            </a:fillRef>
            <a:effectRef idx="0">
              <a:schemeClr val="accent3">
                <a:hueOff val="-3404574"/>
                <a:satOff val="3035"/>
                <a:lumOff val="-516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977" tIns="166977" rIns="166977" bIns="166977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dirty="0"/>
                <a:t>ЭЦП сотрудника и компании</a:t>
              </a:r>
              <a:endParaRPr lang="ru-RU" sz="1700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19" y="1113507"/>
              <a:ext cx="1662761" cy="1112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1703512" y="3777604"/>
            <a:ext cx="4273860" cy="2425428"/>
            <a:chOff x="179512" y="3777604"/>
            <a:chExt cx="4273860" cy="2425428"/>
          </a:xfrm>
        </p:grpSpPr>
        <p:sp>
          <p:nvSpPr>
            <p:cNvPr id="9" name="Полилиния 8"/>
            <p:cNvSpPr/>
            <p:nvPr/>
          </p:nvSpPr>
          <p:spPr>
            <a:xfrm>
              <a:off x="2359656" y="3777604"/>
              <a:ext cx="2093716" cy="2093716"/>
            </a:xfrm>
            <a:custGeom>
              <a:avLst/>
              <a:gdLst>
                <a:gd name="connsiteX0" fmla="*/ 0 w 2093716"/>
                <a:gd name="connsiteY0" fmla="*/ 348960 h 2093716"/>
                <a:gd name="connsiteX1" fmla="*/ 348960 w 2093716"/>
                <a:gd name="connsiteY1" fmla="*/ 0 h 2093716"/>
                <a:gd name="connsiteX2" fmla="*/ 1744756 w 2093716"/>
                <a:gd name="connsiteY2" fmla="*/ 0 h 2093716"/>
                <a:gd name="connsiteX3" fmla="*/ 2093716 w 2093716"/>
                <a:gd name="connsiteY3" fmla="*/ 348960 h 2093716"/>
                <a:gd name="connsiteX4" fmla="*/ 2093716 w 2093716"/>
                <a:gd name="connsiteY4" fmla="*/ 1744756 h 2093716"/>
                <a:gd name="connsiteX5" fmla="*/ 1744756 w 2093716"/>
                <a:gd name="connsiteY5" fmla="*/ 2093716 h 2093716"/>
                <a:gd name="connsiteX6" fmla="*/ 348960 w 2093716"/>
                <a:gd name="connsiteY6" fmla="*/ 2093716 h 2093716"/>
                <a:gd name="connsiteX7" fmla="*/ 0 w 2093716"/>
                <a:gd name="connsiteY7" fmla="*/ 1744756 h 2093716"/>
                <a:gd name="connsiteX8" fmla="*/ 0 w 2093716"/>
                <a:gd name="connsiteY8" fmla="*/ 348960 h 209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3716" h="2093716">
                  <a:moveTo>
                    <a:pt x="0" y="348960"/>
                  </a:moveTo>
                  <a:cubicBezTo>
                    <a:pt x="0" y="156235"/>
                    <a:pt x="156235" y="0"/>
                    <a:pt x="348960" y="0"/>
                  </a:cubicBezTo>
                  <a:lnTo>
                    <a:pt x="1744756" y="0"/>
                  </a:lnTo>
                  <a:cubicBezTo>
                    <a:pt x="1937481" y="0"/>
                    <a:pt x="2093716" y="156235"/>
                    <a:pt x="2093716" y="348960"/>
                  </a:cubicBezTo>
                  <a:lnTo>
                    <a:pt x="2093716" y="1744756"/>
                  </a:lnTo>
                  <a:cubicBezTo>
                    <a:pt x="2093716" y="1937481"/>
                    <a:pt x="1937481" y="2093716"/>
                    <a:pt x="1744756" y="2093716"/>
                  </a:cubicBezTo>
                  <a:lnTo>
                    <a:pt x="348960" y="2093716"/>
                  </a:lnTo>
                  <a:cubicBezTo>
                    <a:pt x="156235" y="2093716"/>
                    <a:pt x="0" y="1937481"/>
                    <a:pt x="0" y="1744756"/>
                  </a:cubicBezTo>
                  <a:lnTo>
                    <a:pt x="0" y="3489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6809148"/>
                <a:satOff val="6069"/>
                <a:lumOff val="-10327"/>
                <a:alphaOff val="0"/>
              </a:schemeClr>
            </a:fillRef>
            <a:effectRef idx="0">
              <a:schemeClr val="accent3">
                <a:hueOff val="-6809148"/>
                <a:satOff val="6069"/>
                <a:lumOff val="-1032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977" tIns="166977" rIns="166977" bIns="166977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dirty="0"/>
                <a:t>ПО для шифрования и защиты данных</a:t>
              </a: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517232"/>
              <a:ext cx="20574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6138427" y="3777605"/>
            <a:ext cx="4331036" cy="2481889"/>
            <a:chOff x="4614427" y="3777604"/>
            <a:chExt cx="4331036" cy="2481889"/>
          </a:xfrm>
        </p:grpSpPr>
        <p:sp>
          <p:nvSpPr>
            <p:cNvPr id="10" name="Полилиния 9"/>
            <p:cNvSpPr/>
            <p:nvPr/>
          </p:nvSpPr>
          <p:spPr>
            <a:xfrm>
              <a:off x="4614427" y="3777604"/>
              <a:ext cx="2093716" cy="2093716"/>
            </a:xfrm>
            <a:custGeom>
              <a:avLst/>
              <a:gdLst>
                <a:gd name="connsiteX0" fmla="*/ 0 w 2093716"/>
                <a:gd name="connsiteY0" fmla="*/ 348960 h 2093716"/>
                <a:gd name="connsiteX1" fmla="*/ 348960 w 2093716"/>
                <a:gd name="connsiteY1" fmla="*/ 0 h 2093716"/>
                <a:gd name="connsiteX2" fmla="*/ 1744756 w 2093716"/>
                <a:gd name="connsiteY2" fmla="*/ 0 h 2093716"/>
                <a:gd name="connsiteX3" fmla="*/ 2093716 w 2093716"/>
                <a:gd name="connsiteY3" fmla="*/ 348960 h 2093716"/>
                <a:gd name="connsiteX4" fmla="*/ 2093716 w 2093716"/>
                <a:gd name="connsiteY4" fmla="*/ 1744756 h 2093716"/>
                <a:gd name="connsiteX5" fmla="*/ 1744756 w 2093716"/>
                <a:gd name="connsiteY5" fmla="*/ 2093716 h 2093716"/>
                <a:gd name="connsiteX6" fmla="*/ 348960 w 2093716"/>
                <a:gd name="connsiteY6" fmla="*/ 2093716 h 2093716"/>
                <a:gd name="connsiteX7" fmla="*/ 0 w 2093716"/>
                <a:gd name="connsiteY7" fmla="*/ 1744756 h 2093716"/>
                <a:gd name="connsiteX8" fmla="*/ 0 w 2093716"/>
                <a:gd name="connsiteY8" fmla="*/ 348960 h 209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3716" h="2093716">
                  <a:moveTo>
                    <a:pt x="0" y="348960"/>
                  </a:moveTo>
                  <a:cubicBezTo>
                    <a:pt x="0" y="156235"/>
                    <a:pt x="156235" y="0"/>
                    <a:pt x="348960" y="0"/>
                  </a:cubicBezTo>
                  <a:lnTo>
                    <a:pt x="1744756" y="0"/>
                  </a:lnTo>
                  <a:cubicBezTo>
                    <a:pt x="1937481" y="0"/>
                    <a:pt x="2093716" y="156235"/>
                    <a:pt x="2093716" y="348960"/>
                  </a:cubicBezTo>
                  <a:lnTo>
                    <a:pt x="2093716" y="1744756"/>
                  </a:lnTo>
                  <a:cubicBezTo>
                    <a:pt x="2093716" y="1937481"/>
                    <a:pt x="1937481" y="2093716"/>
                    <a:pt x="1744756" y="2093716"/>
                  </a:cubicBezTo>
                  <a:lnTo>
                    <a:pt x="348960" y="2093716"/>
                  </a:lnTo>
                  <a:cubicBezTo>
                    <a:pt x="156235" y="2093716"/>
                    <a:pt x="0" y="1937481"/>
                    <a:pt x="0" y="1744756"/>
                  </a:cubicBezTo>
                  <a:lnTo>
                    <a:pt x="0" y="3489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0213722"/>
                <a:satOff val="9104"/>
                <a:lumOff val="-15491"/>
                <a:alphaOff val="0"/>
              </a:schemeClr>
            </a:fillRef>
            <a:effectRef idx="0">
              <a:schemeClr val="accent3">
                <a:hueOff val="-10213722"/>
                <a:satOff val="9104"/>
                <a:lumOff val="-1549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977" tIns="166977" rIns="166977" bIns="166977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dirty="0"/>
                <a:t>Удостоверяющий центр </a:t>
              </a:r>
            </a:p>
          </p:txBody>
        </p:sp>
        <p:pic>
          <p:nvPicPr>
            <p:cNvPr id="1030" name="Picture 6" descr="&quot;Государство сформировало нормативную базу, теперь дело за бизнесом&quot;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04" b="17108"/>
            <a:stretch/>
          </p:blipFill>
          <p:spPr bwMode="auto">
            <a:xfrm>
              <a:off x="7164288" y="5174972"/>
              <a:ext cx="1781175" cy="108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2014 год – внедрение ЭЦП на </a:t>
            </a:r>
            <a:r>
              <a:rPr lang="en-US" dirty="0" err="1"/>
              <a:t>usb</a:t>
            </a:r>
            <a:r>
              <a:rPr lang="en-US" dirty="0"/>
              <a:t> </a:t>
            </a:r>
            <a:r>
              <a:rPr lang="ru-RU" dirty="0"/>
              <a:t>носителе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8B7935-1271-4827-985A-5CD1EFBCD4AB}" type="slidenum">
              <a:rPr lang="it-IT" altLang="ru-RU" smtClean="0"/>
              <a:pPr/>
              <a:t>7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145876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ПОСТАВЩИКА СИСТЕМЫ ЭДО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8DC1AC-4018-4FB9-805F-5756CC5D88EE}" type="slidenum">
              <a:rPr lang="it-IT" altLang="ru-RU" smtClean="0"/>
              <a:pPr/>
              <a:t>8</a:t>
            </a:fld>
            <a:endParaRPr lang="it-IT" alt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17" y="931397"/>
            <a:ext cx="10118982" cy="555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44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это работает</a:t>
            </a:r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7441783" y="3247303"/>
            <a:ext cx="3023891" cy="3023891"/>
          </a:xfrm>
          <a:custGeom>
            <a:avLst/>
            <a:gdLst>
              <a:gd name="connsiteX0" fmla="*/ 2146371 w 3023891"/>
              <a:gd name="connsiteY0" fmla="*/ 482125 h 3023891"/>
              <a:gd name="connsiteX1" fmla="*/ 2381581 w 3023891"/>
              <a:gd name="connsiteY1" fmla="*/ 284749 h 3023891"/>
              <a:gd name="connsiteX2" fmla="*/ 2569488 w 3023891"/>
              <a:gd name="connsiteY2" fmla="*/ 442421 h 3023891"/>
              <a:gd name="connsiteX3" fmla="*/ 2415954 w 3023891"/>
              <a:gd name="connsiteY3" fmla="*/ 708332 h 3023891"/>
              <a:gd name="connsiteX4" fmla="*/ 2659899 w 3023891"/>
              <a:gd name="connsiteY4" fmla="*/ 1130857 h 3023891"/>
              <a:gd name="connsiteX5" fmla="*/ 2966952 w 3023891"/>
              <a:gd name="connsiteY5" fmla="*/ 1130850 h 3023891"/>
              <a:gd name="connsiteX6" fmla="*/ 3009547 w 3023891"/>
              <a:gd name="connsiteY6" fmla="*/ 1372417 h 3023891"/>
              <a:gd name="connsiteX7" fmla="*/ 2721009 w 3023891"/>
              <a:gd name="connsiteY7" fmla="*/ 1477428 h 3023891"/>
              <a:gd name="connsiteX8" fmla="*/ 2636288 w 3023891"/>
              <a:gd name="connsiteY8" fmla="*/ 1957906 h 3023891"/>
              <a:gd name="connsiteX9" fmla="*/ 2871509 w 3023891"/>
              <a:gd name="connsiteY9" fmla="*/ 2155269 h 3023891"/>
              <a:gd name="connsiteX10" fmla="*/ 2748862 w 3023891"/>
              <a:gd name="connsiteY10" fmla="*/ 2367700 h 3023891"/>
              <a:gd name="connsiteX11" fmla="*/ 2460330 w 3023891"/>
              <a:gd name="connsiteY11" fmla="*/ 2262674 h 3023891"/>
              <a:gd name="connsiteX12" fmla="*/ 2086584 w 3023891"/>
              <a:gd name="connsiteY12" fmla="*/ 2576284 h 3023891"/>
              <a:gd name="connsiteX13" fmla="*/ 2139911 w 3023891"/>
              <a:gd name="connsiteY13" fmla="*/ 2878671 h 3023891"/>
              <a:gd name="connsiteX14" fmla="*/ 1909410 w 3023891"/>
              <a:gd name="connsiteY14" fmla="*/ 2962566 h 3023891"/>
              <a:gd name="connsiteX15" fmla="*/ 1755891 w 3023891"/>
              <a:gd name="connsiteY15" fmla="*/ 2696647 h 3023891"/>
              <a:gd name="connsiteX16" fmla="*/ 1268001 w 3023891"/>
              <a:gd name="connsiteY16" fmla="*/ 2696647 h 3023891"/>
              <a:gd name="connsiteX17" fmla="*/ 1114481 w 3023891"/>
              <a:gd name="connsiteY17" fmla="*/ 2962566 h 3023891"/>
              <a:gd name="connsiteX18" fmla="*/ 883980 w 3023891"/>
              <a:gd name="connsiteY18" fmla="*/ 2878671 h 3023891"/>
              <a:gd name="connsiteX19" fmla="*/ 937307 w 3023891"/>
              <a:gd name="connsiteY19" fmla="*/ 2576284 h 3023891"/>
              <a:gd name="connsiteX20" fmla="*/ 563561 w 3023891"/>
              <a:gd name="connsiteY20" fmla="*/ 2262674 h 3023891"/>
              <a:gd name="connsiteX21" fmla="*/ 275029 w 3023891"/>
              <a:gd name="connsiteY21" fmla="*/ 2367700 h 3023891"/>
              <a:gd name="connsiteX22" fmla="*/ 152382 w 3023891"/>
              <a:gd name="connsiteY22" fmla="*/ 2155269 h 3023891"/>
              <a:gd name="connsiteX23" fmla="*/ 387603 w 3023891"/>
              <a:gd name="connsiteY23" fmla="*/ 1957906 h 3023891"/>
              <a:gd name="connsiteX24" fmla="*/ 302882 w 3023891"/>
              <a:gd name="connsiteY24" fmla="*/ 1477428 h 3023891"/>
              <a:gd name="connsiteX25" fmla="*/ 14344 w 3023891"/>
              <a:gd name="connsiteY25" fmla="*/ 1372417 h 3023891"/>
              <a:gd name="connsiteX26" fmla="*/ 56939 w 3023891"/>
              <a:gd name="connsiteY26" fmla="*/ 1130850 h 3023891"/>
              <a:gd name="connsiteX27" fmla="*/ 363991 w 3023891"/>
              <a:gd name="connsiteY27" fmla="*/ 1130858 h 3023891"/>
              <a:gd name="connsiteX28" fmla="*/ 607936 w 3023891"/>
              <a:gd name="connsiteY28" fmla="*/ 708333 h 3023891"/>
              <a:gd name="connsiteX29" fmla="*/ 454403 w 3023891"/>
              <a:gd name="connsiteY29" fmla="*/ 442421 h 3023891"/>
              <a:gd name="connsiteX30" fmla="*/ 642310 w 3023891"/>
              <a:gd name="connsiteY30" fmla="*/ 284749 h 3023891"/>
              <a:gd name="connsiteX31" fmla="*/ 877520 w 3023891"/>
              <a:gd name="connsiteY31" fmla="*/ 482125 h 3023891"/>
              <a:gd name="connsiteX32" fmla="*/ 1335987 w 3023891"/>
              <a:gd name="connsiteY32" fmla="*/ 315257 h 3023891"/>
              <a:gd name="connsiteX33" fmla="*/ 1389298 w 3023891"/>
              <a:gd name="connsiteY33" fmla="*/ 12867 h 3023891"/>
              <a:gd name="connsiteX34" fmla="*/ 1634593 w 3023891"/>
              <a:gd name="connsiteY34" fmla="*/ 12867 h 3023891"/>
              <a:gd name="connsiteX35" fmla="*/ 1687904 w 3023891"/>
              <a:gd name="connsiteY35" fmla="*/ 315256 h 3023891"/>
              <a:gd name="connsiteX36" fmla="*/ 2146371 w 3023891"/>
              <a:gd name="connsiteY36" fmla="*/ 482124 h 3023891"/>
              <a:gd name="connsiteX37" fmla="*/ 2146371 w 3023891"/>
              <a:gd name="connsiteY37" fmla="*/ 482125 h 302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23891" h="3023891">
                <a:moveTo>
                  <a:pt x="2146371" y="482125"/>
                </a:moveTo>
                <a:lnTo>
                  <a:pt x="2381581" y="284749"/>
                </a:lnTo>
                <a:lnTo>
                  <a:pt x="2569488" y="442421"/>
                </a:lnTo>
                <a:lnTo>
                  <a:pt x="2415954" y="708332"/>
                </a:lnTo>
                <a:cubicBezTo>
                  <a:pt x="2525125" y="831142"/>
                  <a:pt x="2608128" y="974908"/>
                  <a:pt x="2659899" y="1130857"/>
                </a:cubicBezTo>
                <a:lnTo>
                  <a:pt x="2966952" y="1130850"/>
                </a:lnTo>
                <a:lnTo>
                  <a:pt x="3009547" y="1372417"/>
                </a:lnTo>
                <a:lnTo>
                  <a:pt x="2721009" y="1477428"/>
                </a:lnTo>
                <a:cubicBezTo>
                  <a:pt x="2725698" y="1641679"/>
                  <a:pt x="2696872" y="1805164"/>
                  <a:pt x="2636288" y="1957906"/>
                </a:cubicBezTo>
                <a:lnTo>
                  <a:pt x="2871509" y="2155269"/>
                </a:lnTo>
                <a:lnTo>
                  <a:pt x="2748862" y="2367700"/>
                </a:lnTo>
                <a:lnTo>
                  <a:pt x="2460330" y="2262674"/>
                </a:lnTo>
                <a:cubicBezTo>
                  <a:pt x="2358343" y="2391512"/>
                  <a:pt x="2231175" y="2498219"/>
                  <a:pt x="2086584" y="2576284"/>
                </a:cubicBezTo>
                <a:lnTo>
                  <a:pt x="2139911" y="2878671"/>
                </a:lnTo>
                <a:lnTo>
                  <a:pt x="1909410" y="2962566"/>
                </a:lnTo>
                <a:lnTo>
                  <a:pt x="1755891" y="2696647"/>
                </a:lnTo>
                <a:cubicBezTo>
                  <a:pt x="1594949" y="2729787"/>
                  <a:pt x="1428943" y="2729787"/>
                  <a:pt x="1268001" y="2696647"/>
                </a:cubicBezTo>
                <a:lnTo>
                  <a:pt x="1114481" y="2962566"/>
                </a:lnTo>
                <a:lnTo>
                  <a:pt x="883980" y="2878671"/>
                </a:lnTo>
                <a:lnTo>
                  <a:pt x="937307" y="2576284"/>
                </a:lnTo>
                <a:cubicBezTo>
                  <a:pt x="792716" y="2498219"/>
                  <a:pt x="665548" y="2391512"/>
                  <a:pt x="563561" y="2262674"/>
                </a:cubicBezTo>
                <a:lnTo>
                  <a:pt x="275029" y="2367700"/>
                </a:lnTo>
                <a:lnTo>
                  <a:pt x="152382" y="2155269"/>
                </a:lnTo>
                <a:lnTo>
                  <a:pt x="387603" y="1957906"/>
                </a:lnTo>
                <a:cubicBezTo>
                  <a:pt x="327019" y="1805164"/>
                  <a:pt x="298192" y="1641679"/>
                  <a:pt x="302882" y="1477428"/>
                </a:cubicBezTo>
                <a:lnTo>
                  <a:pt x="14344" y="1372417"/>
                </a:lnTo>
                <a:lnTo>
                  <a:pt x="56939" y="1130850"/>
                </a:lnTo>
                <a:lnTo>
                  <a:pt x="363991" y="1130858"/>
                </a:lnTo>
                <a:cubicBezTo>
                  <a:pt x="415762" y="974908"/>
                  <a:pt x="498765" y="831142"/>
                  <a:pt x="607936" y="708333"/>
                </a:cubicBezTo>
                <a:lnTo>
                  <a:pt x="454403" y="442421"/>
                </a:lnTo>
                <a:lnTo>
                  <a:pt x="642310" y="284749"/>
                </a:lnTo>
                <a:lnTo>
                  <a:pt x="877520" y="482125"/>
                </a:lnTo>
                <a:cubicBezTo>
                  <a:pt x="1017421" y="395938"/>
                  <a:pt x="1173416" y="339161"/>
                  <a:pt x="1335987" y="315257"/>
                </a:cubicBezTo>
                <a:lnTo>
                  <a:pt x="1389298" y="12867"/>
                </a:lnTo>
                <a:lnTo>
                  <a:pt x="1634593" y="12867"/>
                </a:lnTo>
                <a:lnTo>
                  <a:pt x="1687904" y="315256"/>
                </a:lnTo>
                <a:cubicBezTo>
                  <a:pt x="1850474" y="339160"/>
                  <a:pt x="2006470" y="395938"/>
                  <a:pt x="2146371" y="482124"/>
                </a:cubicBezTo>
                <a:lnTo>
                  <a:pt x="2146371" y="482125"/>
                </a:lnTo>
                <a:close/>
              </a:path>
            </a:pathLst>
          </a:custGeom>
          <a:solidFill>
            <a:srgbClr val="FFFF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2547" tIns="762942" rIns="662547" bIns="815827" numCol="1" spcCol="1270" anchor="ctr" anchorCtr="0">
            <a:noAutofit/>
          </a:bodyPr>
          <a:lstStyle/>
          <a:p>
            <a:pPr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3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5682428" y="2532565"/>
            <a:ext cx="2199193" cy="2199193"/>
          </a:xfrm>
          <a:custGeom>
            <a:avLst/>
            <a:gdLst>
              <a:gd name="connsiteX0" fmla="*/ 1645540 w 2199193"/>
              <a:gd name="connsiteY0" fmla="*/ 557000 h 2199193"/>
              <a:gd name="connsiteX1" fmla="*/ 1969995 w 2199193"/>
              <a:gd name="connsiteY1" fmla="*/ 459215 h 2199193"/>
              <a:gd name="connsiteX2" fmla="*/ 2089382 w 2199193"/>
              <a:gd name="connsiteY2" fmla="*/ 666000 h 2199193"/>
              <a:gd name="connsiteX3" fmla="*/ 1842471 w 2199193"/>
              <a:gd name="connsiteY3" fmla="*/ 898094 h 2199193"/>
              <a:gd name="connsiteX4" fmla="*/ 1842471 w 2199193"/>
              <a:gd name="connsiteY4" fmla="*/ 1301099 h 2199193"/>
              <a:gd name="connsiteX5" fmla="*/ 2089382 w 2199193"/>
              <a:gd name="connsiteY5" fmla="*/ 1533193 h 2199193"/>
              <a:gd name="connsiteX6" fmla="*/ 1969995 w 2199193"/>
              <a:gd name="connsiteY6" fmla="*/ 1739978 h 2199193"/>
              <a:gd name="connsiteX7" fmla="*/ 1645540 w 2199193"/>
              <a:gd name="connsiteY7" fmla="*/ 1642193 h 2199193"/>
              <a:gd name="connsiteX8" fmla="*/ 1296528 w 2199193"/>
              <a:gd name="connsiteY8" fmla="*/ 1843695 h 2199193"/>
              <a:gd name="connsiteX9" fmla="*/ 1218984 w 2199193"/>
              <a:gd name="connsiteY9" fmla="*/ 2173574 h 2199193"/>
              <a:gd name="connsiteX10" fmla="*/ 980209 w 2199193"/>
              <a:gd name="connsiteY10" fmla="*/ 2173574 h 2199193"/>
              <a:gd name="connsiteX11" fmla="*/ 902665 w 2199193"/>
              <a:gd name="connsiteY11" fmla="*/ 1843695 h 2199193"/>
              <a:gd name="connsiteX12" fmla="*/ 553653 w 2199193"/>
              <a:gd name="connsiteY12" fmla="*/ 1642193 h 2199193"/>
              <a:gd name="connsiteX13" fmla="*/ 229198 w 2199193"/>
              <a:gd name="connsiteY13" fmla="*/ 1739978 h 2199193"/>
              <a:gd name="connsiteX14" fmla="*/ 109811 w 2199193"/>
              <a:gd name="connsiteY14" fmla="*/ 1533193 h 2199193"/>
              <a:gd name="connsiteX15" fmla="*/ 356722 w 2199193"/>
              <a:gd name="connsiteY15" fmla="*/ 1301099 h 2199193"/>
              <a:gd name="connsiteX16" fmla="*/ 356722 w 2199193"/>
              <a:gd name="connsiteY16" fmla="*/ 898094 h 2199193"/>
              <a:gd name="connsiteX17" fmla="*/ 109811 w 2199193"/>
              <a:gd name="connsiteY17" fmla="*/ 666000 h 2199193"/>
              <a:gd name="connsiteX18" fmla="*/ 229198 w 2199193"/>
              <a:gd name="connsiteY18" fmla="*/ 459215 h 2199193"/>
              <a:gd name="connsiteX19" fmla="*/ 553653 w 2199193"/>
              <a:gd name="connsiteY19" fmla="*/ 557000 h 2199193"/>
              <a:gd name="connsiteX20" fmla="*/ 902665 w 2199193"/>
              <a:gd name="connsiteY20" fmla="*/ 355498 h 2199193"/>
              <a:gd name="connsiteX21" fmla="*/ 980209 w 2199193"/>
              <a:gd name="connsiteY21" fmla="*/ 25619 h 2199193"/>
              <a:gd name="connsiteX22" fmla="*/ 1218984 w 2199193"/>
              <a:gd name="connsiteY22" fmla="*/ 25619 h 2199193"/>
              <a:gd name="connsiteX23" fmla="*/ 1296528 w 2199193"/>
              <a:gd name="connsiteY23" fmla="*/ 355498 h 2199193"/>
              <a:gd name="connsiteX24" fmla="*/ 1645540 w 2199193"/>
              <a:gd name="connsiteY24" fmla="*/ 557000 h 219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99193" h="2199193">
                <a:moveTo>
                  <a:pt x="1645540" y="557000"/>
                </a:moveTo>
                <a:lnTo>
                  <a:pt x="1969995" y="459215"/>
                </a:lnTo>
                <a:lnTo>
                  <a:pt x="2089382" y="666000"/>
                </a:lnTo>
                <a:lnTo>
                  <a:pt x="1842471" y="898094"/>
                </a:lnTo>
                <a:cubicBezTo>
                  <a:pt x="1878262" y="1030045"/>
                  <a:pt x="1878262" y="1169148"/>
                  <a:pt x="1842471" y="1301099"/>
                </a:cubicBezTo>
                <a:lnTo>
                  <a:pt x="2089382" y="1533193"/>
                </a:lnTo>
                <a:lnTo>
                  <a:pt x="1969995" y="1739978"/>
                </a:lnTo>
                <a:lnTo>
                  <a:pt x="1645540" y="1642193"/>
                </a:lnTo>
                <a:cubicBezTo>
                  <a:pt x="1549163" y="1739165"/>
                  <a:pt x="1428696" y="1808716"/>
                  <a:pt x="1296528" y="1843695"/>
                </a:cubicBezTo>
                <a:lnTo>
                  <a:pt x="1218984" y="2173574"/>
                </a:lnTo>
                <a:lnTo>
                  <a:pt x="980209" y="2173574"/>
                </a:lnTo>
                <a:lnTo>
                  <a:pt x="902665" y="1843695"/>
                </a:lnTo>
                <a:cubicBezTo>
                  <a:pt x="770497" y="1808716"/>
                  <a:pt x="650030" y="1739164"/>
                  <a:pt x="553653" y="1642193"/>
                </a:cubicBezTo>
                <a:lnTo>
                  <a:pt x="229198" y="1739978"/>
                </a:lnTo>
                <a:lnTo>
                  <a:pt x="109811" y="1533193"/>
                </a:lnTo>
                <a:lnTo>
                  <a:pt x="356722" y="1301099"/>
                </a:lnTo>
                <a:cubicBezTo>
                  <a:pt x="320931" y="1169148"/>
                  <a:pt x="320931" y="1030045"/>
                  <a:pt x="356722" y="898094"/>
                </a:cubicBezTo>
                <a:lnTo>
                  <a:pt x="109811" y="666000"/>
                </a:lnTo>
                <a:lnTo>
                  <a:pt x="229198" y="459215"/>
                </a:lnTo>
                <a:lnTo>
                  <a:pt x="553653" y="557000"/>
                </a:lnTo>
                <a:cubicBezTo>
                  <a:pt x="650030" y="460028"/>
                  <a:pt x="770497" y="390477"/>
                  <a:pt x="902665" y="355498"/>
                </a:cubicBezTo>
                <a:lnTo>
                  <a:pt x="980209" y="25619"/>
                </a:lnTo>
                <a:lnTo>
                  <a:pt x="1218984" y="25619"/>
                </a:lnTo>
                <a:lnTo>
                  <a:pt x="1296528" y="355498"/>
                </a:lnTo>
                <a:cubicBezTo>
                  <a:pt x="1428696" y="390477"/>
                  <a:pt x="1549163" y="460029"/>
                  <a:pt x="1645540" y="55700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5106861"/>
              <a:satOff val="4552"/>
              <a:lumOff val="-7745"/>
              <a:alphaOff val="0"/>
            </a:schemeClr>
          </a:fillRef>
          <a:effectRef idx="1">
            <a:schemeClr val="accent3">
              <a:hueOff val="-5106861"/>
              <a:satOff val="4552"/>
              <a:lumOff val="-7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6673" tIns="590020" rIns="586673" bIns="590020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00"/>
          </a:p>
        </p:txBody>
      </p:sp>
      <p:sp>
        <p:nvSpPr>
          <p:cNvPr id="10" name="Полилиния 9"/>
          <p:cNvSpPr/>
          <p:nvPr/>
        </p:nvSpPr>
        <p:spPr>
          <a:xfrm>
            <a:off x="6672064" y="773209"/>
            <a:ext cx="2639032" cy="2639032"/>
          </a:xfrm>
          <a:custGeom>
            <a:avLst/>
            <a:gdLst>
              <a:gd name="connsiteX0" fmla="*/ 1612293 w 2154760"/>
              <a:gd name="connsiteY0" fmla="*/ 545746 h 2154760"/>
              <a:gd name="connsiteX1" fmla="*/ 1930193 w 2154760"/>
              <a:gd name="connsiteY1" fmla="*/ 449937 h 2154760"/>
              <a:gd name="connsiteX2" fmla="*/ 2047168 w 2154760"/>
              <a:gd name="connsiteY2" fmla="*/ 652544 h 2154760"/>
              <a:gd name="connsiteX3" fmla="*/ 1805245 w 2154760"/>
              <a:gd name="connsiteY3" fmla="*/ 879949 h 2154760"/>
              <a:gd name="connsiteX4" fmla="*/ 1805245 w 2154760"/>
              <a:gd name="connsiteY4" fmla="*/ 1274811 h 2154760"/>
              <a:gd name="connsiteX5" fmla="*/ 2047168 w 2154760"/>
              <a:gd name="connsiteY5" fmla="*/ 1502216 h 2154760"/>
              <a:gd name="connsiteX6" fmla="*/ 1930193 w 2154760"/>
              <a:gd name="connsiteY6" fmla="*/ 1704823 h 2154760"/>
              <a:gd name="connsiteX7" fmla="*/ 1612293 w 2154760"/>
              <a:gd name="connsiteY7" fmla="*/ 1609014 h 2154760"/>
              <a:gd name="connsiteX8" fmla="*/ 1270332 w 2154760"/>
              <a:gd name="connsiteY8" fmla="*/ 1806445 h 2154760"/>
              <a:gd name="connsiteX9" fmla="*/ 1194355 w 2154760"/>
              <a:gd name="connsiteY9" fmla="*/ 2129659 h 2154760"/>
              <a:gd name="connsiteX10" fmla="*/ 960405 w 2154760"/>
              <a:gd name="connsiteY10" fmla="*/ 2129659 h 2154760"/>
              <a:gd name="connsiteX11" fmla="*/ 884428 w 2154760"/>
              <a:gd name="connsiteY11" fmla="*/ 1806445 h 2154760"/>
              <a:gd name="connsiteX12" fmla="*/ 542467 w 2154760"/>
              <a:gd name="connsiteY12" fmla="*/ 1609014 h 2154760"/>
              <a:gd name="connsiteX13" fmla="*/ 224567 w 2154760"/>
              <a:gd name="connsiteY13" fmla="*/ 1704823 h 2154760"/>
              <a:gd name="connsiteX14" fmla="*/ 107592 w 2154760"/>
              <a:gd name="connsiteY14" fmla="*/ 1502216 h 2154760"/>
              <a:gd name="connsiteX15" fmla="*/ 349515 w 2154760"/>
              <a:gd name="connsiteY15" fmla="*/ 1274811 h 2154760"/>
              <a:gd name="connsiteX16" fmla="*/ 349515 w 2154760"/>
              <a:gd name="connsiteY16" fmla="*/ 879949 h 2154760"/>
              <a:gd name="connsiteX17" fmla="*/ 107592 w 2154760"/>
              <a:gd name="connsiteY17" fmla="*/ 652544 h 2154760"/>
              <a:gd name="connsiteX18" fmla="*/ 224567 w 2154760"/>
              <a:gd name="connsiteY18" fmla="*/ 449937 h 2154760"/>
              <a:gd name="connsiteX19" fmla="*/ 542467 w 2154760"/>
              <a:gd name="connsiteY19" fmla="*/ 545746 h 2154760"/>
              <a:gd name="connsiteX20" fmla="*/ 884428 w 2154760"/>
              <a:gd name="connsiteY20" fmla="*/ 348315 h 2154760"/>
              <a:gd name="connsiteX21" fmla="*/ 960405 w 2154760"/>
              <a:gd name="connsiteY21" fmla="*/ 25101 h 2154760"/>
              <a:gd name="connsiteX22" fmla="*/ 1194355 w 2154760"/>
              <a:gd name="connsiteY22" fmla="*/ 25101 h 2154760"/>
              <a:gd name="connsiteX23" fmla="*/ 1270332 w 2154760"/>
              <a:gd name="connsiteY23" fmla="*/ 348315 h 2154760"/>
              <a:gd name="connsiteX24" fmla="*/ 1612293 w 2154760"/>
              <a:gd name="connsiteY24" fmla="*/ 545746 h 215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54760" h="2154760">
                <a:moveTo>
                  <a:pt x="1386905" y="545053"/>
                </a:moveTo>
                <a:lnTo>
                  <a:pt x="1617378" y="402311"/>
                </a:lnTo>
                <a:lnTo>
                  <a:pt x="1752449" y="537382"/>
                </a:lnTo>
                <a:lnTo>
                  <a:pt x="1609707" y="767855"/>
                </a:lnTo>
                <a:cubicBezTo>
                  <a:pt x="1664685" y="862408"/>
                  <a:pt x="1693487" y="969898"/>
                  <a:pt x="1693151" y="1079273"/>
                </a:cubicBezTo>
                <a:lnTo>
                  <a:pt x="1932006" y="1207497"/>
                </a:lnTo>
                <a:lnTo>
                  <a:pt x="1882566" y="1392008"/>
                </a:lnTo>
                <a:lnTo>
                  <a:pt x="1611600" y="1383626"/>
                </a:lnTo>
                <a:cubicBezTo>
                  <a:pt x="1557204" y="1478515"/>
                  <a:pt x="1478515" y="1557203"/>
                  <a:pt x="1383626" y="1611600"/>
                </a:cubicBezTo>
                <a:lnTo>
                  <a:pt x="1392008" y="1882566"/>
                </a:lnTo>
                <a:lnTo>
                  <a:pt x="1207497" y="1932006"/>
                </a:lnTo>
                <a:lnTo>
                  <a:pt x="1079273" y="1693151"/>
                </a:lnTo>
                <a:cubicBezTo>
                  <a:pt x="969899" y="1693487"/>
                  <a:pt x="862408" y="1664685"/>
                  <a:pt x="767855" y="1609707"/>
                </a:cubicBezTo>
                <a:lnTo>
                  <a:pt x="537382" y="1752449"/>
                </a:lnTo>
                <a:lnTo>
                  <a:pt x="402311" y="1617378"/>
                </a:lnTo>
                <a:lnTo>
                  <a:pt x="545053" y="1386905"/>
                </a:lnTo>
                <a:cubicBezTo>
                  <a:pt x="490075" y="1292352"/>
                  <a:pt x="461273" y="1184862"/>
                  <a:pt x="461609" y="1075487"/>
                </a:cubicBezTo>
                <a:lnTo>
                  <a:pt x="222754" y="947263"/>
                </a:lnTo>
                <a:lnTo>
                  <a:pt x="272194" y="762752"/>
                </a:lnTo>
                <a:lnTo>
                  <a:pt x="543160" y="771134"/>
                </a:lnTo>
                <a:cubicBezTo>
                  <a:pt x="597556" y="676245"/>
                  <a:pt x="676245" y="597557"/>
                  <a:pt x="771134" y="543160"/>
                </a:cubicBezTo>
                <a:lnTo>
                  <a:pt x="762752" y="272194"/>
                </a:lnTo>
                <a:lnTo>
                  <a:pt x="947263" y="222754"/>
                </a:lnTo>
                <a:lnTo>
                  <a:pt x="1075487" y="461609"/>
                </a:lnTo>
                <a:cubicBezTo>
                  <a:pt x="1184861" y="461273"/>
                  <a:pt x="1292352" y="490075"/>
                  <a:pt x="1386905" y="545053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0213722"/>
              <a:satOff val="9104"/>
              <a:lumOff val="-15491"/>
              <a:alphaOff val="0"/>
            </a:schemeClr>
          </a:fillRef>
          <a:effectRef idx="1">
            <a:schemeClr val="accent3">
              <a:hueOff val="-10213722"/>
              <a:satOff val="9104"/>
              <a:lumOff val="-1549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568" tIns="751568" rIns="751568" bIns="7515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900"/>
          </a:p>
        </p:txBody>
      </p:sp>
      <p:sp>
        <p:nvSpPr>
          <p:cNvPr id="14" name="TextBox 13"/>
          <p:cNvSpPr txBox="1"/>
          <p:nvPr/>
        </p:nvSpPr>
        <p:spPr>
          <a:xfrm>
            <a:off x="8203007" y="4005950"/>
            <a:ext cx="16069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1С:8.3 </a:t>
            </a:r>
            <a:endParaRPr lang="ru-RU" b="1" dirty="0"/>
          </a:p>
          <a:p>
            <a:pPr algn="ctr"/>
            <a:r>
              <a:rPr lang="ru-RU" b="1" dirty="0"/>
              <a:t>Зарплата и </a:t>
            </a:r>
          </a:p>
          <a:p>
            <a:pPr algn="ctr"/>
            <a:r>
              <a:rPr lang="ru-RU" b="1" dirty="0"/>
              <a:t>управление </a:t>
            </a:r>
          </a:p>
          <a:p>
            <a:pPr algn="ctr"/>
            <a:r>
              <a:rPr lang="ru-RU" b="1" dirty="0"/>
              <a:t>персоналом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4" y="4820629"/>
            <a:ext cx="4650201" cy="161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04" y="1020875"/>
            <a:ext cx="4714524" cy="168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227232" y="3248194"/>
            <a:ext cx="1078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Сервер</a:t>
            </a:r>
          </a:p>
          <a:p>
            <a:pPr algn="ctr"/>
            <a:r>
              <a:rPr lang="en-US" b="1" dirty="0" err="1"/>
              <a:t>TaxCom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84947" y="1589948"/>
            <a:ext cx="1181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Ноутбук,</a:t>
            </a:r>
          </a:p>
          <a:p>
            <a:pPr algn="ctr"/>
            <a:r>
              <a:rPr lang="en-US" b="1" dirty="0" err="1"/>
              <a:t>Esmart</a:t>
            </a:r>
            <a:r>
              <a:rPr lang="en-US" b="1" dirty="0"/>
              <a:t>,</a:t>
            </a:r>
          </a:p>
          <a:p>
            <a:pPr algn="ctr"/>
            <a:r>
              <a:rPr lang="ru-RU" b="1" dirty="0"/>
              <a:t>КРОПТО</a:t>
            </a:r>
          </a:p>
          <a:p>
            <a:pPr algn="ctr"/>
            <a:r>
              <a:rPr lang="ru-RU" b="1" dirty="0"/>
              <a:t>ПРО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8B7935-1271-4827-985A-5CD1EFBCD4AB}" type="slidenum">
              <a:rPr lang="it-IT" altLang="ru-RU" smtClean="0"/>
              <a:pPr/>
              <a:t>9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121694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Chiesi">
  <a:themeElements>
    <a:clrScheme name="Chiesi">
      <a:dk1>
        <a:srgbClr val="000000"/>
      </a:dk1>
      <a:lt1>
        <a:sysClr val="window" lastClr="FFFFFF"/>
      </a:lt1>
      <a:dk2>
        <a:srgbClr val="004D71"/>
      </a:dk2>
      <a:lt2>
        <a:srgbClr val="DADFE1"/>
      </a:lt2>
      <a:accent1>
        <a:srgbClr val="00748C"/>
      </a:accent1>
      <a:accent2>
        <a:srgbClr val="DADFE1"/>
      </a:accent2>
      <a:accent3>
        <a:srgbClr val="57C8E7"/>
      </a:accent3>
      <a:accent4>
        <a:srgbClr val="DC5F13"/>
      </a:accent4>
      <a:accent5>
        <a:srgbClr val="FA961E"/>
      </a:accent5>
      <a:accent6>
        <a:srgbClr val="FFD923"/>
      </a:accent6>
      <a:hlink>
        <a:srgbClr val="10B3FF"/>
      </a:hlink>
      <a:folHlink>
        <a:srgbClr val="60CCFF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ntaggi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_Source xmlns="http://schemas.microsoft.com/sharepoint/v3/fields" xsi:nil="true"/>
    <ImageCreateDate xmlns="http://schemas.microsoft.com/sharepoint/v3/fields" xsi:nil="true"/>
    <_Version xmlns="http://schemas.microsoft.com/sharepoint/v3/fields" xsi:nil="true"/>
    <_DCDateModified xmlns="http://schemas.microsoft.com/sharepoint/v3/fields" xsi:nil="true"/>
    <_LastPrinted xmlns="http://schemas.microsoft.com/sharepoint/v3/fields" xsi:nil="true"/>
    <_Publisher xmlns="http://schemas.microsoft.com/sharepoint/v3/fields" xsi:nil="true"/>
    <_Status xmlns="http://schemas.microsoft.com/sharepoint/v3/fields">Non iniziato</_Status>
    <_Relation xmlns="http://schemas.microsoft.com/sharepoint/v3/fields" xsi:nil="true"/>
    <_Revision xmlns="http://schemas.microsoft.com/sharepoint/v3/fields" xsi:nil="true"/>
    <_Contributor xmlns="http://schemas.microsoft.com/sharepoint/v3/fields" xsi:nil="true"/>
    <_Format xmlns="http://schemas.microsoft.com/sharepoint/v3/fields" xsi:nil="true"/>
    <PublishingExpirationDate xmlns="http://schemas.microsoft.com/sharepoint/v3" xsi:nil="true"/>
    <_Coverage xmlns="http://schemas.microsoft.com/sharepoint/v3/fields" xsi:nil="true"/>
    <_Identifier xmlns="http://schemas.microsoft.com/sharepoint/v3/fields" xsi:nil="true"/>
    <_ResourceType xmlns="http://schemas.microsoft.com/sharepoint/v3/fields" xsi:nil="true"/>
    <PublishingStartDate xmlns="http://schemas.microsoft.com/sharepoint/v3" xsi:nil="true"/>
    <_RightsManagement xmlns="http://schemas.microsoft.com/sharepoint/v3/fields" xsi:nil="true"/>
    <_DCDateCreated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527ADF99B2DD447AD0493C340BB4A1E" ma:contentTypeVersion="36" ma:contentTypeDescription="Creare un nuovo documento." ma:contentTypeScope="" ma:versionID="795c40f4e600e78c039064f8787d8cd3">
  <xsd:schema xmlns:xsd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66aec8a34d3fdbd4d87bc44af6affd68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Contributor" minOccurs="0"/>
                <xsd:element ref="ns2:_Coverage" minOccurs="0"/>
                <xsd:element ref="ns2:_DCDateCreated" minOccurs="0"/>
                <xsd:element ref="ns2:_DCDateModified" minOccurs="0"/>
                <xsd:element ref="ns2:ImageCreateDate" minOccurs="0"/>
                <xsd:element ref="ns2:_Format" minOccurs="0"/>
                <xsd:element ref="ns2:_LastPrinted" minOccurs="0"/>
                <xsd:element ref="ns2:_Publisher" minOccurs="0"/>
                <xsd:element ref="ns2:_Relation" minOccurs="0"/>
                <xsd:element ref="ns2:_Identifier" minOccurs="0"/>
                <xsd:element ref="ns2:_ResourceType" minOccurs="0"/>
                <xsd:element ref="ns2:_Revision" minOccurs="0"/>
                <xsd:element ref="ns2:_RightsManagement" minOccurs="0"/>
                <xsd:element ref="ns2:_Source" minOccurs="0"/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7" nillable="true" ma:displayName="Data inizio pianificazione" ma:description="" ma:hidden="true" ma:internalName="PublishingStartDate">
      <xsd:simpleType>
        <xsd:restriction base="dms:Unknown"/>
      </xsd:simpleType>
    </xsd:element>
    <xsd:element name="PublishingExpirationDate" ma:index="8" nillable="true" ma:displayName="Data fine pianificazion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Contributor" ma:index="12" nillable="true" ma:displayName="Collaboratore" ma:description="Una o più persone o organizzazioni che hanno collaborato per la risorsa" ma:internalName="_Contributor">
      <xsd:simpleType>
        <xsd:restriction base="dms:Note"/>
      </xsd:simpleType>
    </xsd:element>
    <xsd:element name="_Coverage" ma:index="13" nillable="true" ma:displayName="Ambito" ma:description="Estensione o copertura" ma:internalName="_Coverage">
      <xsd:simpleType>
        <xsd:restriction base="dms:Text"/>
      </xsd:simpleType>
    </xsd:element>
    <xsd:element name="_DCDateCreated" ma:index="14" nillable="true" ma:displayName="Data creazione" ma:description="Data di creazione della risorsa" ma:format="DateTime" ma:internalName="_DCDateCreated">
      <xsd:simpleType>
        <xsd:restriction base="dms:DateTime"/>
      </xsd:simpleType>
    </xsd:element>
    <xsd:element name="_DCDateModified" ma:index="15" nillable="true" ma:displayName="Data modifica" ma:description="Data dell'ultima modifica della risorsa" ma:format="DateTime" ma:internalName="_DCDateModified">
      <xsd:simpleType>
        <xsd:restriction base="dms:DateTime"/>
      </xsd:simpleType>
    </xsd:element>
    <xsd:element name="ImageCreateDate" ma:index="16" nillable="true" ma:displayName="Data creazione immagine" ma:format="DateTime" ma:hidden="true" ma:internalName="ImageCreateDate">
      <xsd:simpleType>
        <xsd:restriction base="dms:DateTime"/>
      </xsd:simpleType>
    </xsd:element>
    <xsd:element name="_Format" ma:index="17" nillable="true" ma:displayName="Formato" ma:description="Tipo di supporto, formato del file o dimensioni" ma:internalName="_Format">
      <xsd:simpleType>
        <xsd:restriction base="dms:Text"/>
      </xsd:simpleType>
    </xsd:element>
    <xsd:element name="_LastPrinted" ma:index="19" nillable="true" ma:displayName="Ultima stampa" ma:format="DateTime" ma:internalName="_LastPrinted">
      <xsd:simpleType>
        <xsd:restriction base="dms:DateTime"/>
      </xsd:simpleType>
    </xsd:element>
    <xsd:element name="_Publisher" ma:index="20" nillable="true" ma:displayName="Editore" ma:description="Persona, organizzazione o servizio che ha pubblicato la risorsa" ma:internalName="_Publisher">
      <xsd:simpleType>
        <xsd:restriction base="dms:Text"/>
      </xsd:simpleType>
    </xsd:element>
    <xsd:element name="_Relation" ma:index="21" nillable="true" ma:displayName="Relazioni" ma:description="Riferimenti a risorse correlate" ma:internalName="_Relation">
      <xsd:simpleType>
        <xsd:restriction base="dms:Note"/>
      </xsd:simpleType>
    </xsd:element>
    <xsd:element name="_Identifier" ma:index="22" nillable="true" ma:displayName="Identificatore risorsa" ma:description="Stringa o numero di identificazione, in genere conforme a un sistema formale di identificazione" ma:internalName="_Identifier">
      <xsd:simpleType>
        <xsd:restriction base="dms:Text"/>
      </xsd:simpleType>
    </xsd:element>
    <xsd:element name="_ResourceType" ma:index="23" nillable="true" ma:displayName="Tipo risorsa" ma:description="Insieme di categorie, funzioni, generi o livelli di aggregazione" ma:internalName="_ResourceType">
      <xsd:simpleType>
        <xsd:restriction base="dms:Text"/>
      </xsd:simpleType>
    </xsd:element>
    <xsd:element name="_Revision" ma:index="24" nillable="true" ma:displayName="Revisione" ma:internalName="_Revision">
      <xsd:simpleType>
        <xsd:restriction base="dms:Text"/>
      </xsd:simpleType>
    </xsd:element>
    <xsd:element name="_RightsManagement" ma:index="25" nillable="true" ma:displayName="Gestione diritti" ma:description="Informazioni sui diritti disponibili per la risorsa" ma:internalName="_RightsManagement">
      <xsd:simpleType>
        <xsd:restriction base="dms:Note"/>
      </xsd:simpleType>
    </xsd:element>
    <xsd:element name="_Source" ma:index="26" nillable="true" ma:displayName="Origine" ma:description="Riferimenti alle risorse da cui è stata derivata la risorsa" ma:internalName="_Source">
      <xsd:simpleType>
        <xsd:restriction base="dms:Note"/>
      </xsd:simpleType>
    </xsd:element>
    <xsd:element name="_Status" ma:index="27" nillable="true" ma:displayName="Stato" ma:default="Non iniziato" ma:internalName="_Status">
      <xsd:simpleType>
        <xsd:union memberTypes="dms:Text">
          <xsd:simpleType>
            <xsd:restriction base="dms:Choice">
              <xsd:enumeration value="Non iniziato"/>
              <xsd:enumeration value="Bozza"/>
              <xsd:enumeration value="Rivisto"/>
              <xsd:enumeration value="Pianificato"/>
              <xsd:enumeration value="Pubblicato"/>
              <xsd:enumeration value="Finale"/>
              <xsd:enumeration value="Scaduto"/>
            </xsd:restriction>
          </xsd:simpleType>
        </xsd:union>
      </xsd:simpleType>
    </xsd:element>
    <xsd:element name="_Version" ma:index="29" nillable="true" ma:displayName="Versione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ore"/>
        <xsd:element ref="dcterms:created" minOccurs="0" maxOccurs="1"/>
        <xsd:element ref="dc:identifier" minOccurs="0" maxOccurs="1"/>
        <xsd:element name="contentType" minOccurs="0" maxOccurs="1" type="xsd:string" ma:index="30" ma:displayName="Tipo di contenuto" ma:readOnly="true"/>
        <xsd:element ref="dc:title" minOccurs="0" maxOccurs="1" ma:index="0" ma:displayName="_title"/>
        <xsd:element ref="dc:subject" minOccurs="0" maxOccurs="1" ma:index="28" ma:displayName="Oggetto"/>
        <xsd:element ref="dc:description" minOccurs="0" maxOccurs="1" ma:index="11" ma:displayName="Commenti"/>
        <xsd:element name="keywords" minOccurs="0" maxOccurs="1" type="xsd:string" ma:index="18" ma:displayName="Parole chiave"/>
        <xsd:element ref="dc:language" minOccurs="0" maxOccurs="1"/>
        <xsd:element name="category" minOccurs="0" maxOccurs="1" type="xsd:string" ma:index="10" ma:displayName="Categoria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25B0FF2-321C-47B3-84AF-EA0F4394A5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EC56DA-DF91-48BD-881E-0229A359A361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/fields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526845C-DDB9-40A9-9653-CCA86D6275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12299</TotalTime>
  <Words>564</Words>
  <Application>Microsoft Office PowerPoint</Application>
  <PresentationFormat>Широкоэкранный</PresentationFormat>
  <Paragraphs>113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</vt:lpstr>
      <vt:lpstr>Chiesi</vt:lpstr>
      <vt:lpstr>Презентация PowerPoint</vt:lpstr>
      <vt:lpstr>Обмен электронными документами</vt:lpstr>
      <vt:lpstr>О компании</vt:lpstr>
      <vt:lpstr>АКТУАЛЬНОСТЬ</vt:lpstr>
      <vt:lpstr>Дистанционный тип труда</vt:lpstr>
      <vt:lpstr>Варианты решений</vt:lpstr>
      <vt:lpstr>2014 год – внедрение ЭЦП на usb носителе</vt:lpstr>
      <vt:lpstr>ВЫБОР ПОСТАВЩИКА СИСТЕМЫ ЭДО</vt:lpstr>
      <vt:lpstr>Как это работает</vt:lpstr>
      <vt:lpstr>За 2015 год..</vt:lpstr>
      <vt:lpstr>2015 год – переход на СОК</vt:lpstr>
      <vt:lpstr>Как это работает</vt:lpstr>
      <vt:lpstr>https://chiesi.taxcom.ru</vt:lpstr>
      <vt:lpstr>Регламент электронного документооборота</vt:lpstr>
      <vt:lpstr>2017 год</vt:lpstr>
      <vt:lpstr>Процесс работы для сотрудников с ЭЦП </vt:lpstr>
      <vt:lpstr>В чем плюсы?</vt:lpstr>
      <vt:lpstr>ВОПРОСЫ?</vt:lpstr>
    </vt:vector>
  </TitlesOfParts>
  <Company>Dynamic Mind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 80yh anniversary 4-3</dc:title>
  <dc:creator>Tatjana Jovetic</dc:creator>
  <cp:lastModifiedBy>KARASEV Pavel</cp:lastModifiedBy>
  <cp:revision>108</cp:revision>
  <dcterms:created xsi:type="dcterms:W3CDTF">2014-03-30T11:36:56Z</dcterms:created>
  <dcterms:modified xsi:type="dcterms:W3CDTF">2017-11-08T21:37:00Z</dcterms:modified>
  <cp:contentStatus>Non iniziato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0x010100B527ADF99B2DD447AD0493C340BB4A1E</vt:lpwstr>
  </property>
</Properties>
</file>