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7" r:id="rId4"/>
    <p:sldId id="266" r:id="rId5"/>
    <p:sldId id="270" r:id="rId6"/>
    <p:sldId id="264" r:id="rId7"/>
    <p:sldId id="265" r:id="rId8"/>
    <p:sldId id="260" r:id="rId9"/>
    <p:sldId id="257" r:id="rId10"/>
    <p:sldId id="259" r:id="rId11"/>
    <p:sldId id="261" r:id="rId12"/>
    <p:sldId id="271" r:id="rId13"/>
    <p:sldId id="269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D25052-545F-43E9-989F-D3E9314E26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912B893-E472-4284-9E7D-E5B4D8C8F1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209ED9-B057-4E1A-9AB7-EAC6F6FAA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2E04-9034-4991-A788-E35BC9C89275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DB252B-047E-4C2A-A540-198E3314F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8538D2-B3D1-47F3-A055-F2523B1EC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AC268-8896-4468-933C-145FFAD7B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959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484835-1DDB-42A3-8630-074DC26AC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B9A5C88-15A9-47CC-B3C2-DFD79F2B47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4E5E0A-B528-486F-8168-EA160A65A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2E04-9034-4991-A788-E35BC9C89275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711217-71ED-4F01-8816-BD92A007F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7BD659-9EC7-4F49-A65A-CA21E4F4C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AC268-8896-4468-933C-145FFAD7B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866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967C0E-0329-4881-B7A7-39788C9125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DDB7F6C-37AA-4E01-B780-49D1482EE5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174744-49F7-49BE-9621-B46D7C096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2E04-9034-4991-A788-E35BC9C89275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0FF500-6F42-44FC-BC0B-1EBC716D5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70D73D-CBE4-4D8F-A0DD-0615A7F4D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AC268-8896-4468-933C-145FFAD7B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65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F44010-857E-46A1-BD52-D1E10DC68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37DD10-6013-41DD-83C0-4BB81CACB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B27182-92DD-45A7-AEDA-B80375441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2E04-9034-4991-A788-E35BC9C89275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6D95A2-CDAD-4E7D-BF79-FA4BE1776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EC691C-C389-4859-89E1-D7F23A2B2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AC268-8896-4468-933C-145FFAD7B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916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415381-3212-45A5-AD53-35041CE62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725F42-D507-4E85-AAEB-1F09C2B06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B38D54-6EC4-424D-90FB-62A9BC610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2E04-9034-4991-A788-E35BC9C89275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11285D-474B-43E1-AB29-6D698FD90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5EE3CA-A11D-4630-93DF-69D65CF8C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AC268-8896-4468-933C-145FFAD7B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879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4FA5EA-9B29-4F2D-AAA0-AB6E53064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0411E6-7ABB-4028-B560-F0FE1B37B3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1FF0EF-4B7D-4925-9557-C47FE4743D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6A580B-48FF-4D1B-B8CD-18B97FAE4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2E04-9034-4991-A788-E35BC9C89275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F7353B-61D3-4B8F-A1B7-2EEB9DEA5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3E9785-0736-4D7D-90F2-DD82E8929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AC268-8896-4468-933C-145FFAD7B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719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F880BB-5F8D-4521-B5B1-7E3776C87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B65B37A-23EE-41D6-A6A0-7F7E3068E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8D62501-3CFB-4433-AD00-13D8663223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25257ED-17D6-4A2F-8D5A-D08952B88F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FEF48D0-7B2F-4729-BBB0-CC508E3FF4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E077E39-E9CB-4CAE-A5D9-2B2614988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2E04-9034-4991-A788-E35BC9C89275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56E93AE-4E42-4EB9-9145-8A99E5520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CC3D4CE-652C-4487-8A03-C36EE2F16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AC268-8896-4468-933C-145FFAD7B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25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F66A24-C9CB-4353-8D9A-03603F06C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449B513-0F36-4CD4-B757-D7F039AA0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2E04-9034-4991-A788-E35BC9C89275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53A693C-3D9B-4298-9480-B5EFBD8DD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D32FC7B-CECA-41DA-8F96-C6103A148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AC268-8896-4468-933C-145FFAD7B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523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A24B9E9-64D9-42DB-ADCE-1258D0935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2E04-9034-4991-A788-E35BC9C89275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4C32E9E-CDB1-41E9-B3E7-F0D6CA273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E3C5AC-B23E-4689-AFF0-5890FA737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AC268-8896-4468-933C-145FFAD7B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257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E9C09D-FC58-40F8-9154-D9BA104C0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B6DAB-5BC2-485C-B9B6-2EC616E34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9699390-C570-49BA-BEDF-FBAE64C458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0EFBED-3AD6-43C4-9043-E9B70C45E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2E04-9034-4991-A788-E35BC9C89275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4C54AC-8733-4BD1-AFC0-E09441753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8D3D23-5947-4329-9C8A-9763C7B7C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AC268-8896-4468-933C-145FFAD7B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597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DEDC04-ACE7-441E-88E6-5D72D530C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B98107C-A6D1-4C31-8539-16FA14B7EB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FAA3C07-F2C4-4115-AD97-54EFA7161B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9BD35B-636C-463C-B23A-45B827D83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2E04-9034-4991-A788-E35BC9C89275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03C358-7107-4935-B3B7-DF1D203E1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9E5DB7-77BF-4C83-B4DB-608349CD0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AC268-8896-4468-933C-145FFAD7B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623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58E641-310D-4AA0-AC2D-336CD972C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F03E22-1328-4A70-9D2C-D93573AC7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512D23-2133-4DAB-94E0-6D0D27E46F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B2E04-9034-4991-A788-E35BC9C89275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4C794A-001B-4133-AAFE-FA4A64593F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8FC817-B557-49AA-B8B1-46B050512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AC268-8896-4468-933C-145FFAD7B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3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8ECCCB9-6BD6-4358-A3B4-97994DD760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81432"/>
            <a:ext cx="9144000" cy="1655762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sz="2800" dirty="0"/>
              <a:t>Модератор:</a:t>
            </a:r>
          </a:p>
          <a:p>
            <a:r>
              <a:rPr lang="ru-RU" sz="3200" dirty="0"/>
              <a:t>Станислав Макаров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C42C70-99B7-463E-B57E-8ECF88BAC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68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785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0D12E0A-DEB5-4A6F-95E9-79C214454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862" y="1277320"/>
            <a:ext cx="8296275" cy="5191125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3ADEDD0-DEB6-4E2D-BB02-51B54B2BA3C4}"/>
              </a:ext>
            </a:extLst>
          </p:cNvPr>
          <p:cNvSpPr/>
          <p:nvPr/>
        </p:nvSpPr>
        <p:spPr>
          <a:xfrm>
            <a:off x="2746159" y="247226"/>
            <a:ext cx="69748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000" b="1" i="0" dirty="0">
                <a:solidFill>
                  <a:schemeClr val="accent1"/>
                </a:solidFill>
                <a:effectLst/>
                <a:latin typeface="Open Sans"/>
              </a:rPr>
              <a:t>Market size of unified communications in Europe </a:t>
            </a:r>
            <a:br>
              <a:rPr lang="en-US" sz="2000" b="1" i="0" dirty="0">
                <a:solidFill>
                  <a:schemeClr val="accent1"/>
                </a:solidFill>
                <a:effectLst/>
                <a:latin typeface="Open Sans"/>
              </a:rPr>
            </a:br>
            <a:r>
              <a:rPr lang="en-US" sz="2000" b="1" i="0" dirty="0">
                <a:solidFill>
                  <a:schemeClr val="accent1"/>
                </a:solidFill>
                <a:effectLst/>
                <a:latin typeface="Open Sans"/>
              </a:rPr>
              <a:t>from 2012 to 2023, by application (in billion U.S. dollars)</a:t>
            </a:r>
            <a:endParaRPr lang="en-US" sz="2000" b="0" i="0" dirty="0">
              <a:solidFill>
                <a:schemeClr val="accent1"/>
              </a:solidFill>
              <a:effectLst/>
              <a:latin typeface="Open San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93B259-3EFE-4403-A9A6-7B797E6AEEFF}"/>
              </a:ext>
            </a:extLst>
          </p:cNvPr>
          <p:cNvSpPr txBox="1"/>
          <p:nvPr/>
        </p:nvSpPr>
        <p:spPr>
          <a:xfrm>
            <a:off x="5126861" y="6410090"/>
            <a:ext cx="1334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Statista.com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1208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DB51FB-CC31-4249-9299-12F6B20E0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531" y="1561082"/>
            <a:ext cx="7620000" cy="42862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BB31CA-A312-4C08-A790-C0B2D68C1147}"/>
              </a:ext>
            </a:extLst>
          </p:cNvPr>
          <p:cNvSpPr txBox="1"/>
          <p:nvPr/>
        </p:nvSpPr>
        <p:spPr>
          <a:xfrm>
            <a:off x="3981254" y="64862"/>
            <a:ext cx="422949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</a:rPr>
              <a:t>BYOD</a:t>
            </a:r>
            <a:r>
              <a:rPr lang="ru-RU" sz="4000" dirty="0">
                <a:solidFill>
                  <a:schemeClr val="accent1"/>
                </a:solidFill>
              </a:rPr>
              <a:t>:</a:t>
            </a:r>
          </a:p>
          <a:p>
            <a:pPr algn="ctr"/>
            <a:r>
              <a:rPr lang="ru-RU" sz="4000" dirty="0">
                <a:solidFill>
                  <a:schemeClr val="accent1"/>
                </a:solidFill>
              </a:rPr>
              <a:t>Удобство </a:t>
            </a:r>
            <a:r>
              <a:rPr lang="en-US" sz="4000" dirty="0">
                <a:solidFill>
                  <a:schemeClr val="accent1"/>
                </a:solidFill>
              </a:rPr>
              <a:t>vs. </a:t>
            </a:r>
            <a:r>
              <a:rPr lang="ru-RU" sz="4000" dirty="0">
                <a:solidFill>
                  <a:schemeClr val="accent1"/>
                </a:solidFill>
              </a:rPr>
              <a:t>Риски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E1438A-C6A4-4602-8799-D30FFC1589AF}"/>
              </a:ext>
            </a:extLst>
          </p:cNvPr>
          <p:cNvSpPr txBox="1"/>
          <p:nvPr/>
        </p:nvSpPr>
        <p:spPr>
          <a:xfrm>
            <a:off x="4834015" y="6107838"/>
            <a:ext cx="2737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Пока удобство побеждает</a:t>
            </a:r>
          </a:p>
        </p:txBody>
      </p:sp>
    </p:spTree>
    <p:extLst>
      <p:ext uri="{BB962C8B-B14F-4D97-AF65-F5344CB8AC3E}">
        <p14:creationId xmlns:p14="http://schemas.microsoft.com/office/powerpoint/2010/main" val="3336557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mobile vs fixed">
            <a:extLst>
              <a:ext uri="{FF2B5EF4-FFF2-40B4-BE49-F238E27FC236}">
                <a16:creationId xmlns:a16="http://schemas.microsoft.com/office/drawing/2014/main" id="{E4CD0E19-3366-4BE1-AC2A-B623FD5CA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924" y="1349490"/>
            <a:ext cx="7264152" cy="521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F4EF23-F20F-43F3-9DDE-52A6BDF05C16}"/>
              </a:ext>
            </a:extLst>
          </p:cNvPr>
          <p:cNvSpPr txBox="1"/>
          <p:nvPr/>
        </p:nvSpPr>
        <p:spPr>
          <a:xfrm>
            <a:off x="3604356" y="296481"/>
            <a:ext cx="49832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Mobile vs. Fixed. Africa</a:t>
            </a:r>
            <a:endParaRPr lang="ru-RU" sz="4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102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A69EC3A-0CA7-4401-AA00-B19D96C89312}"/>
              </a:ext>
            </a:extLst>
          </p:cNvPr>
          <p:cNvSpPr/>
          <p:nvPr/>
        </p:nvSpPr>
        <p:spPr>
          <a:xfrm>
            <a:off x="3577701" y="1855433"/>
            <a:ext cx="2148396" cy="402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260</a:t>
            </a:r>
          </a:p>
          <a:p>
            <a:pPr algn="ctr"/>
            <a:r>
              <a:rPr lang="ru-RU" sz="3200" dirty="0"/>
              <a:t>млн</a:t>
            </a:r>
            <a:endParaRPr lang="ru-RU" sz="44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7B99A3F-0EDA-4FBE-8225-B5560E3581FF}"/>
              </a:ext>
            </a:extLst>
          </p:cNvPr>
          <p:cNvSpPr/>
          <p:nvPr/>
        </p:nvSpPr>
        <p:spPr>
          <a:xfrm>
            <a:off x="6915705" y="3861787"/>
            <a:ext cx="2148396" cy="20157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147</a:t>
            </a:r>
          </a:p>
          <a:p>
            <a:pPr algn="ctr"/>
            <a:r>
              <a:rPr lang="ru-RU" sz="3200" dirty="0"/>
              <a:t>млн</a:t>
            </a:r>
            <a:endParaRPr lang="ru-RU" sz="44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DE158D5-F592-4E7C-BD1A-A0EDF398CE0E}"/>
              </a:ext>
            </a:extLst>
          </p:cNvPr>
          <p:cNvSpPr/>
          <p:nvPr/>
        </p:nvSpPr>
        <p:spPr>
          <a:xfrm>
            <a:off x="625209" y="3076957"/>
            <a:ext cx="25737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/>
              <a:t>Количество абонентов мобильной связи  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D521E50-5E6F-4ABE-8C06-5E352016AA68}"/>
              </a:ext>
            </a:extLst>
          </p:cNvPr>
          <p:cNvSpPr/>
          <p:nvPr/>
        </p:nvSpPr>
        <p:spPr>
          <a:xfrm>
            <a:off x="9438575" y="3861787"/>
            <a:ext cx="18094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Население России </a:t>
            </a:r>
          </a:p>
        </p:txBody>
      </p:sp>
      <p:sp>
        <p:nvSpPr>
          <p:cNvPr id="10" name="Стрелка: вверх-вниз 9">
            <a:extLst>
              <a:ext uri="{FF2B5EF4-FFF2-40B4-BE49-F238E27FC236}">
                <a16:creationId xmlns:a16="http://schemas.microsoft.com/office/drawing/2014/main" id="{E8989E20-4B5F-4E4B-B747-4B443E91D60F}"/>
              </a:ext>
            </a:extLst>
          </p:cNvPr>
          <p:cNvSpPr/>
          <p:nvPr/>
        </p:nvSpPr>
        <p:spPr>
          <a:xfrm>
            <a:off x="7781278" y="1846076"/>
            <a:ext cx="417250" cy="2015711"/>
          </a:xfrm>
          <a:prstGeom prst="upDownArrow">
            <a:avLst>
              <a:gd name="adj1" fmla="val 8442"/>
              <a:gd name="adj2" fmla="val 50000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BC86BF-85DC-4510-B41C-858A78CB96C6}"/>
              </a:ext>
            </a:extLst>
          </p:cNvPr>
          <p:cNvSpPr txBox="1"/>
          <p:nvPr/>
        </p:nvSpPr>
        <p:spPr>
          <a:xfrm>
            <a:off x="8469296" y="1846076"/>
            <a:ext cx="2960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113 млн «лишних» сим-карт</a:t>
            </a:r>
          </a:p>
        </p:txBody>
      </p:sp>
    </p:spTree>
    <p:extLst>
      <p:ext uri="{BB962C8B-B14F-4D97-AF65-F5344CB8AC3E}">
        <p14:creationId xmlns:p14="http://schemas.microsoft.com/office/powerpoint/2010/main" val="3099968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C0CA51-4508-449C-BFD3-B760FBE48F3F}"/>
              </a:ext>
            </a:extLst>
          </p:cNvPr>
          <p:cNvSpPr txBox="1"/>
          <p:nvPr/>
        </p:nvSpPr>
        <p:spPr>
          <a:xfrm>
            <a:off x="3559793" y="0"/>
            <a:ext cx="50724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chemeClr val="accent1"/>
                </a:solidFill>
              </a:rPr>
              <a:t>Блокчейн всемогущий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530D7A-60EF-4F1A-8896-E0F18920F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7886"/>
            <a:ext cx="12192000" cy="256199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410C9B-E88A-4834-AD3C-52B8DF259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325519"/>
            <a:ext cx="9753600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349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503657D-2CB5-404B-81F9-72FAB9D481DE}"/>
              </a:ext>
            </a:extLst>
          </p:cNvPr>
          <p:cNvSpPr/>
          <p:nvPr/>
        </p:nvSpPr>
        <p:spPr>
          <a:xfrm>
            <a:off x="757561" y="1687120"/>
            <a:ext cx="9354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>
                <a:solidFill>
                  <a:srgbClr val="000000"/>
                </a:solidFill>
                <a:effectLst/>
                <a:latin typeface="Open Sans"/>
              </a:rPr>
              <a:t>По данным аналитиков, в 2016 г. выручка от услуг бизнес-связи впервые снизилась на 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Open Sans"/>
              </a:rPr>
              <a:t>1,5–2%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Open Sans"/>
              </a:rPr>
              <a:t>. В 2017 г. этот сегмент телеком-рынка если заметно не вырос, то, по крайней мере, не упал.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11A9B9F-79BB-43BF-8A42-1F2A8D4F7D3D}"/>
              </a:ext>
            </a:extLst>
          </p:cNvPr>
          <p:cNvSpPr/>
          <p:nvPr/>
        </p:nvSpPr>
        <p:spPr>
          <a:xfrm>
            <a:off x="757561" y="3540685"/>
            <a:ext cx="1039279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• Как развивался рынок корпоративной связи в 2017 г.?</a:t>
            </a:r>
            <a:br>
              <a:rPr lang="ru-RU" b="0" i="0" dirty="0">
                <a:solidFill>
                  <a:srgbClr val="000000"/>
                </a:solidFill>
                <a:effectLst/>
                <a:latin typeface="Open Sans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• Какие решения были востребованы заказчиками?</a:t>
            </a:r>
            <a:br>
              <a:rPr lang="ru-RU" b="0" i="0" dirty="0">
                <a:solidFill>
                  <a:srgbClr val="000000"/>
                </a:solidFill>
                <a:effectLst/>
                <a:latin typeface="Open Sans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• Насколько популярны отечественные аналоги продукции известных западных вендоров?</a:t>
            </a:r>
            <a:br>
              <a:rPr lang="ru-RU" b="0" i="0" dirty="0">
                <a:solidFill>
                  <a:srgbClr val="000000"/>
                </a:solidFill>
                <a:effectLst/>
                <a:latin typeface="Open Sans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• Какие технологии позволяют существенно сократить затраты на корпоративную связь?</a:t>
            </a:r>
            <a:br>
              <a:rPr lang="ru-RU" b="0" i="0" dirty="0">
                <a:solidFill>
                  <a:srgbClr val="000000"/>
                </a:solidFill>
                <a:effectLst/>
                <a:latin typeface="Open Sans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• Насколько эффективна всеобщая мобилизация сотрудников?</a:t>
            </a:r>
            <a:br>
              <a:rPr lang="ru-RU" b="0" i="0" dirty="0">
                <a:solidFill>
                  <a:srgbClr val="000000"/>
                </a:solidFill>
                <a:effectLst/>
                <a:latin typeface="Open Sans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• Всегда ли использование виртуальной АТС существенно выгоднее?</a:t>
            </a:r>
            <a:br>
              <a:rPr lang="ru-RU" b="0" i="0" dirty="0">
                <a:solidFill>
                  <a:srgbClr val="000000"/>
                </a:solidFill>
                <a:effectLst/>
                <a:latin typeface="Open Sans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• Получила ли широкое распространение видеоконференцсвязь?</a:t>
            </a:r>
            <a:br>
              <a:rPr lang="ru-RU" b="0" i="0" dirty="0">
                <a:solidFill>
                  <a:srgbClr val="000000"/>
                </a:solidFill>
                <a:effectLst/>
                <a:latin typeface="Open Sans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• Как выбрать оптимальное решение унифицированных коммуникации?</a:t>
            </a:r>
            <a:br>
              <a:rPr lang="ru-RU" b="0" i="0" dirty="0">
                <a:solidFill>
                  <a:srgbClr val="000000"/>
                </a:solidFill>
                <a:effectLst/>
                <a:latin typeface="Open Sans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• Как обеспечить идеальную интеграцию связи и бизнес-приложений?</a:t>
            </a:r>
            <a:br>
              <a:rPr lang="ru-RU" b="0" i="0" dirty="0">
                <a:solidFill>
                  <a:srgbClr val="000000"/>
                </a:solidFill>
                <a:effectLst/>
                <a:latin typeface="Open Sans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• Каковы перспективы развития рынка корпоративной связи в 2018 г.?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72059B-8B38-48A4-AA8B-15D3EB9B4CFA}"/>
              </a:ext>
            </a:extLst>
          </p:cNvPr>
          <p:cNvSpPr txBox="1"/>
          <p:nvPr/>
        </p:nvSpPr>
        <p:spPr>
          <a:xfrm>
            <a:off x="3518800" y="177553"/>
            <a:ext cx="38316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chemeClr val="accent1"/>
                </a:solidFill>
              </a:rPr>
              <a:t>Куда идет рынок</a:t>
            </a:r>
          </a:p>
        </p:txBody>
      </p:sp>
    </p:spTree>
    <p:extLst>
      <p:ext uri="{BB962C8B-B14F-4D97-AF65-F5344CB8AC3E}">
        <p14:creationId xmlns:p14="http://schemas.microsoft.com/office/powerpoint/2010/main" val="1460146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984B88F-4B66-4A6A-B1F8-2B3A12494FD6}"/>
              </a:ext>
            </a:extLst>
          </p:cNvPr>
          <p:cNvSpPr/>
          <p:nvPr/>
        </p:nvSpPr>
        <p:spPr>
          <a:xfrm>
            <a:off x="704296" y="1277034"/>
            <a:ext cx="77294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Общий объем:	1,6 трлн рублей 	(+ 1,3%)</a:t>
            </a:r>
          </a:p>
          <a:p>
            <a:endParaRPr lang="ru-RU" sz="2400" dirty="0"/>
          </a:p>
          <a:p>
            <a:r>
              <a:rPr lang="ru-RU" sz="2400" dirty="0"/>
              <a:t>Мобильная связь:		+1,5%</a:t>
            </a:r>
          </a:p>
          <a:p>
            <a:r>
              <a:rPr lang="ru-RU" sz="2400" dirty="0"/>
              <a:t>Интернет			+3,8%</a:t>
            </a:r>
          </a:p>
          <a:p>
            <a:r>
              <a:rPr lang="ru-RU" sz="2400" dirty="0"/>
              <a:t>ТВ				+10,5%</a:t>
            </a:r>
          </a:p>
          <a:p>
            <a:r>
              <a:rPr lang="ru-RU" sz="2400" dirty="0"/>
              <a:t>Фиксированная связь	-9%</a:t>
            </a:r>
          </a:p>
          <a:p>
            <a:endParaRPr lang="ru-RU" sz="24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5AF6545-78FB-410A-935A-4BDB33E4BBCE}"/>
              </a:ext>
            </a:extLst>
          </p:cNvPr>
          <p:cNvSpPr/>
          <p:nvPr/>
        </p:nvSpPr>
        <p:spPr>
          <a:xfrm>
            <a:off x="1358485" y="190415"/>
            <a:ext cx="94750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accent1"/>
                </a:solidFill>
              </a:rPr>
              <a:t>Телекоммуникационный рынок в России в 2017 году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048BDF1-A266-4A72-81F9-36A5D47F9D4E}"/>
              </a:ext>
            </a:extLst>
          </p:cNvPr>
          <p:cNvSpPr/>
          <p:nvPr/>
        </p:nvSpPr>
        <p:spPr>
          <a:xfrm>
            <a:off x="704296" y="3879958"/>
            <a:ext cx="3012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>
                <a:solidFill>
                  <a:srgbClr val="333333"/>
                </a:solidFill>
                <a:effectLst/>
                <a:latin typeface="+mj-lt"/>
              </a:rPr>
              <a:t>Источник: «ТМТ Консалтинг»</a:t>
            </a:r>
            <a:endParaRPr lang="ru-RU" dirty="0">
              <a:latin typeface="+mj-lt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AB9E862-65F6-4132-9C95-B85E38D7E6CE}"/>
              </a:ext>
            </a:extLst>
          </p:cNvPr>
          <p:cNvSpPr/>
          <p:nvPr/>
        </p:nvSpPr>
        <p:spPr>
          <a:xfrm>
            <a:off x="8179647" y="2615862"/>
            <a:ext cx="37496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Отраслевой индекс MICEXTLC вырос за год всего на 5,6% при общем росте ММВБ на 26%.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D057668-4066-44B0-8A5A-33F197A4990E}"/>
              </a:ext>
            </a:extLst>
          </p:cNvPr>
          <p:cNvSpPr/>
          <p:nvPr/>
        </p:nvSpPr>
        <p:spPr>
          <a:xfrm>
            <a:off x="8179647" y="1167100"/>
            <a:ext cx="3894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ближайшие пять лет, рынок будет расти более чем на 1% в год.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7B0D9B9-3E21-440C-8556-AD00AA709EBA}"/>
              </a:ext>
            </a:extLst>
          </p:cNvPr>
          <p:cNvSpPr/>
          <p:nvPr/>
        </p:nvSpPr>
        <p:spPr>
          <a:xfrm>
            <a:off x="704296" y="4728593"/>
            <a:ext cx="71080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/>
                </a:solidFill>
              </a:rPr>
              <a:t>Мировой рынок телекоммуникационных услуг и платных ТВ-сервисов вырастет на 1,7%, и его объем в денежном исчислении составит $1,67 трлн.</a:t>
            </a:r>
          </a:p>
          <a:p>
            <a:r>
              <a:rPr lang="ru-RU" sz="2400" dirty="0">
                <a:solidFill>
                  <a:schemeClr val="accent1"/>
                </a:solidFill>
              </a:rPr>
              <a:t>(</a:t>
            </a:r>
            <a:r>
              <a:rPr lang="en-US" sz="2400" dirty="0">
                <a:solidFill>
                  <a:schemeClr val="accent1"/>
                </a:solidFill>
              </a:rPr>
              <a:t>IDC)</a:t>
            </a:r>
            <a:endParaRPr lang="ru-RU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984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725B82-E95B-4221-BF39-D4C7351653DB}"/>
              </a:ext>
            </a:extLst>
          </p:cNvPr>
          <p:cNvSpPr txBox="1"/>
          <p:nvPr/>
        </p:nvSpPr>
        <p:spPr>
          <a:xfrm>
            <a:off x="3389778" y="1211270"/>
            <a:ext cx="54124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ПОЧЕМУ?</a:t>
            </a:r>
          </a:p>
        </p:txBody>
      </p:sp>
    </p:spTree>
    <p:extLst>
      <p:ext uri="{BB962C8B-B14F-4D97-AF65-F5344CB8AC3E}">
        <p14:creationId xmlns:p14="http://schemas.microsoft.com/office/powerpoint/2010/main" val="2191360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труба поток">
            <a:extLst>
              <a:ext uri="{FF2B5EF4-FFF2-40B4-BE49-F238E27FC236}">
                <a16:creationId xmlns:a16="http://schemas.microsoft.com/office/drawing/2014/main" id="{954AD7A4-C682-4331-A715-57FB84D5C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629" y="978864"/>
            <a:ext cx="9261705" cy="525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725B82-E95B-4221-BF39-D4C7351653DB}"/>
              </a:ext>
            </a:extLst>
          </p:cNvPr>
          <p:cNvSpPr txBox="1"/>
          <p:nvPr/>
        </p:nvSpPr>
        <p:spPr>
          <a:xfrm>
            <a:off x="3389778" y="1211270"/>
            <a:ext cx="54124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ПОЧЕМУ?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D71E579-F541-4410-9D27-96E1D5C32585}"/>
              </a:ext>
            </a:extLst>
          </p:cNvPr>
          <p:cNvSpPr/>
          <p:nvPr/>
        </p:nvSpPr>
        <p:spPr>
          <a:xfrm>
            <a:off x="3245604" y="3981180"/>
            <a:ext cx="570079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Коммодитизация</a:t>
            </a:r>
            <a:r>
              <a: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62392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B83ED2-F2FF-4B4F-AC62-5821E776432A}"/>
              </a:ext>
            </a:extLst>
          </p:cNvPr>
          <p:cNvSpPr txBox="1"/>
          <p:nvPr/>
        </p:nvSpPr>
        <p:spPr>
          <a:xfrm>
            <a:off x="1636734" y="150920"/>
            <a:ext cx="86713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err="1">
                <a:solidFill>
                  <a:schemeClr val="accent1"/>
                </a:solidFill>
              </a:rPr>
              <a:t>Коммодитизация</a:t>
            </a:r>
            <a:r>
              <a:rPr lang="ru-RU" sz="4000" dirty="0">
                <a:solidFill>
                  <a:schemeClr val="accent1"/>
                </a:solidFill>
              </a:rPr>
              <a:t> </a:t>
            </a:r>
            <a:r>
              <a:rPr lang="ru-RU" sz="4000" dirty="0" err="1">
                <a:solidFill>
                  <a:schemeClr val="accent1"/>
                </a:solidFill>
              </a:rPr>
              <a:t>телекома</a:t>
            </a:r>
            <a:r>
              <a:rPr lang="ru-RU" sz="4000" dirty="0">
                <a:solidFill>
                  <a:schemeClr val="accent1"/>
                </a:solidFill>
              </a:rPr>
              <a:t> неизбежна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E9DA37-BD7D-42A4-8329-B86B540A4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297" y="1163544"/>
            <a:ext cx="3149733" cy="542812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46BCF7-A975-481D-815C-205B96209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840" y="1163544"/>
            <a:ext cx="3598315" cy="481733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1A14AE7-3B1D-4FDF-B3FB-B2F5B7D21A25}"/>
              </a:ext>
            </a:extLst>
          </p:cNvPr>
          <p:cNvSpPr/>
          <p:nvPr/>
        </p:nvSpPr>
        <p:spPr>
          <a:xfrm>
            <a:off x="9337001" y="4585854"/>
            <a:ext cx="260707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Коммодитизация</a:t>
            </a:r>
            <a:r>
              <a:rPr lang="ru-RU" dirty="0"/>
              <a:t> – </a:t>
            </a:r>
            <a:br>
              <a:rPr lang="ru-RU" dirty="0"/>
            </a:br>
            <a:r>
              <a:rPr lang="ru-RU" dirty="0"/>
              <a:t>это "обезличивание", потеря значимых для потребителей различий между продуктами какой-либо категории.</a:t>
            </a:r>
          </a:p>
        </p:txBody>
      </p:sp>
    </p:spTree>
    <p:extLst>
      <p:ext uri="{BB962C8B-B14F-4D97-AF65-F5344CB8AC3E}">
        <p14:creationId xmlns:p14="http://schemas.microsoft.com/office/powerpoint/2010/main" val="2678242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C714073B-11CD-4948-8381-973349206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80" y="1721676"/>
            <a:ext cx="5049545" cy="429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8E26B9-5B4A-490A-AC17-EB966AFC4EE9}"/>
              </a:ext>
            </a:extLst>
          </p:cNvPr>
          <p:cNvSpPr txBox="1"/>
          <p:nvPr/>
        </p:nvSpPr>
        <p:spPr>
          <a:xfrm>
            <a:off x="3953805" y="136325"/>
            <a:ext cx="4136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chemeClr val="accent1"/>
                </a:solidFill>
              </a:rPr>
              <a:t>Волны инноваций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EE9D38-4650-4184-A463-68D8C2FCF279}"/>
              </a:ext>
            </a:extLst>
          </p:cNvPr>
          <p:cNvSpPr txBox="1"/>
          <p:nvPr/>
        </p:nvSpPr>
        <p:spPr>
          <a:xfrm>
            <a:off x="6883740" y="2521258"/>
            <a:ext cx="1178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Обычный </a:t>
            </a:r>
            <a:endParaRPr lang="en-US" dirty="0"/>
          </a:p>
          <a:p>
            <a:pPr algn="ctr"/>
            <a:r>
              <a:rPr lang="ru-RU" dirty="0"/>
              <a:t>телеком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69D3EF-F6FB-4F89-8B9B-5E5DCACC0012}"/>
              </a:ext>
            </a:extLst>
          </p:cNvPr>
          <p:cNvSpPr txBox="1"/>
          <p:nvPr/>
        </p:nvSpPr>
        <p:spPr>
          <a:xfrm>
            <a:off x="8889790" y="4160055"/>
            <a:ext cx="1296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Цифровые </a:t>
            </a:r>
            <a:endParaRPr lang="en-US" dirty="0"/>
          </a:p>
          <a:p>
            <a:r>
              <a:rPr lang="ru-RU" dirty="0"/>
              <a:t>технологии</a:t>
            </a:r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64F515EE-BB51-40E6-BBB0-ABD06EBAE15D}"/>
              </a:ext>
            </a:extLst>
          </p:cNvPr>
          <p:cNvSpPr/>
          <p:nvPr/>
        </p:nvSpPr>
        <p:spPr>
          <a:xfrm>
            <a:off x="6856006" y="3329125"/>
            <a:ext cx="1233996" cy="2308193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вверх 5">
            <a:extLst>
              <a:ext uri="{FF2B5EF4-FFF2-40B4-BE49-F238E27FC236}">
                <a16:creationId xmlns:a16="http://schemas.microsoft.com/office/drawing/2014/main" id="{A7229174-6648-46AF-B86A-B6CF3B57662F}"/>
              </a:ext>
            </a:extLst>
          </p:cNvPr>
          <p:cNvSpPr/>
          <p:nvPr/>
        </p:nvSpPr>
        <p:spPr>
          <a:xfrm>
            <a:off x="8242137" y="1345205"/>
            <a:ext cx="2389308" cy="2694135"/>
          </a:xfrm>
          <a:prstGeom prst="upArrow">
            <a:avLst/>
          </a:prstGeom>
          <a:solidFill>
            <a:srgbClr val="00FF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084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6E7A36F-6BCF-4A21-96C9-B93AC5D714E6}"/>
              </a:ext>
            </a:extLst>
          </p:cNvPr>
          <p:cNvSpPr/>
          <p:nvPr/>
        </p:nvSpPr>
        <p:spPr>
          <a:xfrm>
            <a:off x="5993905" y="1539557"/>
            <a:ext cx="204187" cy="4736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63141694-3F6F-499A-BFBA-84C2FCFDC09E}"/>
              </a:ext>
            </a:extLst>
          </p:cNvPr>
          <p:cNvGrpSpPr/>
          <p:nvPr/>
        </p:nvGrpSpPr>
        <p:grpSpPr>
          <a:xfrm>
            <a:off x="813932" y="341634"/>
            <a:ext cx="10537841" cy="593653"/>
            <a:chOff x="728912" y="1811045"/>
            <a:chExt cx="10537841" cy="59365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2E4CEDC-DCB1-4D1F-8134-F9A1695CEF9C}"/>
                </a:ext>
              </a:extLst>
            </p:cNvPr>
            <p:cNvSpPr txBox="1"/>
            <p:nvPr/>
          </p:nvSpPr>
          <p:spPr>
            <a:xfrm>
              <a:off x="728912" y="1811045"/>
              <a:ext cx="29361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sz="3200" b="1" dirty="0">
                  <a:solidFill>
                    <a:schemeClr val="accent1"/>
                  </a:solidFill>
                </a:rPr>
                <a:t>Корпоративная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98EF833-7784-4417-8E36-A2B9A33276DA}"/>
                </a:ext>
              </a:extLst>
            </p:cNvPr>
            <p:cNvSpPr txBox="1"/>
            <p:nvPr/>
          </p:nvSpPr>
          <p:spPr>
            <a:xfrm>
              <a:off x="8526900" y="1819923"/>
              <a:ext cx="27398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>
                  <a:solidFill>
                    <a:schemeClr val="accent1"/>
                  </a:solidFill>
                </a:rPr>
                <a:t>Персональная</a:t>
              </a:r>
            </a:p>
          </p:txBody>
        </p:sp>
      </p:grpSp>
      <p:sp>
        <p:nvSpPr>
          <p:cNvPr id="10" name="Облачко с текстом: овальное 9">
            <a:extLst>
              <a:ext uri="{FF2B5EF4-FFF2-40B4-BE49-F238E27FC236}">
                <a16:creationId xmlns:a16="http://schemas.microsoft.com/office/drawing/2014/main" id="{A0CA7B56-E2BB-45B0-A3D3-05A49783ED47}"/>
              </a:ext>
            </a:extLst>
          </p:cNvPr>
          <p:cNvSpPr/>
          <p:nvPr/>
        </p:nvSpPr>
        <p:spPr>
          <a:xfrm>
            <a:off x="4737714" y="3908035"/>
            <a:ext cx="2716567" cy="1331650"/>
          </a:xfrm>
          <a:prstGeom prst="wedgeEllipseCallout">
            <a:avLst>
              <a:gd name="adj1" fmla="val 81781"/>
              <a:gd name="adj2" fmla="val 1783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Найдите </a:t>
            </a:r>
            <a:br>
              <a:rPr lang="ru-RU" sz="2400" dirty="0"/>
            </a:br>
            <a:r>
              <a:rPr lang="ru-RU" sz="2400" dirty="0"/>
              <a:t>10 отличий:)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B8C024-F2BD-4EE0-92F6-663E6E548DFC}"/>
              </a:ext>
            </a:extLst>
          </p:cNvPr>
          <p:cNvSpPr txBox="1"/>
          <p:nvPr/>
        </p:nvSpPr>
        <p:spPr>
          <a:xfrm>
            <a:off x="1056443" y="2121763"/>
            <a:ext cx="31249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Защищенная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Интегрированная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Надежная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894000-C4CB-4D28-84C9-7169F39DBA1B}"/>
              </a:ext>
            </a:extLst>
          </p:cNvPr>
          <p:cNvSpPr txBox="1"/>
          <p:nvPr/>
        </p:nvSpPr>
        <p:spPr>
          <a:xfrm>
            <a:off x="8708996" y="2383373"/>
            <a:ext cx="21996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То же самое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E54BE1-8859-4EBE-82AE-BC87A525B514}"/>
              </a:ext>
            </a:extLst>
          </p:cNvPr>
          <p:cNvSpPr txBox="1"/>
          <p:nvPr/>
        </p:nvSpPr>
        <p:spPr>
          <a:xfrm>
            <a:off x="5780557" y="196766"/>
            <a:ext cx="8009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vs.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913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: вправо с вырезом 4">
            <a:extLst>
              <a:ext uri="{FF2B5EF4-FFF2-40B4-BE49-F238E27FC236}">
                <a16:creationId xmlns:a16="http://schemas.microsoft.com/office/drawing/2014/main" id="{9452E5F6-BA91-4043-9D54-2DE6CEA71B8C}"/>
              </a:ext>
            </a:extLst>
          </p:cNvPr>
          <p:cNvSpPr/>
          <p:nvPr/>
        </p:nvSpPr>
        <p:spPr>
          <a:xfrm>
            <a:off x="4132620" y="3151573"/>
            <a:ext cx="3926760" cy="2501826"/>
          </a:xfrm>
          <a:prstGeom prst="notchedRightArrow">
            <a:avLst>
              <a:gd name="adj1" fmla="val 56837"/>
              <a:gd name="adj2" fmla="val 5991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5EA6DE-13A2-45D1-BCF6-6AE27D6F33D8}"/>
              </a:ext>
            </a:extLst>
          </p:cNvPr>
          <p:cNvSpPr txBox="1"/>
          <p:nvPr/>
        </p:nvSpPr>
        <p:spPr>
          <a:xfrm>
            <a:off x="3119063" y="88777"/>
            <a:ext cx="59538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chemeClr val="accent1"/>
                </a:solidFill>
              </a:rPr>
              <a:t>Цифровая трансформация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A7835EE-6239-4B84-BD83-0F4FA297B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9380" y="2593118"/>
            <a:ext cx="3753632" cy="361873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6849695-1EE9-4B66-A893-D1313041AEE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3078" y="3007853"/>
            <a:ext cx="4571999" cy="23383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4901DE-AA3C-4715-AD24-FE200F01E79B}"/>
              </a:ext>
            </a:extLst>
          </p:cNvPr>
          <p:cNvSpPr txBox="1"/>
          <p:nvPr/>
        </p:nvSpPr>
        <p:spPr>
          <a:xfrm>
            <a:off x="253078" y="1447060"/>
            <a:ext cx="37536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/>
                </a:solidFill>
              </a:rPr>
              <a:t>Офисные АТС</a:t>
            </a:r>
          </a:p>
          <a:p>
            <a:pPr algn="ctr"/>
            <a:r>
              <a:rPr lang="en-US" sz="2800" dirty="0">
                <a:solidFill>
                  <a:schemeClr val="accent1"/>
                </a:solidFill>
              </a:rPr>
              <a:t>IP-</a:t>
            </a:r>
            <a:r>
              <a:rPr lang="ru-RU" sz="2800" dirty="0">
                <a:solidFill>
                  <a:schemeClr val="accent1"/>
                </a:solidFill>
              </a:rPr>
              <a:t>телефония</a:t>
            </a:r>
          </a:p>
          <a:p>
            <a:pPr algn="ctr"/>
            <a:r>
              <a:rPr lang="ru-RU" sz="2800" dirty="0">
                <a:solidFill>
                  <a:schemeClr val="accent1"/>
                </a:solidFill>
              </a:rPr>
              <a:t>Конференцсвязь</a:t>
            </a:r>
          </a:p>
          <a:p>
            <a:pPr algn="ctr"/>
            <a:r>
              <a:rPr lang="ru-RU" sz="2800" dirty="0">
                <a:solidFill>
                  <a:schemeClr val="accent1"/>
                </a:solidFill>
              </a:rPr>
              <a:t>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C6184B-E4D1-479C-A56A-B768EF16D2C6}"/>
              </a:ext>
            </a:extLst>
          </p:cNvPr>
          <p:cNvSpPr txBox="1"/>
          <p:nvPr/>
        </p:nvSpPr>
        <p:spPr>
          <a:xfrm>
            <a:off x="7994406" y="1447060"/>
            <a:ext cx="3753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Unified Communications &amp; Collaboration</a:t>
            </a:r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0850B0-D511-4418-8BFC-7EDCBB236E41}"/>
              </a:ext>
            </a:extLst>
          </p:cNvPr>
          <p:cNvSpPr txBox="1"/>
          <p:nvPr/>
        </p:nvSpPr>
        <p:spPr>
          <a:xfrm>
            <a:off x="5251474" y="4079320"/>
            <a:ext cx="2115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Рынок не исчезает, </a:t>
            </a:r>
          </a:p>
          <a:p>
            <a:pPr algn="ctr"/>
            <a:r>
              <a:rPr lang="ru-RU" dirty="0"/>
              <a:t>он меняется</a:t>
            </a:r>
          </a:p>
        </p:txBody>
      </p:sp>
    </p:spTree>
    <p:extLst>
      <p:ext uri="{BB962C8B-B14F-4D97-AF65-F5344CB8AC3E}">
        <p14:creationId xmlns:p14="http://schemas.microsoft.com/office/powerpoint/2010/main" val="21651377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219</Words>
  <Application>Microsoft Office PowerPoint</Application>
  <PresentationFormat>Широкоэкранный</PresentationFormat>
  <Paragraphs>58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Open Sans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Связь</dc:title>
  <dc:creator>Stas Makarov</dc:creator>
  <cp:lastModifiedBy>Stas Makarov</cp:lastModifiedBy>
  <cp:revision>4</cp:revision>
  <dcterms:created xsi:type="dcterms:W3CDTF">2018-02-13T00:09:33Z</dcterms:created>
  <dcterms:modified xsi:type="dcterms:W3CDTF">2018-02-13T06:59:07Z</dcterms:modified>
</cp:coreProperties>
</file>