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sldIdLst>
    <p:sldId id="358" r:id="rId2"/>
    <p:sldId id="731" r:id="rId3"/>
    <p:sldId id="772" r:id="rId4"/>
    <p:sldId id="771" r:id="rId5"/>
    <p:sldId id="767" r:id="rId6"/>
    <p:sldId id="773" r:id="rId7"/>
    <p:sldId id="732" r:id="rId8"/>
    <p:sldId id="739" r:id="rId9"/>
    <p:sldId id="747" r:id="rId10"/>
    <p:sldId id="778" r:id="rId11"/>
    <p:sldId id="755" r:id="rId12"/>
    <p:sldId id="774" r:id="rId13"/>
    <p:sldId id="753" r:id="rId14"/>
    <p:sldId id="754" r:id="rId15"/>
    <p:sldId id="757" r:id="rId16"/>
    <p:sldId id="763" r:id="rId17"/>
    <p:sldId id="766" r:id="rId18"/>
    <p:sldId id="775" r:id="rId19"/>
    <p:sldId id="776" r:id="rId20"/>
    <p:sldId id="777" r:id="rId21"/>
    <p:sldId id="5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8" autoAdjust="0"/>
    <p:restoredTop sz="97190" autoAdjust="0"/>
  </p:normalViewPr>
  <p:slideViewPr>
    <p:cSldViewPr>
      <p:cViewPr>
        <p:scale>
          <a:sx n="80" d="100"/>
          <a:sy n="80" d="100"/>
        </p:scale>
        <p:origin x="-179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16" y="2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/>
            </a:lvl1pPr>
          </a:lstStyle>
          <a:p>
            <a:pPr>
              <a:defRPr/>
            </a:pPr>
            <a:fld id="{AFDF1A1D-C5E2-42FA-86E2-1119E06C1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CFB44C-9049-41AD-9A61-99278AD0882F}" type="slidenum">
              <a:rPr lang="ru-RU" altLang="ru-RU" sz="1200" b="0" i="0" smtClean="0"/>
              <a:pPr eaLnBrk="1" hangingPunct="1"/>
              <a:t>8</a:t>
            </a:fld>
            <a:endParaRPr lang="ru-RU" altLang="ru-RU" sz="1200" b="0" i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A1D-C5E2-42FA-86E2-1119E06C135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A1D-C5E2-42FA-86E2-1119E06C135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A1D-C5E2-42FA-86E2-1119E06C135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A1D-C5E2-42FA-86E2-1119E06C135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F1A1D-C5E2-42FA-86E2-1119E06C135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4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0" tIns="46670" rIns="93340" bIns="46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0" tIns="46670" rIns="93340" bIns="46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00050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180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Фотография Photo Editor" r:id="rId15" imgW="13495238" imgH="10123810" progId="">
                  <p:embed/>
                </p:oleObj>
              </mc:Choice>
              <mc:Fallback>
                <p:oleObj name="Фотография Photo Editor" r:id="rId15" imgW="13495238" imgH="1012381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805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50838" indent="-350838" algn="l" defTabSz="933450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58825" indent="-292100" algn="l" defTabSz="933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66813" indent="-233363" algn="l" defTabSz="933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33538" indent="-233363" algn="l" defTabSz="9334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00263" indent="-233363" algn="l" defTabSz="933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574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146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718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290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25400"/>
          <a:ext cx="9180513" cy="688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Фотография Photo Editor" r:id="rId3" imgW="13495238" imgH="10123810" progId="">
                  <p:embed/>
                </p:oleObj>
              </mc:Choice>
              <mc:Fallback>
                <p:oleObj name="Фотография Photo Editor" r:id="rId3" imgW="13495238" imgH="101238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400"/>
                        <a:ext cx="9180513" cy="688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875" y="2714625"/>
            <a:ext cx="9001125" cy="2057400"/>
          </a:xfrm>
        </p:spPr>
        <p:txBody>
          <a:bodyPr/>
          <a:lstStyle/>
          <a:p>
            <a:pPr algn="r" defTabSz="914400" eaLnBrk="1" hangingPunct="1">
              <a:lnSpc>
                <a:spcPct val="90000"/>
              </a:lnSpc>
              <a:defRPr/>
            </a:pPr>
            <a:r>
              <a:rPr lang="ru-RU" sz="4800" dirty="0">
                <a:solidFill>
                  <a:schemeClr val="accent2"/>
                </a:solidFill>
              </a:rPr>
              <a:t>Управление жизненными циклами </a:t>
            </a:r>
            <a:r>
              <a:rPr lang="ru-RU" sz="4800" dirty="0" smtClean="0">
                <a:solidFill>
                  <a:schemeClr val="accent2"/>
                </a:solidFill>
              </a:rPr>
              <a:t>бизнес-процессов организации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762000" y="6092825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Москва, </a:t>
            </a:r>
            <a:r>
              <a:rPr lang="en-US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0</a:t>
            </a:r>
            <a:r>
              <a:rPr lang="en-US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сентября</a:t>
            </a:r>
            <a:r>
              <a:rPr lang="en-US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ru-RU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3888" y="4992688"/>
            <a:ext cx="8340725" cy="957262"/>
          </a:xfrm>
        </p:spPr>
        <p:txBody>
          <a:bodyPr lIns="89090" tIns="44545" rIns="89090" bIns="44545"/>
          <a:lstStyle/>
          <a:p>
            <a:pPr algn="r" defTabSz="914400" eaLnBrk="1" hangingPunct="1">
              <a:lnSpc>
                <a:spcPct val="80000"/>
              </a:lnSpc>
              <a:defRPr/>
            </a:pPr>
            <a:r>
              <a:rPr lang="ru-RU" sz="2400" dirty="0" smtClean="0"/>
              <a:t>Алёшин В.Д.,</a:t>
            </a:r>
            <a:endParaRPr lang="en-US" sz="2400" dirty="0" smtClean="0"/>
          </a:p>
          <a:p>
            <a:pPr algn="r" defTabSz="914400" eaLnBrk="1" hangingPunct="1">
              <a:lnSpc>
                <a:spcPct val="80000"/>
              </a:lnSpc>
              <a:defRPr/>
            </a:pPr>
            <a:r>
              <a:rPr lang="ru-RU" sz="1800" dirty="0" smtClean="0"/>
              <a:t>РАНХ и ГС при Президенте РФ, </a:t>
            </a:r>
          </a:p>
          <a:p>
            <a:pPr algn="r" defTabSz="914400" eaLnBrk="1" hangingPunct="1">
              <a:lnSpc>
                <a:spcPct val="80000"/>
              </a:lnSpc>
              <a:defRPr/>
            </a:pPr>
            <a:r>
              <a:rPr lang="ru-RU" sz="1800" dirty="0" smtClean="0"/>
              <a:t>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8458200" cy="928694"/>
          </a:xfrm>
        </p:spPr>
        <p:txBody>
          <a:bodyPr/>
          <a:lstStyle/>
          <a:p>
            <a:r>
              <a:rPr lang="ru-RU" dirty="0"/>
              <a:t>Чем управляем</a:t>
            </a:r>
            <a:r>
              <a:rPr lang="ru-RU" dirty="0" smtClean="0"/>
              <a:t>?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Business Process Governance &amp; Business Process Management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055" y="1412775"/>
            <a:ext cx="6976337" cy="48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605322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Kirchmer</a:t>
            </a:r>
            <a:r>
              <a:rPr lang="en-US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M. BPM. A Visual Guide – Accenture (2010) </a:t>
            </a:r>
            <a:endParaRPr lang="ru-RU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99475" y="635635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789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92"/>
            <a:ext cx="8278688" cy="123522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 точки зрения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99475" y="635635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924958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en-US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междисциплинарный подход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определяющий полный набор технических и управленческих усилий, необходимых для преобразования совокупности потребностей и ожиданий клиента и других 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заинтересованных сторон, 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имеющихся ограничений в решение и для поддержки этого решения на протяжении его жизни. </a:t>
            </a:r>
            <a:endPara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ISO/IEC/IEEE </a:t>
            </a: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24765:2010 </a:t>
            </a:r>
            <a:b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</a:t>
            </a:r>
            <a:endParaRPr lang="ru-RU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800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92"/>
            <a:ext cx="8278688" cy="1235224"/>
          </a:xfrm>
        </p:spPr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 точки зрения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 smtClean="0"/>
              <a:t>Объединяемые компоненты организации (предприятия)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44824"/>
            <a:ext cx="8278688" cy="3744416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Стратегия бизнеса и стратегическое планирование;</a:t>
            </a:r>
          </a:p>
          <a:p>
            <a:pPr lvl="0"/>
            <a:r>
              <a:rPr lang="ru-RU" sz="2400" dirty="0" smtClean="0">
                <a:effectLst/>
              </a:rPr>
              <a:t>Бизнес-процессы;</a:t>
            </a:r>
            <a:endParaRPr lang="ru-RU" sz="2400" dirty="0">
              <a:effectLst/>
            </a:endParaRPr>
          </a:p>
          <a:p>
            <a:r>
              <a:rPr lang="ru-RU" sz="2400" dirty="0" smtClean="0">
                <a:effectLst/>
              </a:rPr>
              <a:t>Службы предприятия;</a:t>
            </a:r>
          </a:p>
          <a:p>
            <a:r>
              <a:rPr lang="ru-RU" sz="2400" dirty="0" smtClean="0">
                <a:effectLst/>
              </a:rPr>
              <a:t>Административное управление;</a:t>
            </a:r>
            <a:endParaRPr lang="en-US" sz="2400" dirty="0" smtClean="0">
              <a:effectLst/>
            </a:endParaRPr>
          </a:p>
          <a:p>
            <a:pPr lvl="0"/>
            <a:r>
              <a:rPr lang="ru-RU" sz="2400" dirty="0" smtClean="0">
                <a:effectLst/>
              </a:rPr>
              <a:t>Технические процессы;</a:t>
            </a:r>
            <a:endParaRPr lang="ru-RU" sz="2400" dirty="0">
              <a:effectLst/>
            </a:endParaRPr>
          </a:p>
          <a:p>
            <a:pPr lvl="0"/>
            <a:r>
              <a:rPr lang="ru-RU" sz="2400" dirty="0" smtClean="0">
                <a:effectLst/>
              </a:rPr>
              <a:t>Управление людьми и их взаимодействия;</a:t>
            </a:r>
            <a:endParaRPr lang="ru-RU" sz="2400" dirty="0">
              <a:effectLst/>
            </a:endParaRPr>
          </a:p>
          <a:p>
            <a:pPr lvl="0"/>
            <a:r>
              <a:rPr lang="ru-RU" sz="2400" dirty="0" smtClean="0">
                <a:effectLst/>
              </a:rPr>
              <a:t>Управление знаниями;</a:t>
            </a:r>
          </a:p>
          <a:p>
            <a:pPr lvl="0"/>
            <a:r>
              <a:rPr lang="ru-RU" sz="2400" dirty="0" smtClean="0">
                <a:effectLst/>
              </a:rPr>
              <a:t>…</a:t>
            </a:r>
          </a:p>
          <a:p>
            <a:pPr marL="0" lvl="0" indent="0">
              <a:buNone/>
            </a:pPr>
            <a:endParaRPr lang="ru-RU" sz="800" dirty="0">
              <a:effectLst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99475" y="635635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5589240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Косяков А., Свит У. и др. Системная инженерия.</a:t>
            </a:r>
            <a:b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и практика (2014)</a:t>
            </a:r>
            <a:endParaRPr lang="ru-RU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4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1"/>
            <a:ext cx="7772400" cy="1152129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 точки зрения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en-US" sz="2000" dirty="0">
                <a:effectLst/>
              </a:rPr>
              <a:t>System life cycle approach</a:t>
            </a:r>
            <a:endParaRPr lang="ru-RU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  <a:endParaRPr lang="ru-RU" sz="24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3705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Подход (</a:t>
            </a:r>
            <a:r>
              <a:rPr lang="en-US" sz="28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80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ramework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8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ru-RU" sz="28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набор 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методов описания систем и правил их применения, используемый для формирования описаний систем и установления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деятельностных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(процессных) норм. </a:t>
            </a:r>
            <a:endPara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говорится о “концептуальном подходе” – используется  слово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approach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а 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подход оформляется в виде конкретного описания, то он чаще называется </a:t>
            </a:r>
            <a:r>
              <a:rPr lang="ru-RU" sz="2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framework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2400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ISO/IEC/IEEE </a:t>
            </a:r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42010:2011 </a:t>
            </a: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Systems </a:t>
            </a:r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software engineering – Architecture </a:t>
            </a: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description</a:t>
            </a:r>
            <a:endParaRPr lang="ru-RU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endParaRPr lang="ru-RU" sz="800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5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32923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 точки зрения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en-US" sz="2000" dirty="0">
                <a:effectLst/>
              </a:rPr>
              <a:t>System life cycle approach</a:t>
            </a:r>
            <a:endParaRPr lang="ru-RU" sz="2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05910"/>
            <a:ext cx="8208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Подход 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жизненного 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цикла (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System life cycle approach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 подход, методы (онтология и нотация описания) 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которые 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требуют при рассмотрении и описании системы рассматривать и описывать её как проходящую во времени через ряд состояний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от появления первичного замысла и до прекращения существования, и принимать любые решения по поводу изменения системы с учётом их последствий на протяжении всего времени её 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существования</a:t>
            </a:r>
          </a:p>
          <a:p>
            <a:endParaRPr lang="ru-RU" sz="800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ISO/IEC/IEEE </a:t>
            </a:r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42010:2011 </a:t>
            </a: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Systems </a:t>
            </a:r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software engineering – Architecture </a:t>
            </a: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description</a:t>
            </a:r>
            <a:endParaRPr lang="ru-RU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endParaRPr lang="ru-RU" sz="800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30723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 точки зрения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бизнес-процесса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28800"/>
            <a:ext cx="8836025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507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458200" cy="1235224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Функциональная модель</a:t>
            </a:r>
            <a:br>
              <a:rPr lang="ru-RU" dirty="0" smtClean="0"/>
            </a:br>
            <a:r>
              <a:rPr lang="ru-RU" sz="2000" dirty="0" smtClean="0">
                <a:ea typeface="Tahoma" pitchFamily="34" charset="0"/>
                <a:cs typeface="Tahoma" pitchFamily="34" charset="0"/>
              </a:rPr>
              <a:t>Управлять жизненным циклом бизнес-процессов организации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916832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Цель моделирования:</a:t>
            </a:r>
          </a:p>
          <a:p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Формализация процесса управление жизненным циклом бизнес-процессов организации, определение его участников и их  ролей для написания регламента этого процесса</a:t>
            </a:r>
          </a:p>
          <a:p>
            <a:endPara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Точка зрения:</a:t>
            </a:r>
          </a:p>
          <a:p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Совета Директоров (ПСД)</a:t>
            </a:r>
          </a:p>
          <a:p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endParaRPr lang="ru-RU" sz="24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233"/>
            <a:ext cx="9180512" cy="505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803176"/>
          </a:xfrm>
        </p:spPr>
        <p:txBody>
          <a:bodyPr/>
          <a:lstStyle/>
          <a:p>
            <a:r>
              <a:rPr lang="ru-RU" dirty="0"/>
              <a:t>Функциональная модель</a:t>
            </a:r>
            <a:br>
              <a:rPr lang="ru-RU" dirty="0"/>
            </a:br>
            <a:r>
              <a:rPr lang="ru-RU" sz="2000" dirty="0" smtClean="0"/>
              <a:t>Ролевая модель руководства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3039"/>
            <a:ext cx="9144000" cy="456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028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803176"/>
          </a:xfrm>
        </p:spPr>
        <p:txBody>
          <a:bodyPr/>
          <a:lstStyle/>
          <a:p>
            <a:r>
              <a:rPr lang="ru-RU" dirty="0"/>
              <a:t>Функциональная модель</a:t>
            </a:r>
            <a:br>
              <a:rPr lang="ru-RU" dirty="0"/>
            </a:b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взаимосвязи  циклов PDCA &amp;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SDCA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</a:t>
            </a:r>
            <a:endParaRPr lang="ru-RU" sz="24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739"/>
            <a:ext cx="9144000" cy="452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7592"/>
            <a:ext cx="7772400" cy="875184"/>
          </a:xfrm>
        </p:spPr>
        <p:txBody>
          <a:bodyPr/>
          <a:lstStyle/>
          <a:p>
            <a:r>
              <a:rPr lang="ru-RU" sz="5400" dirty="0" smtClean="0"/>
              <a:t>Оглавление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8278688" cy="43924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Обоснование темы доклада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Чем управляем?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Управление с точки зрения 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tx2"/>
                </a:solidFill>
              </a:rPr>
              <a:t>Функциональная модель </a:t>
            </a:r>
            <a:r>
              <a:rPr lang="en-US" sz="2400" dirty="0" smtClean="0">
                <a:solidFill>
                  <a:schemeClr val="tx2"/>
                </a:solidFill>
              </a:rPr>
              <a:t>“</a:t>
            </a:r>
            <a:r>
              <a:rPr lang="ru-RU" sz="2400" dirty="0" smtClean="0">
                <a:solidFill>
                  <a:schemeClr val="tx2"/>
                </a:solidFill>
              </a:rPr>
              <a:t>Управлять жизненным циклом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бизнес-процессов организации</a:t>
            </a:r>
            <a:r>
              <a:rPr lang="en-US" sz="2400" dirty="0" smtClean="0">
                <a:solidFill>
                  <a:schemeClr val="tx2"/>
                </a:solidFill>
              </a:rPr>
              <a:t>”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803176"/>
          </a:xfrm>
        </p:spPr>
        <p:txBody>
          <a:bodyPr/>
          <a:lstStyle/>
          <a:p>
            <a:r>
              <a:rPr lang="ru-RU" dirty="0"/>
              <a:t>Функциональная модель</a:t>
            </a:r>
            <a:br>
              <a:rPr lang="ru-RU" dirty="0"/>
            </a:b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ролевого распределения в циклах PDCA &amp;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SDCA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60432" y="630932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4511"/>
            <a:ext cx="6984776" cy="549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8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836613"/>
            <a:ext cx="8424862" cy="505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3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Алёшин Владимир Дмитриевич</a:t>
            </a:r>
          </a:p>
          <a:p>
            <a:pPr algn="r">
              <a:lnSpc>
                <a:spcPct val="80000"/>
              </a:lnSpc>
              <a:defRPr/>
            </a:pPr>
            <a:endParaRPr lang="en-US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Российская Академия Народного Хозяйства и Государственной Службы при Президенте РФ</a:t>
            </a:r>
            <a:endParaRPr lang="en-US" sz="30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sz="28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Школа </a:t>
            </a:r>
            <a:r>
              <a:rPr lang="en-US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IT-</a:t>
            </a: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менеджмента</a:t>
            </a:r>
            <a:r>
              <a:rPr lang="en-US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30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Кафедра </a:t>
            </a:r>
            <a:r>
              <a:rPr lang="en-US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Системы управления</a:t>
            </a:r>
            <a:r>
              <a:rPr lang="en-US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бизнес-процессами</a:t>
            </a:r>
            <a:r>
              <a:rPr lang="en-US" sz="30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”,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профессор</a:t>
            </a:r>
            <a:endParaRPr lang="en-US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  <a:defRPr/>
            </a:pPr>
            <a:endParaRPr lang="en-US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aleshin_vladimir@mail.ru</a:t>
            </a:r>
            <a:endParaRPr lang="ru-RU" sz="32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458200" cy="720080"/>
          </a:xfrm>
        </p:spPr>
        <p:txBody>
          <a:bodyPr/>
          <a:lstStyle/>
          <a:p>
            <a:r>
              <a:rPr lang="ru-RU" dirty="0" smtClean="0"/>
              <a:t>1. Обоснование темы доклада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812360" y="1772816"/>
            <a:ext cx="864096" cy="20819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endParaRPr lang="ru-RU" sz="24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458200" y="1988840"/>
            <a:ext cx="60960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для обсуждения</a:t>
            </a:r>
            <a:r>
              <a:rPr lang="ru-RU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85800" y="2485256"/>
            <a:ext cx="8206680" cy="33200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управление бизнес-процессами в России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не только описывать, но и управлять бизнес-процессами?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41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458200" cy="720080"/>
          </a:xfrm>
        </p:spPr>
        <p:txBody>
          <a:bodyPr/>
          <a:lstStyle/>
          <a:p>
            <a:r>
              <a:rPr lang="ru-RU" dirty="0" smtClean="0"/>
              <a:t>Обоснование темы доклада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812360" y="1772816"/>
            <a:ext cx="864096" cy="20819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458200" y="1988840"/>
            <a:ext cx="60960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2687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Встречные вопросы организации: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685800" y="1765176"/>
            <a:ext cx="8382000" cy="43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0" tIns="46670" rIns="93340" bIns="46670" numCol="1" anchor="t" anchorCtr="0" compatLnSpc="1">
            <a:prstTxWarp prst="textNoShape">
              <a:avLst/>
            </a:prstTxWarp>
          </a:bodyPr>
          <a:lstStyle>
            <a:lvl1pPr marL="350838" indent="-350838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58825" indent="-2921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66813" indent="-233363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33538" indent="-233363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00263" indent="-233363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57463" indent="-233363" algn="l" defTabSz="933450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14663" indent="-233363" algn="l" defTabSz="933450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71863" indent="-233363" algn="l" defTabSz="933450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929063" indent="-233363" algn="l" defTabSz="933450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для неё управление бизнес-процессами?</a:t>
            </a:r>
          </a:p>
          <a:p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 за счёт чего управление </a:t>
            </a: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бизнес-процессами даст ей </a:t>
            </a: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выгоду?</a:t>
            </a:r>
          </a:p>
          <a:p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бизнес-цели, достижение которых она ставит перед </a:t>
            </a: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собой, могут быть декомпозированы на бизнес-процессы? </a:t>
            </a:r>
            <a:endParaRPr lang="ru-RU" sz="2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 как она должна делать с бизнес-процессами при изменении бизнес-среды? </a:t>
            </a:r>
          </a:p>
          <a:p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совокупности </a:t>
            </a:r>
            <a:r>
              <a:rPr lang="ru-RU" sz="2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работ, которые нужно выполнить в организации для перехода к управлению </a:t>
            </a: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бизнес-процессами?</a:t>
            </a:r>
          </a:p>
          <a:p>
            <a:r>
              <a:rPr lang="ru-RU" sz="2200" i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9366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“…it’s also somewhat disheartening that the “M” in BPM has often been ignored.” </a:t>
            </a:r>
            <a:endPara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en-US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Peter </a:t>
            </a:r>
            <a:r>
              <a:rPr lang="en-US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Fingar</a:t>
            </a:r>
            <a:r>
              <a:rPr lang="en-US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BPMCBOK Chapter 9 Foreword (2013)</a:t>
            </a:r>
            <a:endParaRPr lang="ru-RU" i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Физики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следовательно, разговаривают только с физиками, экономисты с экономистами, более того — физики-ядерщики общаются только с ядерщиками,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эконометристы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эконометристами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Приходится удивляться тому, что наука не топчется на месте в 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 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отшельников, замкнувшихся в четырёх стенах и бормочущих что-то на собственном, только им понятном 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языке.</a:t>
            </a:r>
            <a:r>
              <a:rPr lang="en-US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Джонсон Р. И др. Системы и руководства </a:t>
            </a:r>
            <a:br>
              <a:rPr lang="ru-RU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(теория систем и руководство системами) (1971)</a:t>
            </a:r>
            <a:endParaRPr lang="ru-RU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6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936104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ru-RU" dirty="0"/>
              <a:t>Чем управляем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smtClean="0"/>
              <a:t>Управление и регулирование системой</a:t>
            </a:r>
            <a:endParaRPr lang="ru-RU" sz="2000" dirty="0"/>
          </a:p>
        </p:txBody>
      </p:sp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7516"/>
            <a:ext cx="4173876" cy="28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365104"/>
            <a:ext cx="8064896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Регулирование 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regulation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r>
              <a:rPr lang="ru-RU" sz="24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Процесс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посредством которого характеристики управляемой системы удерживаются на траектории, заданной управляющей </a:t>
            </a: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системой</a:t>
            </a:r>
          </a:p>
          <a:p>
            <a:pPr>
              <a:lnSpc>
                <a:spcPct val="90000"/>
              </a:lnSpc>
              <a:defRPr/>
            </a:pPr>
            <a:endParaRPr lang="ru-RU" sz="80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Лопатников</a:t>
            </a:r>
            <a:r>
              <a:rPr lang="ru-RU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Л. И. Экономико-математический словарь: Словарь современной экономической науки (2003)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ru-RU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851906"/>
            <a:ext cx="40324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Управление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en-US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control, management)</a:t>
            </a:r>
            <a:r>
              <a:rPr lang="en-US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en-US" sz="24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Создание 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условий, </a:t>
            </a: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обеспечивающих </a:t>
            </a:r>
            <a:b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требуемое 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протекание </a:t>
            </a: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процесса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endParaRPr lang="ru-RU" sz="2400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6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458200" cy="1008112"/>
          </a:xfrm>
        </p:spPr>
        <p:txBody>
          <a:bodyPr/>
          <a:lstStyle/>
          <a:p>
            <a:r>
              <a:rPr lang="ru-RU" dirty="0"/>
              <a:t>Чем управляем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sz="2000" dirty="0"/>
              <a:t>Уровни </a:t>
            </a:r>
            <a:r>
              <a:rPr lang="ru-RU" sz="2000" dirty="0" smtClean="0"/>
              <a:t>управления организацией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812360" y="1772816"/>
            <a:ext cx="864096" cy="20819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571501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Мескон</a:t>
            </a:r>
            <a:r>
              <a:rPr lang="ru-RU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М. и др. Основы менеджмента</a:t>
            </a:r>
            <a:r>
              <a:rPr lang="en-US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(1997)</a:t>
            </a:r>
            <a:endParaRPr lang="ru-RU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1571612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Делегирование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передача задач и полномочий лицу, которое принимает на себя ответственность за их выполнение. </a:t>
            </a:r>
          </a:p>
          <a:p>
            <a:r>
              <a:rPr lang="ru-RU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Полномочия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ограниченное право использовать ресурсы организации и направлять усилия некоторых её сотрудников на выполнение определённых задач. Важной стороной делегирования полномочий является ответственность – “ … обязательство (наделённого полномочиями) выполнять имеющиеся задачи и отвечать за их удовлетворительное разрешение”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458200" y="1988840"/>
            <a:ext cx="60960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2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668337" y="1484784"/>
            <a:ext cx="8008120" cy="520142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Руководство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Направляющая деятельность руководителя;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То, чем следует руководствоваться в работе.</a:t>
            </a:r>
          </a:p>
          <a:p>
            <a:pPr lvl="1"/>
            <a:endParaRPr lang="ru-RU" sz="40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1" algn="r"/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Ожегов С.И. Словарь русского языка (1984)</a:t>
            </a:r>
          </a:p>
          <a:p>
            <a:pPr lvl="1" algn="r"/>
            <a:endParaRPr lang="ru-RU" sz="800" i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ru-RU" sz="240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Governance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24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руководство)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процесс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удержания под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контролем</a:t>
            </a:r>
          </a:p>
          <a:p>
            <a:endParaRPr lang="ru-RU" sz="800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</a:t>
            </a:r>
            <a:r>
              <a:rPr lang="ru-RU" sz="24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которой организация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направляется и контролируется</a:t>
            </a:r>
          </a:p>
          <a:p>
            <a:endParaRPr lang="ru-RU" sz="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 governance of </a:t>
            </a: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истема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 помощью которой направляется и контролируется текущее и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будущее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</a:t>
            </a:r>
          </a:p>
          <a:p>
            <a:endParaRPr lang="ru-RU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ISO/IEC 38500:2008 </a:t>
            </a:r>
            <a:endParaRPr lang="ru-RU" i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Corporate</a:t>
            </a:r>
            <a:r>
              <a:rPr lang="ru-RU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 </a:t>
            </a:r>
            <a:r>
              <a:rPr lang="en-US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information technology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278813" cy="936526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ru-RU" dirty="0"/>
              <a:t>Чем управляем?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</a:t>
            </a:r>
            <a:endParaRPr lang="ru-RU" sz="2000" dirty="0" smtClean="0"/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8499475" y="635635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865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423276" cy="1143000"/>
          </a:xfrm>
        </p:spPr>
        <p:txBody>
          <a:bodyPr/>
          <a:lstStyle/>
          <a:p>
            <a:r>
              <a:rPr lang="ru-RU" dirty="0"/>
              <a:t>Чем управляем?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Взаимосвязь понятий руководство, управление, регулирование</a:t>
            </a:r>
            <a:endParaRPr lang="ru-RU" sz="2000" dirty="0"/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709496"/>
            <a:ext cx="88963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1547664" y="2420888"/>
            <a:ext cx="28803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475656" y="4149080"/>
            <a:ext cx="28803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63688" y="5877272"/>
            <a:ext cx="28803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99475" y="6356350"/>
            <a:ext cx="609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83768" y="2276872"/>
            <a:ext cx="3528392" cy="612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237036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Целеполагание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4016" y="2708920"/>
            <a:ext cx="15476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700" i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Governance</a:t>
            </a:r>
            <a:endParaRPr kumimoji="0" lang="ru-RU" sz="17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6024" y="6165304"/>
            <a:ext cx="147565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700" i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Regulation</a:t>
            </a:r>
            <a:endParaRPr kumimoji="0" lang="ru-RU" sz="17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437112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Management,</a:t>
            </a:r>
          </a:p>
          <a:p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07" y="2780928"/>
            <a:ext cx="727893" cy="6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32769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салтинг и тренинг в области управления и организационного развития">
  <a:themeElements>
    <a:clrScheme name="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00CC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5C"/>
      </a:accent6>
      <a:hlink>
        <a:srgbClr val="CCCCFF"/>
      </a:hlink>
      <a:folHlink>
        <a:srgbClr val="B2B2B2"/>
      </a:folHlink>
    </a:clrScheme>
    <a:fontScheme name="Консалтинг и тренинг в области управления и организационного развит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онсалтинг и тренинг в области управления и организационного развит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презентаций</Template>
  <TotalTime>19136</TotalTime>
  <Words>723</Words>
  <Application>Microsoft Office PowerPoint</Application>
  <PresentationFormat>Экран (4:3)</PresentationFormat>
  <Paragraphs>127</Paragraphs>
  <Slides>21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Консалтинг и тренинг в области управления и организационного развития</vt:lpstr>
      <vt:lpstr>Фотография Photo Editor</vt:lpstr>
      <vt:lpstr>Управление жизненными циклами бизнес-процессов организации</vt:lpstr>
      <vt:lpstr>Оглавление</vt:lpstr>
      <vt:lpstr>1. Обоснование темы доклада</vt:lpstr>
      <vt:lpstr>Обоснование темы доклада</vt:lpstr>
      <vt:lpstr>Презентация PowerPoint</vt:lpstr>
      <vt:lpstr>2. Чем управляем? Управление и регулирование системой</vt:lpstr>
      <vt:lpstr>Чем управляем? Уровни управления организацией</vt:lpstr>
      <vt:lpstr>Чем управляем? Руководство</vt:lpstr>
      <vt:lpstr>Чем управляем? Взаимосвязь понятий руководство, управление, регулирование</vt:lpstr>
      <vt:lpstr>Чем управляем? Business Process Governance &amp; Business Process Management</vt:lpstr>
      <vt:lpstr>3. Управление с точки зрения  Systems and software engineering </vt:lpstr>
      <vt:lpstr>3. Управление с точки зрения  Systems and software engineering  Объединяемые компоненты организации (предприятия)</vt:lpstr>
      <vt:lpstr>Управление с точки зрения  Systems and software engineering  System life cycle approach</vt:lpstr>
      <vt:lpstr>Управление с точки зрения  Systems and software engineering  System life cycle approach</vt:lpstr>
      <vt:lpstr>Управление с точки зрения  Systems and software engineering  Жизненный цикл бизнес-процесса</vt:lpstr>
      <vt:lpstr>4. Функциональная модель Управлять жизненным циклом бизнес-процессов организации</vt:lpstr>
      <vt:lpstr>Презентация PowerPoint</vt:lpstr>
      <vt:lpstr>Функциональная модель Ролевая модель руководства</vt:lpstr>
      <vt:lpstr>Функциональная модель Модель взаимосвязи  циклов PDCA &amp; SDCA</vt:lpstr>
      <vt:lpstr>Функциональная модель Модель ролевого распределения в циклах PDCA &amp; SDCA</vt:lpstr>
      <vt:lpstr>Презентация PowerPoint</vt:lpstr>
    </vt:vector>
  </TitlesOfParts>
  <Company>ИТЭК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язык для передачи понимания</dc:title>
  <dc:creator>Владимир Алешин</dc:creator>
  <cp:lastModifiedBy>Vladimir D. Aleshin</cp:lastModifiedBy>
  <cp:revision>746</cp:revision>
  <dcterms:created xsi:type="dcterms:W3CDTF">1998-09-24T06:02:57Z</dcterms:created>
  <dcterms:modified xsi:type="dcterms:W3CDTF">2016-09-18T23:28:23Z</dcterms:modified>
</cp:coreProperties>
</file>