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8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8FE"/>
    <a:srgbClr val="83C233"/>
    <a:srgbClr val="568DD5"/>
    <a:srgbClr val="EF3283"/>
    <a:srgbClr val="8064A1"/>
    <a:srgbClr val="FFCCCC"/>
    <a:srgbClr val="FFEBFF"/>
    <a:srgbClr val="F54993"/>
    <a:srgbClr val="BEB0D0"/>
    <a:srgbClr val="74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 autoAdjust="0"/>
    <p:restoredTop sz="99657" autoAdjust="0"/>
  </p:normalViewPr>
  <p:slideViewPr>
    <p:cSldViewPr snapToObjects="1">
      <p:cViewPr varScale="1">
        <p:scale>
          <a:sx n="121" d="100"/>
          <a:sy n="121" d="100"/>
        </p:scale>
        <p:origin x="-125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DDE81-DC9E-43ED-8E0B-35CFD8F20100}" type="datetimeFigureOut">
              <a:rPr lang="ru-RU" smtClean="0"/>
              <a:t>08.02.2018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A895B-1DBF-4830-857C-A347F3FCD3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1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52000" y="3024009"/>
            <a:ext cx="4743919" cy="1361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299" y="546506"/>
            <a:ext cx="9422800" cy="396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milarweb.com/top-websites/russian-federation/category/shopping/clothing" TargetMode="External"/><Relationship Id="rId4" Type="http://schemas.openxmlformats.org/officeDocument/2006/relationships/hyperlink" Target="https://www.similarweb.com/top-websites/category/shopping/clothin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27"/>
            <a:ext cx="10693399" cy="755661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3351247"/>
            <a:ext cx="1069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Насколько эффективна всеобщая мобилизация сотрудников?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4854257" y="6753225"/>
            <a:ext cx="98488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300" spc="25" dirty="0" smtClean="0">
                <a:solidFill>
                  <a:schemeClr val="bg1"/>
                </a:solidFill>
                <a:latin typeface="+mj-lt"/>
                <a:cs typeface="Arial"/>
              </a:rPr>
              <a:t>201</a:t>
            </a:r>
            <a:r>
              <a:rPr lang="ru-RU" sz="1300" spc="25" dirty="0" smtClean="0">
                <a:solidFill>
                  <a:schemeClr val="bg1"/>
                </a:solidFill>
                <a:latin typeface="+mj-lt"/>
                <a:cs typeface="Arial"/>
              </a:rPr>
              <a:t>8</a:t>
            </a:r>
            <a:r>
              <a:rPr lang="en-US" sz="1300" spc="25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ru-RU" sz="1300" spc="25" dirty="0" smtClean="0">
                <a:solidFill>
                  <a:schemeClr val="bg1"/>
                </a:solidFill>
                <a:latin typeface="+mj-lt"/>
                <a:cs typeface="Arial"/>
              </a:rPr>
              <a:t>год</a:t>
            </a:r>
            <a:endParaRPr sz="1300" dirty="0">
              <a:solidFill>
                <a:schemeClr val="bg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80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344" y="2597353"/>
            <a:ext cx="6012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ЭМОЦИЯ (ДУША)</a:t>
            </a:r>
          </a:p>
          <a:p>
            <a:r>
              <a:rPr lang="ru-RU" sz="5400" dirty="0" smtClean="0"/>
              <a:t>ЛОГИКА   (РАЗУМ)</a:t>
            </a:r>
          </a:p>
          <a:p>
            <a:r>
              <a:rPr lang="ru-RU" sz="5400" dirty="0" smtClean="0"/>
              <a:t>ФИЗИКА   (ТЕЛО)</a:t>
            </a:r>
          </a:p>
          <a:p>
            <a:r>
              <a:rPr lang="ru-RU" sz="5400" dirty="0" smtClean="0"/>
              <a:t>ВОЛЯ        (ДУХ)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6140" y="1297149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ВОСПРИЯТИЕ ПО АФАНАСЬЕВУ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2284" y="2773313"/>
            <a:ext cx="468052" cy="162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СИЛА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72709" y="4393493"/>
            <a:ext cx="468052" cy="16201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СЛАБОСТЬ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26320" y="4393493"/>
            <a:ext cx="5646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6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40" y="1189137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 ФУНКЦИЯ(МОЛОТ)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50156" y="2233253"/>
            <a:ext cx="4950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ИЗБЫТОЧНАЯ</a:t>
            </a:r>
          </a:p>
          <a:p>
            <a:r>
              <a:rPr lang="ru-RU" sz="3600" dirty="0" smtClean="0"/>
              <a:t>МОНОЛОГ</a:t>
            </a:r>
          </a:p>
          <a:p>
            <a:r>
              <a:rPr lang="ru-RU" sz="3600" dirty="0" smtClean="0"/>
              <a:t>УВЕРЕННОСТЬ</a:t>
            </a:r>
          </a:p>
          <a:p>
            <a:r>
              <a:rPr lang="ru-RU" sz="3600" dirty="0" smtClean="0"/>
              <a:t>ТВЕРДОСТЬ</a:t>
            </a:r>
          </a:p>
          <a:p>
            <a:r>
              <a:rPr lang="ru-RU" sz="3600" dirty="0" smtClean="0"/>
              <a:t>ЖЕСТКОСТЬ</a:t>
            </a:r>
          </a:p>
          <a:p>
            <a:r>
              <a:rPr lang="ru-RU" sz="3600" dirty="0" smtClean="0"/>
              <a:t>УВЕРЕННОСТЬ</a:t>
            </a:r>
          </a:p>
          <a:p>
            <a:r>
              <a:rPr lang="ru-RU" sz="3600" dirty="0" smtClean="0"/>
              <a:t>ОСТОРОЖНОСТЬ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658920" y="6121685"/>
            <a:ext cx="576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СТРЕССОВОЙ СИТУАЦИИ ПОКАЗЫВАЕТСЯ </a:t>
            </a:r>
            <a:r>
              <a:rPr lang="ru-RU" dirty="0"/>
              <a:t>ПЕРВОЙ </a:t>
            </a:r>
            <a:endParaRPr lang="ru-RU" dirty="0" smtClean="0"/>
          </a:p>
          <a:p>
            <a:r>
              <a:rPr lang="ru-RU" dirty="0" smtClean="0"/>
              <a:t>Рейган - Брежнев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38588" y="612815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455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40" y="1189137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ФУНКЦИЯ(РЕКА)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50156" y="2233253"/>
            <a:ext cx="4950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НОРМА</a:t>
            </a:r>
          </a:p>
          <a:p>
            <a:r>
              <a:rPr lang="ru-RU" sz="3600" dirty="0" smtClean="0"/>
              <a:t>ДИАЛОГ</a:t>
            </a:r>
          </a:p>
          <a:p>
            <a:r>
              <a:rPr lang="ru-RU" sz="3600" dirty="0" smtClean="0"/>
              <a:t>ГИБКОСТЬ</a:t>
            </a:r>
          </a:p>
          <a:p>
            <a:r>
              <a:rPr lang="ru-RU" sz="3600" dirty="0" smtClean="0"/>
              <a:t>ЖАЛОСТЬ</a:t>
            </a:r>
          </a:p>
          <a:p>
            <a:r>
              <a:rPr lang="ru-RU" sz="3600" dirty="0" smtClean="0"/>
              <a:t>БЕССТРАШИЕ</a:t>
            </a:r>
          </a:p>
          <a:p>
            <a:r>
              <a:rPr lang="ru-RU" sz="3600" dirty="0" smtClean="0"/>
              <a:t>УВЕРЕННОСТЬ</a:t>
            </a:r>
          </a:p>
          <a:p>
            <a:r>
              <a:rPr lang="ru-RU" sz="3600" dirty="0" smtClean="0"/>
              <a:t>КОМПРОМИСС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58920" y="6121685"/>
            <a:ext cx="4576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НАПОЛНЯЕТ КРУЖКУ КАК НАДО</a:t>
            </a:r>
          </a:p>
          <a:p>
            <a:r>
              <a:rPr lang="ru-RU" dirty="0" smtClean="0"/>
              <a:t>Калигула – зритель</a:t>
            </a:r>
          </a:p>
          <a:p>
            <a:r>
              <a:rPr lang="ru-RU" dirty="0" smtClean="0"/>
              <a:t>Защита 3 функции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38588" y="612815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163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40" y="1189137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3</a:t>
            </a:r>
            <a:r>
              <a:rPr lang="ru-RU" sz="5400" dirty="0" smtClean="0"/>
              <a:t> ФУНКЦИЯ (ЯЗВА)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50156" y="2233253"/>
            <a:ext cx="4950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НЕДОСТАТОК</a:t>
            </a:r>
          </a:p>
          <a:p>
            <a:r>
              <a:rPr lang="ru-RU" sz="3600" dirty="0" smtClean="0"/>
              <a:t>ДИАЛОГ</a:t>
            </a:r>
          </a:p>
          <a:p>
            <a:r>
              <a:rPr lang="ru-RU" sz="3600" dirty="0" smtClean="0"/>
              <a:t>ГИБКОСТЬ</a:t>
            </a:r>
          </a:p>
          <a:p>
            <a:r>
              <a:rPr lang="ru-RU" sz="3600" dirty="0" smtClean="0"/>
              <a:t>ЗАВИСТЬ</a:t>
            </a:r>
          </a:p>
          <a:p>
            <a:r>
              <a:rPr lang="ru-RU" sz="3600" dirty="0" smtClean="0"/>
              <a:t>БОЯЗЛИВОСТЬ</a:t>
            </a:r>
          </a:p>
          <a:p>
            <a:r>
              <a:rPr lang="ru-RU" sz="3600" dirty="0" smtClean="0"/>
              <a:t>СОМНЕНИЕ</a:t>
            </a:r>
          </a:p>
          <a:p>
            <a:r>
              <a:rPr lang="ru-RU" sz="3600" dirty="0" smtClean="0"/>
              <a:t>КОМПРОМИСС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658920" y="4240185"/>
            <a:ext cx="2406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ФИЗИКА	– ПОБОИ</a:t>
            </a:r>
          </a:p>
          <a:p>
            <a:r>
              <a:rPr lang="ru-RU" dirty="0" smtClean="0"/>
              <a:t>ЛОГИКА  – ГЛУПОСТИ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323982" y="4241926"/>
            <a:ext cx="2919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ВОЛЯ</a:t>
            </a:r>
            <a:r>
              <a:rPr lang="ru-RU" dirty="0"/>
              <a:t>	</a:t>
            </a:r>
            <a:r>
              <a:rPr lang="ru-RU" dirty="0" smtClean="0"/>
              <a:t>– УНИЖЕНИЙ</a:t>
            </a:r>
          </a:p>
          <a:p>
            <a:r>
              <a:rPr lang="ru-RU" dirty="0" smtClean="0"/>
              <a:t>ЭМОЦИЯ	– РУГАНИ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38588" y="424665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*1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626620" y="510428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ТЯНЕТ К ПРОТИВОПОЛОЖНОСТИ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74592" y="503227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*2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52566" y="5490409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Открывается во хмелю</a:t>
            </a:r>
          </a:p>
          <a:p>
            <a:r>
              <a:rPr lang="ru-RU" dirty="0" smtClean="0"/>
              <a:t>Сталин – воля</a:t>
            </a:r>
          </a:p>
          <a:p>
            <a:r>
              <a:rPr lang="ru-RU" dirty="0" smtClean="0"/>
              <a:t>Наполеон - логика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2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140" y="1189137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 ФУНКЦИЯ (ПУСТЯЧОК)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50156" y="2233253"/>
            <a:ext cx="4950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СКУДНОСТЬ</a:t>
            </a:r>
          </a:p>
          <a:p>
            <a:r>
              <a:rPr lang="ru-RU" sz="3600" dirty="0" smtClean="0"/>
              <a:t>МОНОЛОГ</a:t>
            </a:r>
          </a:p>
          <a:p>
            <a:r>
              <a:rPr lang="ru-RU" sz="3600" dirty="0" smtClean="0"/>
              <a:t>ТВЕРДОСТЬ</a:t>
            </a:r>
          </a:p>
          <a:p>
            <a:r>
              <a:rPr lang="ru-RU" sz="3600" dirty="0" smtClean="0"/>
              <a:t>БЕЗРАЗЛИЧИЕ</a:t>
            </a:r>
          </a:p>
          <a:p>
            <a:r>
              <a:rPr lang="ru-RU" sz="3600" dirty="0" smtClean="0"/>
              <a:t>БЕССТРАШИЕ</a:t>
            </a:r>
          </a:p>
          <a:p>
            <a:r>
              <a:rPr lang="ru-RU" sz="3600" dirty="0" smtClean="0"/>
              <a:t>НЕДОСТОВЕРНОСТЬ</a:t>
            </a:r>
          </a:p>
          <a:p>
            <a:r>
              <a:rPr lang="ru-RU" sz="3600" dirty="0" smtClean="0"/>
              <a:t>ЗАВИСИМОСТЬ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47351" y="4609517"/>
            <a:ext cx="4576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ОТКЛЮЧАЕТСЯ В СТРЕССОВОЙ СИТУАЦИИ</a:t>
            </a:r>
          </a:p>
          <a:p>
            <a:endParaRPr lang="ru-RU" dirty="0"/>
          </a:p>
          <a:p>
            <a:r>
              <a:rPr lang="ru-RU" dirty="0" smtClean="0"/>
              <a:t>Киров - воля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27019" y="461598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404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208" y="2449277"/>
            <a:ext cx="84609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 ФУНКЦИЯ	РЕЗУЛЬТАТИВНАЯ</a:t>
            </a:r>
          </a:p>
          <a:p>
            <a:r>
              <a:rPr lang="ru-RU" sz="4400" dirty="0" smtClean="0"/>
              <a:t>2 </a:t>
            </a:r>
            <a:r>
              <a:rPr lang="ru-RU" sz="4400" dirty="0"/>
              <a:t>ФУНКЦИЯ	</a:t>
            </a:r>
            <a:r>
              <a:rPr lang="ru-RU" sz="4400" dirty="0">
                <a:solidFill>
                  <a:srgbClr val="0070C0"/>
                </a:solidFill>
              </a:rPr>
              <a:t>ПРОЦЕССИОННАЯ</a:t>
            </a:r>
          </a:p>
          <a:p>
            <a:r>
              <a:rPr lang="ru-RU" sz="4400" dirty="0" smtClean="0"/>
              <a:t>3 </a:t>
            </a:r>
            <a:r>
              <a:rPr lang="ru-RU" sz="4400" dirty="0"/>
              <a:t>ФУНКЦИЯ	</a:t>
            </a:r>
            <a:r>
              <a:rPr lang="ru-RU" sz="4400" dirty="0">
                <a:solidFill>
                  <a:srgbClr val="0070C0"/>
                </a:solidFill>
              </a:rPr>
              <a:t>ПРОЦЕССИОННАЯ</a:t>
            </a:r>
          </a:p>
          <a:p>
            <a:r>
              <a:rPr lang="ru-RU" sz="4400" dirty="0" smtClean="0"/>
              <a:t>4 </a:t>
            </a:r>
            <a:r>
              <a:rPr lang="ru-RU" sz="4400" dirty="0"/>
              <a:t>ФУНКЦИЯ	</a:t>
            </a:r>
            <a:r>
              <a:rPr lang="ru-RU" sz="4400" dirty="0" smtClean="0"/>
              <a:t>РЕЗУЛЬТАТИВНАЯ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524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4943" y="1693193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ЕСТЬ ИДИОТЫ	С 1 ЛОКИКОЙ</a:t>
            </a:r>
          </a:p>
          <a:p>
            <a:r>
              <a:rPr lang="ru-RU" sz="3600" dirty="0" smtClean="0"/>
              <a:t>ЕСТЬ УМНЫЕ	</a:t>
            </a:r>
            <a:r>
              <a:rPr lang="en-US" sz="3600" dirty="0" smtClean="0"/>
              <a:t>	</a:t>
            </a:r>
            <a:r>
              <a:rPr lang="ru-RU" sz="3600" dirty="0" smtClean="0"/>
              <a:t>С 4 ЛОГИКОЙ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74192" y="4481680"/>
            <a:ext cx="3924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ПОРЯДОК ФУНКЦИЙ ЭТО ВОПРИЯТИЕ МИРА!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656" y="3490992"/>
            <a:ext cx="5297954" cy="388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156" y="1496325"/>
            <a:ext cx="25562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ЭМОЦИЯ</a:t>
            </a:r>
            <a:r>
              <a:rPr lang="en-US" sz="4400" dirty="0" smtClean="0"/>
              <a:t>:</a:t>
            </a:r>
            <a:endParaRPr lang="ru-RU" sz="4400" dirty="0" smtClean="0"/>
          </a:p>
          <a:p>
            <a:endParaRPr lang="en-US" sz="3600" dirty="0" smtClean="0"/>
          </a:p>
          <a:p>
            <a:r>
              <a:rPr lang="ru-RU" sz="3000" dirty="0" smtClean="0"/>
              <a:t>РОМАНТИК</a:t>
            </a:r>
          </a:p>
          <a:p>
            <a:r>
              <a:rPr lang="ru-RU" sz="1200" dirty="0" smtClean="0"/>
              <a:t>(астрология, Италия)</a:t>
            </a:r>
          </a:p>
          <a:p>
            <a:endParaRPr lang="en-US" sz="1200" dirty="0" smtClean="0"/>
          </a:p>
          <a:p>
            <a:r>
              <a:rPr lang="ru-RU" sz="3000" dirty="0" smtClean="0"/>
              <a:t>АКТЕР</a:t>
            </a:r>
          </a:p>
          <a:p>
            <a:r>
              <a:rPr lang="ru-RU" sz="1200" dirty="0"/>
              <a:t>(</a:t>
            </a:r>
            <a:r>
              <a:rPr lang="ru-RU" sz="1200" dirty="0" smtClean="0"/>
              <a:t>Нужен зритель)</a:t>
            </a:r>
          </a:p>
          <a:p>
            <a:endParaRPr lang="ru-RU" sz="1200" dirty="0"/>
          </a:p>
          <a:p>
            <a:r>
              <a:rPr lang="ru-RU" sz="3000" dirty="0" smtClean="0"/>
              <a:t>СУХАРЬ</a:t>
            </a:r>
          </a:p>
          <a:p>
            <a:r>
              <a:rPr lang="ru-RU" sz="1200" dirty="0" smtClean="0"/>
              <a:t>(Невозмутимость)</a:t>
            </a:r>
          </a:p>
          <a:p>
            <a:endParaRPr lang="ru-RU" sz="1200" dirty="0" smtClean="0"/>
          </a:p>
          <a:p>
            <a:r>
              <a:rPr lang="ru-RU" sz="3000" dirty="0" smtClean="0"/>
              <a:t>ЗЕВАКА</a:t>
            </a:r>
          </a:p>
          <a:p>
            <a:r>
              <a:rPr lang="ru-RU" sz="1200" dirty="0" smtClean="0"/>
              <a:t>(без страха)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970436" y="1496325"/>
            <a:ext cx="25562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ЛОГИКА</a:t>
            </a:r>
            <a:r>
              <a:rPr lang="en-US" sz="4400" dirty="0" smtClean="0"/>
              <a:t>:</a:t>
            </a:r>
            <a:endParaRPr lang="ru-RU" sz="4400" dirty="0" smtClean="0"/>
          </a:p>
          <a:p>
            <a:endParaRPr lang="en-US" sz="3600" dirty="0" smtClean="0"/>
          </a:p>
          <a:p>
            <a:r>
              <a:rPr lang="ru-RU" sz="3000" dirty="0" smtClean="0"/>
              <a:t>ДОГМАТИК</a:t>
            </a:r>
          </a:p>
          <a:p>
            <a:r>
              <a:rPr lang="ru-RU" sz="1200" dirty="0" smtClean="0"/>
              <a:t>(морщины, даты, не многословен)</a:t>
            </a:r>
          </a:p>
          <a:p>
            <a:endParaRPr lang="ru-RU" sz="1200" dirty="0"/>
          </a:p>
          <a:p>
            <a:r>
              <a:rPr lang="ru-RU" sz="3000" dirty="0" smtClean="0"/>
              <a:t>РИТОР</a:t>
            </a:r>
          </a:p>
          <a:p>
            <a:r>
              <a:rPr lang="ru-RU" sz="1200" dirty="0" smtClean="0"/>
              <a:t>(многословен в живую, </a:t>
            </a:r>
            <a:r>
              <a:rPr lang="ru-RU" sz="1200" dirty="0" err="1" smtClean="0"/>
              <a:t>затык</a:t>
            </a:r>
            <a:r>
              <a:rPr lang="ru-RU" sz="1200" dirty="0" smtClean="0"/>
              <a:t>)</a:t>
            </a:r>
          </a:p>
          <a:p>
            <a:endParaRPr lang="en-US" sz="1200" dirty="0" smtClean="0"/>
          </a:p>
          <a:p>
            <a:r>
              <a:rPr lang="ru-RU" sz="3000" dirty="0" smtClean="0"/>
              <a:t>СКЕПТИК</a:t>
            </a:r>
          </a:p>
          <a:p>
            <a:r>
              <a:rPr lang="ru-RU" sz="1200" dirty="0" smtClean="0"/>
              <a:t>(понимаешь ли, звания науки, кросс </a:t>
            </a:r>
            <a:r>
              <a:rPr lang="ru-RU" sz="1200" dirty="0" err="1" smtClean="0"/>
              <a:t>ворд</a:t>
            </a:r>
            <a:r>
              <a:rPr lang="ru-RU" sz="1200" dirty="0" smtClean="0"/>
              <a:t>, пресса)</a:t>
            </a:r>
            <a:endParaRPr lang="en-US" sz="3000" dirty="0" smtClean="0"/>
          </a:p>
          <a:p>
            <a:r>
              <a:rPr lang="ru-RU" sz="3000" dirty="0" smtClean="0"/>
              <a:t>ШКОЛЯР</a:t>
            </a:r>
          </a:p>
          <a:p>
            <a:r>
              <a:rPr lang="ru-RU" sz="1200" dirty="0" smtClean="0"/>
              <a:t>(больше всех, сама не подумает)</a:t>
            </a:r>
            <a:endParaRPr lang="ru-RU" sz="1200" dirty="0"/>
          </a:p>
          <a:p>
            <a:endParaRPr lang="ru-RU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82704" y="1496325"/>
            <a:ext cx="255628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ФИЗИКА</a:t>
            </a:r>
            <a:r>
              <a:rPr lang="en-US" sz="4400" dirty="0" smtClean="0"/>
              <a:t>:</a:t>
            </a:r>
            <a:endParaRPr lang="ru-RU" sz="4400" dirty="0" smtClean="0"/>
          </a:p>
          <a:p>
            <a:endParaRPr lang="en-US" sz="3600" dirty="0" smtClean="0"/>
          </a:p>
          <a:p>
            <a:r>
              <a:rPr lang="ru-RU" sz="3000" dirty="0" smtClean="0"/>
              <a:t>СОБСТВЕННИК</a:t>
            </a:r>
          </a:p>
          <a:p>
            <a:r>
              <a:rPr lang="ru-RU" sz="1200" dirty="0" smtClean="0"/>
              <a:t>(азартен, УК, жертва афер)</a:t>
            </a:r>
          </a:p>
          <a:p>
            <a:endParaRPr lang="en-US" sz="1200" dirty="0" smtClean="0"/>
          </a:p>
          <a:p>
            <a:r>
              <a:rPr lang="ru-RU" sz="3000" dirty="0" smtClean="0"/>
              <a:t>ТРУЖЕННИК</a:t>
            </a:r>
          </a:p>
          <a:p>
            <a:r>
              <a:rPr lang="ru-RU" sz="1200" dirty="0" smtClean="0"/>
              <a:t>(</a:t>
            </a:r>
            <a:r>
              <a:rPr lang="ru-RU" sz="1200" dirty="0" err="1" smtClean="0"/>
              <a:t>ам.вор</a:t>
            </a:r>
            <a:r>
              <a:rPr lang="ru-RU" sz="1200" dirty="0" smtClean="0"/>
              <a:t>, брезглив, японцы)</a:t>
            </a:r>
            <a:endParaRPr lang="ru-RU" sz="1200" dirty="0"/>
          </a:p>
          <a:p>
            <a:endParaRPr lang="en-US" sz="1200" dirty="0" smtClean="0"/>
          </a:p>
          <a:p>
            <a:r>
              <a:rPr lang="ru-RU" sz="3000" dirty="0" smtClean="0"/>
              <a:t>НЕДОТРОГА</a:t>
            </a:r>
          </a:p>
          <a:p>
            <a:r>
              <a:rPr lang="ru-RU" sz="1200" dirty="0" smtClean="0"/>
              <a:t>(остановка, общины, яд, Китай, хорошие врачи)</a:t>
            </a:r>
            <a:endParaRPr lang="ru-RU" sz="1200" dirty="0"/>
          </a:p>
          <a:p>
            <a:r>
              <a:rPr lang="ru-RU" sz="3000" dirty="0" smtClean="0"/>
              <a:t>ЛЕНТЯЙ</a:t>
            </a:r>
          </a:p>
          <a:p>
            <a:r>
              <a:rPr lang="ru-RU" sz="1200" dirty="0" smtClean="0"/>
              <a:t>(следы молодости, Карло)</a:t>
            </a:r>
            <a:endParaRPr lang="ru-RU" sz="1200" dirty="0"/>
          </a:p>
          <a:p>
            <a:endParaRPr lang="ru-RU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8010996" y="1496324"/>
            <a:ext cx="25562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ВОЛЯ</a:t>
            </a:r>
            <a:r>
              <a:rPr lang="en-US" sz="4400" dirty="0" smtClean="0"/>
              <a:t>:</a:t>
            </a:r>
            <a:endParaRPr lang="ru-RU" sz="4400" dirty="0" smtClean="0"/>
          </a:p>
          <a:p>
            <a:endParaRPr lang="en-US" sz="3600" dirty="0" smtClean="0"/>
          </a:p>
          <a:p>
            <a:r>
              <a:rPr lang="ru-RU" sz="3000" dirty="0" smtClean="0"/>
              <a:t>ЦАРЬ</a:t>
            </a:r>
          </a:p>
          <a:p>
            <a:r>
              <a:rPr lang="ru-RU" sz="1200" dirty="0" smtClean="0"/>
              <a:t>(мы бабушка, нет дурману, равенство, овод)</a:t>
            </a:r>
            <a:endParaRPr lang="ru-RU" sz="1200" dirty="0"/>
          </a:p>
          <a:p>
            <a:r>
              <a:rPr lang="ru-RU" sz="3000" dirty="0" smtClean="0"/>
              <a:t>ДВОРЯНИН</a:t>
            </a:r>
          </a:p>
          <a:p>
            <a:r>
              <a:rPr lang="ru-RU" sz="1200" dirty="0" smtClean="0"/>
              <a:t>(без мата, мораль)</a:t>
            </a:r>
            <a:endParaRPr lang="en-US" sz="3000" dirty="0" smtClean="0"/>
          </a:p>
          <a:p>
            <a:r>
              <a:rPr lang="ru-RU" sz="3000" dirty="0" smtClean="0"/>
              <a:t>МЕЩАНИН</a:t>
            </a:r>
          </a:p>
          <a:p>
            <a:r>
              <a:rPr lang="ru-RU" sz="1200" dirty="0" smtClean="0"/>
              <a:t>(Гоголь приветствие, Есенин, Дэ фон, Брежнев, Сталин, исполняет)</a:t>
            </a:r>
            <a:endParaRPr lang="en-US" sz="1200" dirty="0" smtClean="0"/>
          </a:p>
          <a:p>
            <a:r>
              <a:rPr lang="ru-RU" sz="3000" dirty="0" smtClean="0"/>
              <a:t>КРЕСТЬЯНИН</a:t>
            </a:r>
          </a:p>
          <a:p>
            <a:r>
              <a:rPr lang="ru-RU" sz="1200" dirty="0" smtClean="0"/>
              <a:t>(самые милые, Киров)</a:t>
            </a:r>
            <a:endParaRPr lang="en-US" sz="12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423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ОБЩЕНИЕ С ФУНКЦИЯМИ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156" y="1117129"/>
            <a:ext cx="95050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 ФУНКЦИЯ</a:t>
            </a:r>
            <a:r>
              <a:rPr lang="en-US" sz="4400" dirty="0" smtClean="0"/>
              <a:t>:</a:t>
            </a:r>
            <a:endParaRPr lang="en-US" sz="3600" dirty="0" smtClean="0"/>
          </a:p>
          <a:p>
            <a:r>
              <a:rPr lang="ru-RU" sz="3000" dirty="0" smtClean="0"/>
              <a:t>ЭМОЦИЯ	- ПОДСТРОИТЬСЯ</a:t>
            </a:r>
            <a:endParaRPr lang="en-US" sz="3000" dirty="0" smtClean="0"/>
          </a:p>
          <a:p>
            <a:r>
              <a:rPr lang="ru-RU" sz="3000" dirty="0" smtClean="0"/>
              <a:t>ВОЛЯ		- </a:t>
            </a:r>
            <a:r>
              <a:rPr lang="ru-RU" sz="3000" dirty="0"/>
              <a:t>НЕ </a:t>
            </a:r>
            <a:r>
              <a:rPr lang="ru-RU" sz="3000" dirty="0" smtClean="0"/>
              <a:t>ДАВИТЬ</a:t>
            </a:r>
            <a:endParaRPr lang="en-US" sz="3000" dirty="0" smtClean="0"/>
          </a:p>
          <a:p>
            <a:r>
              <a:rPr lang="ru-RU" sz="3000" dirty="0" smtClean="0"/>
              <a:t>ЛОГИКА	- НЕ СПОРИТЬ</a:t>
            </a:r>
            <a:endParaRPr lang="en-US" sz="3000" dirty="0" smtClean="0"/>
          </a:p>
          <a:p>
            <a:r>
              <a:rPr lang="ru-RU" sz="3000" dirty="0" smtClean="0"/>
              <a:t>ФИЗИКА	- ВЫГЛЯДЕТЬ </a:t>
            </a:r>
            <a:r>
              <a:rPr lang="en-US" sz="3000" dirty="0" smtClean="0"/>
              <a:t>“</a:t>
            </a:r>
            <a:r>
              <a:rPr lang="ru-RU" sz="3000" dirty="0" smtClean="0"/>
              <a:t>КАК НАДО</a:t>
            </a:r>
            <a:r>
              <a:rPr lang="en-US" sz="3000" dirty="0" smtClean="0"/>
              <a:t>”</a:t>
            </a:r>
            <a:endParaRPr lang="ru-RU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592208" y="4321485"/>
            <a:ext cx="70947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 ФУНКЦИЯ</a:t>
            </a:r>
            <a:r>
              <a:rPr lang="en-US" sz="4400" dirty="0" smtClean="0"/>
              <a:t>:</a:t>
            </a:r>
            <a:endParaRPr lang="en-US" sz="3600" dirty="0" smtClean="0"/>
          </a:p>
          <a:p>
            <a:r>
              <a:rPr lang="ru-RU" sz="3000" dirty="0" smtClean="0"/>
              <a:t>ЭМОЦИЯ	- НЕ ИСТЕРИТЬ</a:t>
            </a:r>
            <a:endParaRPr lang="en-US" sz="3000" dirty="0" smtClean="0"/>
          </a:p>
          <a:p>
            <a:r>
              <a:rPr lang="ru-RU" sz="3000" dirty="0" smtClean="0"/>
              <a:t>ВОЛЯ		- ОБОЗНАЧИТЬ ЗНАЧИМОСТЬ</a:t>
            </a:r>
            <a:endParaRPr lang="en-US" sz="3000" dirty="0" smtClean="0"/>
          </a:p>
          <a:p>
            <a:r>
              <a:rPr lang="ru-RU" sz="3000" dirty="0" smtClean="0"/>
              <a:t>ЛОГИКА	- ПОДЧЕРКНУТЬ РАЗУМ</a:t>
            </a:r>
            <a:endParaRPr lang="en-US" sz="3000" dirty="0" smtClean="0"/>
          </a:p>
          <a:p>
            <a:r>
              <a:rPr lang="ru-RU" sz="3000" dirty="0" smtClean="0"/>
              <a:t>ФИЗИКА	- КОМПЛИМЕНТ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349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ОБЩЕНИЕ С ФУНКЦИЯМИ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4232" y="1837209"/>
            <a:ext cx="73088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ЛВФЭ</a:t>
            </a:r>
            <a:r>
              <a:rPr lang="en-US" sz="5400" dirty="0"/>
              <a:t>	</a:t>
            </a:r>
            <a:r>
              <a:rPr lang="ru-RU" sz="5400" dirty="0" err="1"/>
              <a:t>Лао-цзы</a:t>
            </a:r>
            <a:r>
              <a:rPr lang="ru-RU" sz="5400" dirty="0"/>
              <a:t>	</a:t>
            </a:r>
            <a:r>
              <a:rPr lang="ru-RU" sz="5400" dirty="0" smtClean="0"/>
              <a:t>	41%</a:t>
            </a:r>
            <a:endParaRPr lang="ru-RU" sz="5400" dirty="0"/>
          </a:p>
          <a:p>
            <a:r>
              <a:rPr lang="ru-RU" sz="5400" dirty="0" smtClean="0"/>
              <a:t>ВЛФЭ</a:t>
            </a:r>
            <a:r>
              <a:rPr lang="en-US" sz="5400" dirty="0"/>
              <a:t>	</a:t>
            </a:r>
            <a:r>
              <a:rPr lang="ru-RU" sz="5400" dirty="0" smtClean="0"/>
              <a:t>Ленин		16%</a:t>
            </a:r>
            <a:endParaRPr lang="ru-RU" sz="5400" dirty="0"/>
          </a:p>
          <a:p>
            <a:r>
              <a:rPr lang="ru-RU" sz="5400" dirty="0" smtClean="0"/>
              <a:t>ЛВЭФ</a:t>
            </a:r>
            <a:r>
              <a:rPr lang="en-US" sz="5400" dirty="0"/>
              <a:t>	</a:t>
            </a:r>
            <a:r>
              <a:rPr lang="ru-RU" sz="5400" dirty="0" err="1" smtClean="0"/>
              <a:t>Энштейн</a:t>
            </a:r>
            <a:r>
              <a:rPr lang="ru-RU" sz="5400" dirty="0" smtClean="0"/>
              <a:t>		13%</a:t>
            </a:r>
            <a:endParaRPr lang="ru-RU" sz="5400" dirty="0"/>
          </a:p>
          <a:p>
            <a:r>
              <a:rPr lang="ru-RU" sz="5400" dirty="0" smtClean="0"/>
              <a:t>ЛФВЭ</a:t>
            </a:r>
            <a:r>
              <a:rPr lang="en-US" sz="5400" dirty="0"/>
              <a:t>	</a:t>
            </a:r>
            <a:r>
              <a:rPr lang="ru-RU" sz="5400" dirty="0" smtClean="0"/>
              <a:t>Платон		9%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459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69405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 по выручке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9"/>
          <p:cNvSpPr txBox="1"/>
          <p:nvPr/>
        </p:nvSpPr>
        <p:spPr>
          <a:xfrm>
            <a:off x="632979" y="1309737"/>
            <a:ext cx="5415627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Wildberries</a:t>
            </a:r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крупнейший российский интернет-магазин России, Беларуси и Казахстана. На рынке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2006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0217" indent="-25046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Базовым для нашего бизнеса является </a:t>
            </a:r>
            <a:r>
              <a:rPr lang="ru-RU" sz="1500">
                <a:latin typeface="Arial" panose="020B0604020202020204" pitchFamily="34" charset="0"/>
                <a:cs typeface="Arial" panose="020B0604020202020204" pitchFamily="34" charset="0"/>
              </a:rPr>
              <a:t>сегмент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sz="1500" smtClean="0">
                <a:latin typeface="Arial" panose="020B0604020202020204" pitchFamily="34" charset="0"/>
                <a:cs typeface="Arial" panose="020B0604020202020204" pitchFamily="34" charset="0"/>
              </a:rPr>
              <a:t>ashion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retail</a:t>
            </a:r>
            <a:r>
              <a:rPr lang="en-US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0217" indent="-25046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ru-RU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rgbClr val="FF4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500" b="1" dirty="0" smtClean="0">
                <a:solidFill>
                  <a:srgbClr val="FF4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</a:t>
            </a:r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рейтинге Data Insight 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«ТОП-100 интернет-магазинов России 2016» по выручке и динамике доли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</a:t>
            </a:r>
            <a:r>
              <a:rPr lang="en-US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ru-RU" sz="15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en-US" sz="1500" b="1">
                <a:solidFill>
                  <a:srgbClr val="FF4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500" b="1">
                <a:solidFill>
                  <a:srgbClr val="FF4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5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по посещаемости в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15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.*</a:t>
            </a: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ru-RU" sz="15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ru-RU" sz="15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 рейтинге журнала Forbes:                                                  </a:t>
            </a: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«20 самых дорогих компаний рунета-2017</a:t>
            </a:r>
            <a:r>
              <a:rPr lang="ru-RU" sz="15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150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ru-RU" sz="15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r>
              <a:rPr lang="ru-RU" sz="15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место в мире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</a:t>
            </a:r>
            <a:r>
              <a:rPr lang="ru-RU" sz="15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сайтов одежды</a:t>
            </a:r>
            <a:r>
              <a:rPr lang="ru-RU" sz="15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категории «</a:t>
            </a:r>
            <a:r>
              <a:rPr lang="en-US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ShoppingClothing</a:t>
            </a: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сентябрь 2017 г.**</a:t>
            </a:r>
          </a:p>
          <a:p>
            <a:pPr marL="296882" indent="-285750">
              <a:buClr>
                <a:srgbClr val="E61C90"/>
              </a:buClr>
              <a:buFont typeface="Arial" panose="020B0604020202020204" pitchFamily="34" charset="0"/>
              <a:buChar char="•"/>
            </a:pPr>
            <a:endParaRPr lang="ru-RU" sz="15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2">
              <a:buClr>
                <a:srgbClr val="E61C90"/>
              </a:buClr>
            </a:pPr>
            <a:endParaRPr lang="ru-RU" sz="15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2">
              <a:buClr>
                <a:srgbClr val="E61C90"/>
              </a:buClr>
            </a:pPr>
            <a:r>
              <a:rPr lang="ru-RU" sz="15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Picture 3" descr="C:\Users\Faistova.Kseniya\Desktop\коробчка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0" r="8120"/>
          <a:stretch/>
        </p:blipFill>
        <p:spPr bwMode="auto">
          <a:xfrm>
            <a:off x="7913442" y="1449235"/>
            <a:ext cx="947580" cy="63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object 9"/>
          <p:cNvSpPr txBox="1"/>
          <p:nvPr/>
        </p:nvSpPr>
        <p:spPr>
          <a:xfrm>
            <a:off x="6792788" y="2058159"/>
            <a:ext cx="318888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2" algn="ctr">
              <a:buClr>
                <a:srgbClr val="E61C90"/>
              </a:buClr>
            </a:pPr>
            <a:r>
              <a:rPr lang="ru-RU" sz="2000" spc="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1 заказа </a:t>
            </a:r>
          </a:p>
          <a:p>
            <a:pPr marL="11132" algn="ctr">
              <a:buClr>
                <a:srgbClr val="E61C90"/>
              </a:buClr>
            </a:pPr>
            <a:r>
              <a:rPr lang="ru-RU" sz="2000" spc="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секунду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626512" y="1309737"/>
            <a:ext cx="3521439" cy="2965289"/>
          </a:xfrm>
          <a:prstGeom prst="rect">
            <a:avLst/>
          </a:prstGeom>
          <a:noFill/>
          <a:ln>
            <a:solidFill>
              <a:srgbClr val="FF4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7364305" y="2920216"/>
            <a:ext cx="204585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spc="83" dirty="0" smtClean="0">
                <a:latin typeface="Arial" panose="020B0604020202020204" pitchFamily="34" charset="0"/>
                <a:cs typeface="Arial" panose="020B0604020202020204" pitchFamily="34" charset="0"/>
              </a:rPr>
              <a:t>120 тыс.</a:t>
            </a:r>
            <a:endParaRPr lang="en-US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9"/>
          <p:cNvSpPr txBox="1"/>
          <p:nvPr/>
        </p:nvSpPr>
        <p:spPr>
          <a:xfrm>
            <a:off x="7357214" y="3516889"/>
            <a:ext cx="206003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2" algn="ctr">
              <a:buClr>
                <a:srgbClr val="E61C90"/>
              </a:buClr>
            </a:pPr>
            <a:r>
              <a:rPr lang="ru-RU" sz="1600" spc="7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spc="70" dirty="0" smtClean="0">
                <a:latin typeface="Arial" panose="020B0604020202020204" pitchFamily="34" charset="0"/>
                <a:cs typeface="Arial" panose="020B0604020202020204" pitchFamily="34" charset="0"/>
              </a:rPr>
              <a:t>аказов в день </a:t>
            </a:r>
          </a:p>
          <a:p>
            <a:pPr marL="11132" algn="ctr">
              <a:buClr>
                <a:srgbClr val="E61C90"/>
              </a:buClr>
            </a:pPr>
            <a:r>
              <a:rPr lang="ru-RU" sz="1600" spc="70" dirty="0" smtClean="0">
                <a:latin typeface="Arial" panose="020B0604020202020204" pitchFamily="34" charset="0"/>
                <a:cs typeface="Arial" panose="020B0604020202020204" pitchFamily="34" charset="0"/>
              </a:rPr>
              <a:t>в среднем</a:t>
            </a:r>
            <a:endParaRPr dirty="0">
              <a:latin typeface="+mj-lt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6750" y="6677025"/>
            <a:ext cx="9601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32">
              <a:buClr>
                <a:srgbClr val="E61C90"/>
              </a:buClr>
            </a:pPr>
            <a:r>
              <a:rPr lang="ru-RU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**Согласно Similar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Web в категории Shopping-Clothing </a:t>
            </a:r>
            <a:r>
              <a:rPr lang="ru-RU" sz="11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Мире: </a:t>
            </a:r>
          </a:p>
          <a:p>
            <a:pPr marL="11132">
              <a:buClr>
                <a:srgbClr val="E61C90"/>
              </a:buClr>
            </a:pP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4"/>
              </a:rPr>
              <a:t>https</a:t>
            </a: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4"/>
              </a:rPr>
              <a:t>://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4"/>
              </a:rPr>
              <a:t>www.similarweb.com/top-websites/category/shopping/clothing</a:t>
            </a:r>
            <a:endParaRPr lang="ru-RU" sz="110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6750" y="6301705"/>
            <a:ext cx="97536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32">
              <a:buClr>
                <a:srgbClr val="E61C90"/>
              </a:buClr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*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Согласно международному online-сервису исследования интернет-трафика Similar Web в категории Shopping-Clothing </a:t>
            </a:r>
            <a:r>
              <a:rPr lang="ru-RU" sz="11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России: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  <a:hlinkClick r:id="rId5"/>
              </a:rPr>
              <a:t>https://www.similarweb.com/top-websites/russian-federation/category/shopping/clothing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774" y="1849697"/>
            <a:ext cx="595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удовольствием отвечу на Ваши вопросы по теме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2904305"/>
            <a:ext cx="37272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Ревяшко Андрей Сергеевич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Технический директор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9960" y="3879724"/>
            <a:ext cx="756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Тел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.: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E-mail:</a:t>
            </a:r>
            <a:endParaRPr lang="ru-RU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47" y="3875843"/>
            <a:ext cx="2542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+7 </a:t>
            </a:r>
            <a:r>
              <a:rPr lang="ru-RU" sz="1600" dirty="0" smtClean="0"/>
              <a:t>495</a:t>
            </a:r>
            <a:r>
              <a:rPr lang="en-US" sz="1600" dirty="0" smtClean="0"/>
              <a:t> 775-55-05 </a:t>
            </a:r>
            <a:r>
              <a:rPr lang="ru-RU" sz="1600" dirty="0" smtClean="0"/>
              <a:t>доб. 1150</a:t>
            </a:r>
          </a:p>
          <a:p>
            <a:r>
              <a:rPr lang="en-US" sz="1600" dirty="0" smtClean="0"/>
              <a:t>reviashko@wildberries.ru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9" y="2413273"/>
            <a:ext cx="2019929" cy="307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69405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Messengers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140270" y="2053233"/>
            <a:ext cx="1656184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22664" y="2053233"/>
            <a:ext cx="165618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76374" y="4141465"/>
            <a:ext cx="1656184" cy="1800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18759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Дискомфорт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8148" y="190921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98228" y="203058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148" y="26736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98228" y="27950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78148" y="34213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8228" y="35427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148" y="446550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98228" y="458686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350256" y="39614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18759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Дискомфорт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8148" y="190921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98228" y="203058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148" y="26736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98228" y="27950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78148" y="34213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8228" y="35427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148" y="446550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98228" y="458686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350256" y="39614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21940" y="194522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42020" y="1909217"/>
            <a:ext cx="147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322364" y="334937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42444" y="3313373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1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18759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Дискомфорт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8148" y="190921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98228" y="203058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148" y="26736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98228" y="27950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78148" y="34213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8228" y="35427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148" y="446550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98228" y="458686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350256" y="39614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21940" y="194522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42020" y="1909217"/>
            <a:ext cx="147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322364" y="334937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42444" y="3313373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662200" y="194522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382280" y="1909217"/>
            <a:ext cx="147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ПРИВАТ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4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Дискомфорт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8148" y="190921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98228" y="203058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148" y="26736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98228" y="27950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78148" y="3421385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98228" y="354275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8148" y="446550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98228" y="458686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350256" y="39614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21940" y="194522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42020" y="1909217"/>
            <a:ext cx="147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322364" y="3349377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042444" y="3313373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БЕЗ ЛИШНИХ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662200" y="1945221"/>
            <a:ext cx="540060" cy="6120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382280" y="1909217"/>
            <a:ext cx="147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ПРИВАТ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670333" y="3330504"/>
            <a:ext cx="540060" cy="6120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402391" y="3451872"/>
            <a:ext cx="89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ЧАТ 2</a:t>
            </a:r>
            <a:r>
              <a:rPr lang="en-US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73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Дискомфорт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70236" y="5185581"/>
            <a:ext cx="7056784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386260" y="1693193"/>
            <a:ext cx="0" cy="378042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99028" y="499626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Властных в чате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14152" y="122514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Эффективность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1386260" y="3241365"/>
            <a:ext cx="612068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998328" y="3241365"/>
            <a:ext cx="64513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43462" y="3745421"/>
            <a:ext cx="651010" cy="1260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94472" y="5005561"/>
            <a:ext cx="4680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854312" y="5401605"/>
            <a:ext cx="50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         2          3          4          5          6         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8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" y="1695"/>
            <a:ext cx="10692100" cy="666471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518459" y="134875"/>
            <a:ext cx="5330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83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344" y="2305261"/>
            <a:ext cx="6012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ЭМОЦИЯ (ДУША)</a:t>
            </a:r>
          </a:p>
          <a:p>
            <a:r>
              <a:rPr lang="ru-RU" sz="5400" dirty="0" smtClean="0"/>
              <a:t>ЛОГИКА   (РАЗУМ)</a:t>
            </a:r>
          </a:p>
          <a:p>
            <a:r>
              <a:rPr lang="ru-RU" sz="5400" dirty="0" smtClean="0"/>
              <a:t>ФИЗИКА   (ТЕЛО)</a:t>
            </a:r>
          </a:p>
          <a:p>
            <a:r>
              <a:rPr lang="ru-RU" sz="5400" dirty="0" smtClean="0"/>
              <a:t>ВОЛЯ        (ДУХ)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6140" y="1297149"/>
            <a:ext cx="99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ВОСПРИЯТИЕ ПО АФАНАСЬЕВУ</a:t>
            </a:r>
            <a:r>
              <a:rPr lang="en-US" sz="5400" dirty="0" smtClean="0"/>
              <a:t>:</a:t>
            </a:r>
            <a:endParaRPr lang="ru-RU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172" y="6288359"/>
            <a:ext cx="7020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*Порядок функций влияет на человека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98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21694</TotalTime>
  <Words>588</Words>
  <Application>Microsoft Office PowerPoint</Application>
  <PresentationFormat>Произвольный</PresentationFormat>
  <Paragraphs>225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Лукьянова Наталья Владимировна</dc:creator>
  <cp:lastModifiedBy>Ревяшко Андрей Сергеевич</cp:lastModifiedBy>
  <cp:revision>1081</cp:revision>
  <dcterms:created xsi:type="dcterms:W3CDTF">2016-05-10T12:44:28Z</dcterms:created>
  <dcterms:modified xsi:type="dcterms:W3CDTF">2018-02-12T11:28:44Z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2016-05-10T00:00:00Z</vt:filetime>
  </property>
</Properties>
</file>