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11"/>
  </p:notesMasterIdLst>
  <p:handoutMasterIdLst>
    <p:handoutMasterId r:id="rId12"/>
  </p:handoutMasterIdLst>
  <p:sldIdLst>
    <p:sldId id="746" r:id="rId2"/>
    <p:sldId id="747" r:id="rId3"/>
    <p:sldId id="784" r:id="rId4"/>
    <p:sldId id="772" r:id="rId5"/>
    <p:sldId id="801" r:id="rId6"/>
    <p:sldId id="804" r:id="rId7"/>
    <p:sldId id="803" r:id="rId8"/>
    <p:sldId id="805" r:id="rId9"/>
    <p:sldId id="806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4">
          <p15:clr>
            <a:srgbClr val="A4A3A4"/>
          </p15:clr>
        </p15:guide>
        <p15:guide id="2" pos="2961">
          <p15:clr>
            <a:srgbClr val="A4A3A4"/>
          </p15:clr>
        </p15:guide>
        <p15:guide id="3" pos="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ubanko Konstantin" initials="L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CC33"/>
    <a:srgbClr val="FFFF00"/>
    <a:srgbClr val="580050"/>
    <a:srgbClr val="FF9900"/>
    <a:srgbClr val="C2CD23"/>
    <a:srgbClr val="FFFFFF"/>
    <a:srgbClr val="D9D9D9"/>
    <a:srgbClr val="CC006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9068" autoAdjust="0"/>
  </p:normalViewPr>
  <p:slideViewPr>
    <p:cSldViewPr snapToGrid="0" snapToObjects="1">
      <p:cViewPr>
        <p:scale>
          <a:sx n="103" d="100"/>
          <a:sy n="103" d="100"/>
        </p:scale>
        <p:origin x="-1854" y="-486"/>
      </p:cViewPr>
      <p:guideLst>
        <p:guide orient="horz" pos="524"/>
        <p:guide pos="2961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5166" y="-12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Интернет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0.12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Телефония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СКС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2014</c:v>
                </c:pt>
                <c:pt idx="3">
                  <c:v>2015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0.1</c:v>
                </c:pt>
                <c:pt idx="2">
                  <c:v>0.3</c:v>
                </c:pt>
                <c:pt idx="3">
                  <c:v>0.4</c:v>
                </c:pt>
                <c:pt idx="4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76416"/>
        <c:axId val="129971264"/>
      </c:lineChart>
      <c:catAx>
        <c:axId val="3327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971264"/>
        <c:crosses val="autoZero"/>
        <c:auto val="1"/>
        <c:lblAlgn val="ctr"/>
        <c:lblOffset val="100"/>
        <c:noMultiLvlLbl val="0"/>
      </c:catAx>
      <c:valAx>
        <c:axId val="12997126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276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Renins Light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F05A2-2D0F-7942-96D5-96B43918510B}" type="datetimeFigureOut">
              <a:rPr lang="en-US" smtClean="0">
                <a:latin typeface="Renins Light" pitchFamily="2" charset="0"/>
              </a:rPr>
              <a:pPr/>
              <a:t>2/9/2018</a:t>
            </a:fld>
            <a:endParaRPr lang="en-US" dirty="0">
              <a:latin typeface="Renins Light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Renins Ligh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6F1B-0E81-7C46-996D-101701091BD3}" type="slidenum">
              <a:rPr lang="en-US" smtClean="0">
                <a:latin typeface="Renins Light" pitchFamily="2" charset="0"/>
              </a:rPr>
              <a:pPr/>
              <a:t>‹#›</a:t>
            </a:fld>
            <a:endParaRPr lang="en-US" dirty="0">
              <a:latin typeface="Reni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84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eni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enins Light" pitchFamily="2" charset="0"/>
              </a:defRPr>
            </a:lvl1pPr>
          </a:lstStyle>
          <a:p>
            <a:fld id="{B416A5D2-4C40-264F-B9F5-F1EC983EB87A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enins 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5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enins Light" pitchFamily="2" charset="0"/>
              </a:defRPr>
            </a:lvl1pPr>
          </a:lstStyle>
          <a:p>
            <a:fld id="{93551C20-6E66-C54F-A489-88093D3514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67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Renins Light" pitchFamily="2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Renins Light" pitchFamily="2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Renins Light" pitchFamily="2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Renins Light" pitchFamily="2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Renins Light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9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378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4947"/>
          </a:xfrm>
        </p:spPr>
        <p:txBody>
          <a:bodyPr>
            <a:normAutofit/>
          </a:bodyPr>
          <a:lstStyle>
            <a:lvl1pPr>
              <a:defRPr sz="2600">
                <a:solidFill>
                  <a:srgbClr val="8000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r>
              <a:rPr lang="en-US" dirty="0" smtClean="0"/>
              <a:t>December 15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698" y="839585"/>
            <a:ext cx="8420793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504057" cy="504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30000" endA="275" endPos="30000" dist="114300" dir="5400000" sy="-100000" algn="bl"/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80408"/>
            <a:ext cx="8229600" cy="4945756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 sz="2400"/>
            </a:lvl1pPr>
            <a:lvl2pPr marL="742950" indent="-28575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01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0698" y="839585"/>
            <a:ext cx="8420793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504057" cy="504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30000" endA="275" endPos="30000" dist="114300" dir="5400000" sy="-100000" algn="bl"/>
          </a:effectLst>
        </p:spPr>
      </p:pic>
    </p:spTree>
    <p:extLst>
      <p:ext uri="{BB962C8B-B14F-4D97-AF65-F5344CB8AC3E}">
        <p14:creationId xmlns:p14="http://schemas.microsoft.com/office/powerpoint/2010/main" val="96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36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698" y="839585"/>
            <a:ext cx="8420793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32" y="116632"/>
            <a:ext cx="504057" cy="5040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30000" endA="275" endPos="30000" dist="114300" dir="5400000" sy="-100000" algn="bl"/>
          </a:effectLst>
        </p:spPr>
      </p:pic>
    </p:spTree>
    <p:extLst>
      <p:ext uri="{BB962C8B-B14F-4D97-AF65-F5344CB8AC3E}">
        <p14:creationId xmlns:p14="http://schemas.microsoft.com/office/powerpoint/2010/main" val="41584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187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912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008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945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907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December 15</a:t>
            </a:r>
            <a:r>
              <a:rPr lang="en-US" baseline="30000" smtClean="0"/>
              <a:t>th</a:t>
            </a:r>
            <a:r>
              <a:rPr lang="en-US" smtClean="0"/>
              <a:t>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5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renlif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192038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Пути, инструменты и технологии оптимизации расходов на корпоративную связь в Страховой Компании Ренессанс Жизнь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90" y="3709069"/>
            <a:ext cx="3891510" cy="29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892801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О Компании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ru-RU" sz="3000" b="1" dirty="0" smtClean="0">
              <a:solidFill>
                <a:srgbClr val="80008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000" b="1" dirty="0" smtClean="0">
                <a:solidFill>
                  <a:srgbClr val="800080"/>
                </a:solidFill>
              </a:rPr>
              <a:t>Больше 10 лет на рынке</a:t>
            </a:r>
          </a:p>
          <a:p>
            <a:pPr algn="just">
              <a:buFont typeface="Arial" charset="0"/>
              <a:buChar char="•"/>
            </a:pPr>
            <a:r>
              <a:rPr lang="ru-RU" sz="3000" b="1" dirty="0" smtClean="0">
                <a:solidFill>
                  <a:srgbClr val="800080"/>
                </a:solidFill>
              </a:rPr>
              <a:t>Более 60 филиалов по всей России</a:t>
            </a:r>
          </a:p>
          <a:p>
            <a:pPr algn="just">
              <a:buFont typeface="Arial" charset="0"/>
              <a:buChar char="•"/>
            </a:pPr>
            <a:r>
              <a:rPr lang="ru-RU" sz="3000" b="1" dirty="0" smtClean="0">
                <a:solidFill>
                  <a:srgbClr val="800080"/>
                </a:solidFill>
              </a:rPr>
              <a:t>Высокий рейтинг надежности</a:t>
            </a:r>
          </a:p>
          <a:p>
            <a:pPr algn="just">
              <a:buFont typeface="Arial" charset="0"/>
              <a:buChar char="•"/>
            </a:pPr>
            <a:r>
              <a:rPr lang="ru-RU" sz="3000" b="1" dirty="0" smtClean="0">
                <a:solidFill>
                  <a:srgbClr val="800080"/>
                </a:solidFill>
              </a:rPr>
              <a:t>4-е место по взносам страховщиков 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800080"/>
                </a:solidFill>
              </a:rPr>
              <a:t>жизни в 2017 году</a:t>
            </a:r>
          </a:p>
          <a:p>
            <a:pPr algn="just">
              <a:buFont typeface="Arial" charset="0"/>
              <a:buChar char="•"/>
            </a:pPr>
            <a:r>
              <a:rPr lang="ru-RU" sz="3000" b="1" dirty="0" smtClean="0">
                <a:solidFill>
                  <a:srgbClr val="800080"/>
                </a:solidFill>
              </a:rPr>
              <a:t>Генеральный партнер «Всероссийских 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800080"/>
                </a:solidFill>
              </a:rPr>
              <a:t>н</a:t>
            </a:r>
            <a:r>
              <a:rPr lang="ru-RU" sz="3000" b="1" dirty="0" smtClean="0">
                <a:solidFill>
                  <a:srgbClr val="800080"/>
                </a:solidFill>
              </a:rPr>
              <a:t>едель сбережений» 2016 и 2017 годов</a:t>
            </a:r>
          </a:p>
          <a:p>
            <a:pPr marL="0" indent="0">
              <a:buNone/>
            </a:pPr>
            <a:endParaRPr lang="ru-RU" sz="3000" b="1" dirty="0" smtClean="0"/>
          </a:p>
          <a:p>
            <a:pPr>
              <a:buFont typeface="Arial" charset="0"/>
              <a:buChar char="•"/>
            </a:pPr>
            <a:endParaRPr lang="ru-RU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6" y="5892801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839585"/>
            <a:ext cx="1371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2" y="839585"/>
            <a:ext cx="177944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Проблематика</a:t>
            </a:r>
            <a:endParaRPr lang="ru-RU" sz="3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800080"/>
                </a:solidFill>
              </a:rPr>
              <a:t> </a:t>
            </a:r>
            <a:r>
              <a:rPr lang="ru-RU" b="1" dirty="0" smtClean="0">
                <a:solidFill>
                  <a:srgbClr val="800080"/>
                </a:solidFill>
              </a:rPr>
              <a:t>                                                     2011г.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800080"/>
                </a:solidFill>
              </a:rPr>
              <a:t>70 филиалов – в каждом свой оператор телефонии и интернета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800080"/>
                </a:solidFill>
              </a:rPr>
              <a:t>100% загрузка специалиста на обслуживание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800080"/>
                </a:solidFill>
              </a:rPr>
              <a:t>Открытие филиала – больше месяца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800080"/>
                </a:solidFill>
              </a:rPr>
              <a:t>Привязанность </a:t>
            </a:r>
            <a:r>
              <a:rPr lang="ru-RU" b="1" dirty="0" smtClean="0">
                <a:solidFill>
                  <a:srgbClr val="800080"/>
                </a:solidFill>
              </a:rPr>
              <a:t>к адресу филиала  </a:t>
            </a:r>
            <a:endParaRPr lang="en-US" b="1" dirty="0" smtClean="0">
              <a:solidFill>
                <a:srgbClr val="800080"/>
              </a:solidFill>
            </a:endParaRPr>
          </a:p>
          <a:p>
            <a:pPr marL="457200" indent="-457200">
              <a:buFont typeface="Courier New" pitchFamily="49" charset="0"/>
              <a:buAutoNum type="arabicPeriod"/>
            </a:pPr>
            <a:r>
              <a:rPr lang="ru-RU" b="1" dirty="0">
                <a:solidFill>
                  <a:srgbClr val="800080"/>
                </a:solidFill>
              </a:rPr>
              <a:t>Неэффективный </a:t>
            </a:r>
            <a:r>
              <a:rPr lang="en-US" b="1" dirty="0">
                <a:solidFill>
                  <a:srgbClr val="800080"/>
                </a:solidFill>
              </a:rPr>
              <a:t>KAPEX</a:t>
            </a:r>
          </a:p>
          <a:p>
            <a:pPr marL="0" indent="0">
              <a:buNone/>
            </a:pPr>
            <a:endParaRPr lang="ru-RU" b="1" dirty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6" y="5892801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fs-01.renlife.com\Personal\Renlife\mihail.hrychev\Desktop\TRASH\470729u-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818802"/>
            <a:ext cx="292735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42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Задачи</a:t>
            </a:r>
            <a:endParaRPr lang="ru-RU" sz="3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1306880"/>
            <a:ext cx="7886700" cy="1655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/>
          </a:p>
        </p:txBody>
      </p:sp>
      <p:graphicFrame>
        <p:nvGraphicFramePr>
          <p:cNvPr id="18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921204"/>
              </p:ext>
            </p:extLst>
          </p:nvPr>
        </p:nvGraphicFramePr>
        <p:xfrm>
          <a:off x="4816764" y="2303548"/>
          <a:ext cx="3870036" cy="204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66" y="5976892"/>
            <a:ext cx="1511942" cy="46335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Оперативность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800080"/>
                </a:solidFill>
              </a:rPr>
              <a:t>Мобильность </a:t>
            </a:r>
            <a:endParaRPr lang="ru-RU" b="1" dirty="0" smtClean="0">
              <a:solidFill>
                <a:srgbClr val="800080"/>
              </a:solidFill>
            </a:endParaRPr>
          </a:p>
          <a:p>
            <a:endParaRPr lang="ru-RU" b="1" dirty="0">
              <a:solidFill>
                <a:srgbClr val="800080"/>
              </a:solidFill>
            </a:endParaRPr>
          </a:p>
          <a:p>
            <a:endParaRPr lang="ru-RU" b="1" dirty="0" smtClean="0">
              <a:solidFill>
                <a:srgbClr val="800080"/>
              </a:solidFill>
            </a:endParaRPr>
          </a:p>
          <a:p>
            <a:endParaRPr lang="ru-RU" b="1" dirty="0">
              <a:solidFill>
                <a:srgbClr val="800080"/>
              </a:solidFill>
            </a:endParaRPr>
          </a:p>
          <a:p>
            <a:r>
              <a:rPr lang="ru-RU" b="1" dirty="0" smtClean="0">
                <a:solidFill>
                  <a:srgbClr val="800080"/>
                </a:solidFill>
              </a:rPr>
              <a:t>Сокращение затрат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2052" name="Picture 4" descr="\\fs-01.renlife.com\Personal\Renlife\mihail.hrychev\Desktop\TRASH\kak-snizit-zatrat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64" y="1961906"/>
            <a:ext cx="2857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5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274638"/>
            <a:ext cx="8326582" cy="564947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Решение</a:t>
            </a:r>
            <a:endParaRPr lang="ru-RU" sz="3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3000" b="1" dirty="0" smtClean="0">
                <a:solidFill>
                  <a:srgbClr val="800080"/>
                </a:solidFill>
              </a:rPr>
              <a:t>ТЕЛЕФОНИЯ: </a:t>
            </a:r>
          </a:p>
          <a:p>
            <a:pPr lvl="1">
              <a:buFont typeface="Arial" charset="0"/>
              <a:buChar char="•"/>
            </a:pPr>
            <a:r>
              <a:rPr lang="ru-RU" sz="2600" b="1" dirty="0" smtClean="0">
                <a:solidFill>
                  <a:srgbClr val="800080"/>
                </a:solidFill>
              </a:rPr>
              <a:t>переход на </a:t>
            </a:r>
            <a:r>
              <a:rPr lang="en-US" sz="2600" b="1" dirty="0" smtClean="0">
                <a:solidFill>
                  <a:srgbClr val="800080"/>
                </a:solidFill>
              </a:rPr>
              <a:t>GSM</a:t>
            </a:r>
            <a:endParaRPr lang="ru-RU" sz="2600" b="1" dirty="0">
              <a:solidFill>
                <a:srgbClr val="800080"/>
              </a:solidFill>
            </a:endParaRPr>
          </a:p>
          <a:p>
            <a:pPr lvl="1">
              <a:buFont typeface="Arial" charset="0"/>
              <a:buChar char="•"/>
            </a:pPr>
            <a:endParaRPr lang="ru-RU" b="1" dirty="0" smtClean="0">
              <a:solidFill>
                <a:srgbClr val="80008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000" b="1" dirty="0" smtClean="0">
                <a:solidFill>
                  <a:srgbClr val="800080"/>
                </a:solidFill>
              </a:rPr>
              <a:t>ИНТЕРНЕТ:</a:t>
            </a:r>
          </a:p>
          <a:p>
            <a:pPr lvl="1">
              <a:buFont typeface="Arial" charset="0"/>
              <a:buChar char="•"/>
            </a:pPr>
            <a:r>
              <a:rPr lang="ru-RU" sz="2600" b="1" dirty="0" smtClean="0">
                <a:solidFill>
                  <a:srgbClr val="800080"/>
                </a:solidFill>
              </a:rPr>
              <a:t>несколько контрагентов вместо сотни </a:t>
            </a:r>
            <a:endParaRPr lang="en-US" sz="2600" b="1" dirty="0" smtClean="0">
              <a:solidFill>
                <a:srgbClr val="800080"/>
              </a:solidFill>
            </a:endParaRPr>
          </a:p>
          <a:p>
            <a:pPr lvl="1">
              <a:buFont typeface="Arial" charset="0"/>
              <a:buChar char="•"/>
            </a:pPr>
            <a:endParaRPr lang="ru-RU" sz="2600" b="1" dirty="0" smtClean="0">
              <a:solidFill>
                <a:srgbClr val="80008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000" b="1" dirty="0" smtClean="0">
                <a:solidFill>
                  <a:srgbClr val="800080"/>
                </a:solidFill>
              </a:rPr>
              <a:t>LAN:</a:t>
            </a:r>
          </a:p>
          <a:p>
            <a:pPr lvl="1">
              <a:buFont typeface="Arial" charset="0"/>
              <a:buChar char="•"/>
            </a:pPr>
            <a:r>
              <a:rPr lang="ru-RU" sz="2600" b="1" dirty="0" smtClean="0">
                <a:solidFill>
                  <a:srgbClr val="800080"/>
                </a:solidFill>
              </a:rPr>
              <a:t>отказ от проводов</a:t>
            </a:r>
          </a:p>
          <a:p>
            <a:pPr marL="0" indent="0">
              <a:buNone/>
            </a:pPr>
            <a:endParaRPr lang="ru-RU" sz="3000" b="1" dirty="0">
              <a:solidFill>
                <a:srgbClr val="80008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04" y="5876927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6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Обоснование</a:t>
            </a:r>
            <a:endParaRPr lang="ru-RU" sz="3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80408"/>
            <a:ext cx="8229600" cy="49457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800080"/>
                </a:solidFill>
              </a:rPr>
              <a:t>GSM</a:t>
            </a:r>
            <a:endParaRPr lang="ru-RU" sz="3000" dirty="0" smtClean="0">
              <a:solidFill>
                <a:srgbClr val="800080"/>
              </a:solidFill>
            </a:endParaRPr>
          </a:p>
          <a:p>
            <a:r>
              <a:rPr lang="ru-RU" sz="3000" dirty="0" smtClean="0">
                <a:solidFill>
                  <a:srgbClr val="800080"/>
                </a:solidFill>
              </a:rPr>
              <a:t>Дешевый популярный трафик</a:t>
            </a:r>
          </a:p>
          <a:p>
            <a:r>
              <a:rPr lang="ru-RU" sz="3000" dirty="0" smtClean="0">
                <a:solidFill>
                  <a:srgbClr val="800080"/>
                </a:solidFill>
              </a:rPr>
              <a:t>Сохранность городского номера вне зависимости от территориальной расположенности</a:t>
            </a:r>
          </a:p>
          <a:p>
            <a:r>
              <a:rPr lang="ru-RU" sz="3000" dirty="0" smtClean="0">
                <a:solidFill>
                  <a:srgbClr val="800080"/>
                </a:solidFill>
              </a:rPr>
              <a:t>Скорость подключения</a:t>
            </a:r>
          </a:p>
          <a:p>
            <a:pPr marL="0" indent="0">
              <a:buNone/>
            </a:pPr>
            <a:endParaRPr lang="ru-RU" sz="3000" dirty="0" smtClean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rgbClr val="800080"/>
                </a:solidFill>
              </a:rPr>
              <a:t>Федеральное партнерство</a:t>
            </a:r>
          </a:p>
          <a:p>
            <a:r>
              <a:rPr lang="ru-RU" sz="3000" dirty="0" smtClean="0">
                <a:solidFill>
                  <a:srgbClr val="800080"/>
                </a:solidFill>
              </a:rPr>
              <a:t>Индивидуальные условия, приоритетное обслуживание, сокращение издержек </a:t>
            </a:r>
            <a:endParaRPr lang="ru-RU" sz="3000" dirty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ru-RU" sz="3000" dirty="0" smtClean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800080"/>
                </a:solidFill>
              </a:rPr>
              <a:t>Wi-Fi</a:t>
            </a:r>
          </a:p>
          <a:p>
            <a:r>
              <a:rPr lang="ru-RU" sz="3000" dirty="0" smtClean="0">
                <a:solidFill>
                  <a:srgbClr val="800080"/>
                </a:solidFill>
              </a:rPr>
              <a:t>Мобильность</a:t>
            </a:r>
            <a:endParaRPr lang="ru-RU" sz="3000" dirty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ru-RU" sz="3000" dirty="0" smtClean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3976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Эффективность</a:t>
            </a:r>
            <a:endParaRPr lang="ru-RU" sz="3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3976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237792"/>
              </p:ext>
            </p:extLst>
          </p:nvPr>
        </p:nvGraphicFramePr>
        <p:xfrm>
          <a:off x="457200" y="1181100"/>
          <a:ext cx="82296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81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000" b="1" dirty="0" smtClean="0">
              <a:solidFill>
                <a:srgbClr val="800080"/>
              </a:solidFill>
            </a:endParaRPr>
          </a:p>
          <a:p>
            <a:pPr marL="457200" lvl="1" indent="0">
              <a:buNone/>
            </a:pPr>
            <a:r>
              <a:rPr lang="ru-RU" sz="2600" b="1" dirty="0">
                <a:solidFill>
                  <a:srgbClr val="800080"/>
                </a:solidFill>
              </a:rPr>
              <a:t> </a:t>
            </a:r>
            <a:r>
              <a:rPr lang="ru-RU" sz="2600" b="1" dirty="0" smtClean="0">
                <a:solidFill>
                  <a:srgbClr val="800080"/>
                </a:solidFill>
              </a:rPr>
              <a:t>        НЕ БОЯТЬСЯ ПРОБОВАТЬ ЧТО-ТО НОВОЕ </a:t>
            </a:r>
          </a:p>
          <a:p>
            <a:pPr marL="457200" lvl="1" indent="0">
              <a:buNone/>
            </a:pPr>
            <a:endParaRPr lang="ru-RU" sz="2600" b="1" dirty="0" smtClean="0">
              <a:solidFill>
                <a:srgbClr val="800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3976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fs-01.renlife.com\Personal\Renlife\mihail.hrychev\Desktop\TRASH\motivator-45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28548"/>
            <a:ext cx="56959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3" y="1948873"/>
            <a:ext cx="3396170" cy="3375588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23976"/>
            <a:ext cx="15113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81418" y="5008756"/>
            <a:ext cx="42625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800080"/>
                </a:solidFill>
              </a:rPr>
              <a:t>Зам. Начальника Коммерческого управления</a:t>
            </a:r>
          </a:p>
          <a:p>
            <a:r>
              <a:rPr lang="ru-RU" sz="1500" dirty="0" err="1">
                <a:solidFill>
                  <a:srgbClr val="800080"/>
                </a:solidFill>
              </a:rPr>
              <a:t>Хрычёв</a:t>
            </a:r>
            <a:r>
              <a:rPr lang="ru-RU" sz="1500" dirty="0">
                <a:solidFill>
                  <a:srgbClr val="800080"/>
                </a:solidFill>
              </a:rPr>
              <a:t> Михаил Сергеевич</a:t>
            </a:r>
          </a:p>
          <a:p>
            <a:r>
              <a:rPr lang="ru-RU" sz="1500" dirty="0">
                <a:solidFill>
                  <a:srgbClr val="800080"/>
                </a:solidFill>
              </a:rPr>
              <a:t>+7 (495) 981-2-981 доб. 7207</a:t>
            </a:r>
          </a:p>
          <a:p>
            <a:r>
              <a:rPr lang="ru-RU" sz="1500" dirty="0" err="1">
                <a:solidFill>
                  <a:srgbClr val="800080"/>
                </a:solidFill>
              </a:rPr>
              <a:t>М.т</a:t>
            </a:r>
            <a:r>
              <a:rPr lang="ru-RU" sz="1500" dirty="0">
                <a:solidFill>
                  <a:srgbClr val="800080"/>
                </a:solidFill>
              </a:rPr>
              <a:t>. 8-926-907-91-67</a:t>
            </a:r>
          </a:p>
          <a:p>
            <a:r>
              <a:rPr lang="ru-RU" sz="1500" dirty="0">
                <a:solidFill>
                  <a:srgbClr val="800080"/>
                </a:solidFill>
              </a:rPr>
              <a:t>e-</a:t>
            </a:r>
            <a:r>
              <a:rPr lang="ru-RU" sz="1500" dirty="0" err="1">
                <a:solidFill>
                  <a:srgbClr val="800080"/>
                </a:solidFill>
              </a:rPr>
              <a:t>mail</a:t>
            </a:r>
            <a:r>
              <a:rPr lang="ru-RU" sz="1500" dirty="0">
                <a:solidFill>
                  <a:srgbClr val="800080"/>
                </a:solidFill>
              </a:rPr>
              <a:t> </a:t>
            </a:r>
            <a:r>
              <a:rPr lang="en-US" sz="1500" dirty="0">
                <a:solidFill>
                  <a:srgbClr val="800080"/>
                </a:solidFill>
              </a:rPr>
              <a:t>mihail.hrychev@renlife.com</a:t>
            </a:r>
            <a:endParaRPr lang="ru-RU" sz="1500" dirty="0">
              <a:solidFill>
                <a:srgbClr val="800080"/>
              </a:solidFill>
            </a:endParaRPr>
          </a:p>
          <a:p>
            <a:r>
              <a:rPr lang="ru-RU" sz="1500" u="sng" dirty="0">
                <a:solidFill>
                  <a:srgbClr val="800080"/>
                </a:solidFill>
                <a:hlinkClick r:id="rId4"/>
              </a:rPr>
              <a:t>www.renlife.ru</a:t>
            </a:r>
            <a:endParaRPr lang="ru-RU" sz="15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57023</TotalTime>
  <Words>175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Пути, инструменты и технологии оптимизации расходов на корпоративную связь в Страховой Компании Ренессанс Жизнь</vt:lpstr>
      <vt:lpstr>О Компании</vt:lpstr>
      <vt:lpstr>Проблематика</vt:lpstr>
      <vt:lpstr>Задачи</vt:lpstr>
      <vt:lpstr>Решение</vt:lpstr>
      <vt:lpstr>Обоснование</vt:lpstr>
      <vt:lpstr>Эффективность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Hrychev Mihail</cp:lastModifiedBy>
  <cp:revision>2131</cp:revision>
  <cp:lastPrinted>2015-02-12T12:33:20Z</cp:lastPrinted>
  <dcterms:created xsi:type="dcterms:W3CDTF">2010-12-29T16:42:03Z</dcterms:created>
  <dcterms:modified xsi:type="dcterms:W3CDTF">2018-02-09T07:32:29Z</dcterms:modified>
</cp:coreProperties>
</file>