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EBE"/>
    <a:srgbClr val="2CE81E"/>
    <a:srgbClr val="FF6600"/>
    <a:srgbClr val="D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9" autoAdjust="0"/>
  </p:normalViewPr>
  <p:slideViewPr>
    <p:cSldViewPr>
      <p:cViewPr>
        <p:scale>
          <a:sx n="80" d="100"/>
          <a:sy n="80" d="100"/>
        </p:scale>
        <p:origin x="402" y="-10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55937-6BAC-4D4A-803F-469722FC64B9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7D9D2-172F-4B61-B890-19B0546EA8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1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D89B1-C26E-422B-A051-030047675766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19DF1-FEE9-4C5B-A8D1-39B6EC07F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7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9DF1-FEE9-4C5B-A8D1-39B6EC07F75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12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19DF1-FEE9-4C5B-A8D1-39B6EC07F7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71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шаблон презентации\шабллон 2016\Новая папка (2)\Prezentatsiya_Obschebankovskaya_New_OK_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11660" y="2575173"/>
            <a:ext cx="6120680" cy="1458162"/>
          </a:xfrm>
        </p:spPr>
        <p:txBody>
          <a:bodyPr>
            <a:normAutofit/>
          </a:bodyPr>
          <a:lstStyle>
            <a:lvl1pPr algn="ctr">
              <a:defRPr sz="3500" b="1" i="0" baseline="0">
                <a:solidFill>
                  <a:schemeClr val="tx1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ru-RU" dirty="0" err="1" smtClean="0"/>
              <a:t>Заголовок</a:t>
            </a:r>
            <a:r>
              <a:rPr lang="ru-RU" dirty="0" smtClean="0"/>
              <a:t> </a:t>
            </a:r>
            <a:r>
              <a:rPr lang="ru-RU" dirty="0" err="1" smtClean="0"/>
              <a:t>Заголовок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E83861E1-A46E-4934-A08B-004E57311997}" type="datetime1">
              <a:rPr lang="ru-RU" smtClean="0"/>
              <a:t>18.09.2017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18849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193709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9185-BE30-4AFB-8FBF-9431329DBE1D}" type="datetime1">
              <a:rPr lang="ru-RU" smtClean="0"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1167594"/>
            <a:ext cx="3740224" cy="34238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167594"/>
            <a:ext cx="3740224" cy="34238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E541-966D-43AE-8E05-9A437637757B}" type="datetime1">
              <a:rPr lang="ru-RU" smtClean="0"/>
              <a:t>18.09.2017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167594"/>
            <a:ext cx="3742946" cy="4860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3" y="1647416"/>
            <a:ext cx="3742946" cy="2776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167594"/>
            <a:ext cx="3744416" cy="48605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7416"/>
            <a:ext cx="3744416" cy="27767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A17D8-2A90-4CD3-B2CD-665635F7FDDD}" type="datetime1">
              <a:rPr lang="ru-RU" smtClean="0"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457A-3DD5-4EF8-B2C3-3A19AE91264A}" type="datetime1">
              <a:rPr lang="ru-RU" smtClean="0"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2B2A-8C55-423A-BCE3-0ED25BCADCA6}" type="datetime1">
              <a:rPr lang="ru-RU" smtClean="0"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51952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13588"/>
            <a:ext cx="2736304" cy="8130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113588"/>
            <a:ext cx="4741366" cy="33930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923678"/>
            <a:ext cx="2736304" cy="25874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39552" y="4785996"/>
            <a:ext cx="2736304" cy="273844"/>
          </a:xfrm>
        </p:spPr>
        <p:txBody>
          <a:bodyPr/>
          <a:lstStyle/>
          <a:p>
            <a:fld id="{21FCB106-CEA4-4D5B-B484-98E7EEBB20E6}" type="datetime1">
              <a:rPr lang="ru-RU" smtClean="0"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63888" y="4785996"/>
            <a:ext cx="4752528" cy="273844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979712" y="0"/>
            <a:ext cx="7164288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500" b="1" i="1" kern="120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1059583"/>
            <a:ext cx="5472608" cy="25382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370587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FC311-C726-4F64-9864-3A61B9852B55}" type="datetime1">
              <a:rPr lang="ru-RU" smtClean="0"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51952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шаблон презентации\шабллон 2016\Prezentatsiya_Obschebankovskaya_New_OK_02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519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00" y="843558"/>
            <a:ext cx="7776416" cy="378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552" y="478599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C85B0B10-B742-4CEF-B6E6-ACFCECFC1A50}" type="datetime1">
              <a:rPr lang="ru-RU" smtClean="0"/>
              <a:t>18.09.2017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87824" y="4785996"/>
            <a:ext cx="53285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424" y="4840002"/>
            <a:ext cx="504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500" b="1" i="1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zhavin@my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923678"/>
            <a:ext cx="7164796" cy="14581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+mj-lt"/>
              </a:rPr>
              <a:t>Зачем BPM среднему и малому </a:t>
            </a:r>
            <a:r>
              <a:rPr lang="ru-RU" sz="3200" dirty="0" smtClean="0">
                <a:latin typeface="+mj-lt"/>
              </a:rPr>
              <a:t>бизнесу?</a:t>
            </a:r>
            <a:endParaRPr lang="ru-RU" sz="3200" dirty="0">
              <a:latin typeface="+mj-lt"/>
            </a:endParaRPr>
          </a:p>
        </p:txBody>
      </p:sp>
      <p:sp>
        <p:nvSpPr>
          <p:cNvPr id="3" name="Номер слайда 3"/>
          <p:cNvSpPr txBox="1">
            <a:spLocks/>
          </p:cNvSpPr>
          <p:nvPr/>
        </p:nvSpPr>
        <p:spPr>
          <a:xfrm>
            <a:off x="6948264" y="4731991"/>
            <a:ext cx="1152128" cy="411510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12.10.2017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197680"/>
            <a:ext cx="4079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cap="all" dirty="0"/>
              <a:t>BPM </a:t>
            </a:r>
            <a:r>
              <a:rPr lang="ru-RU" cap="all" dirty="0"/>
              <a:t>И «ЦИФРОВАЯ ТРАНСФОРМАЦИЯ»</a:t>
            </a:r>
          </a:p>
        </p:txBody>
      </p:sp>
    </p:spTree>
    <p:extLst>
      <p:ext uri="{BB962C8B-B14F-4D97-AF65-F5344CB8AC3E}">
        <p14:creationId xmlns:p14="http://schemas.microsoft.com/office/powerpoint/2010/main" val="10177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О себе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5" name="Picture 2" descr="D:\Картинки\Моя жизнь\Наша жизнь 4\Праздники\Регистрация 21.01.12\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7574"/>
            <a:ext cx="2399777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779912" y="1131590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Ржавин</a:t>
            </a:r>
            <a:r>
              <a:rPr lang="ru-RU" sz="2400" dirty="0" smtClean="0"/>
              <a:t> Георгий,</a:t>
            </a:r>
          </a:p>
          <a:p>
            <a:r>
              <a:rPr lang="ru-RU" dirty="0" smtClean="0"/>
              <a:t>Руководитель Центра компетенций </a:t>
            </a:r>
            <a:r>
              <a:rPr lang="en-US" dirty="0" smtClean="0"/>
              <a:t>BPM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КБ </a:t>
            </a:r>
            <a:r>
              <a:rPr lang="ru-RU" dirty="0"/>
              <a:t>«ЛОКО-Банк» (АО), </a:t>
            </a:r>
            <a:endParaRPr lang="ru-RU" dirty="0" smtClean="0"/>
          </a:p>
          <a:p>
            <a:r>
              <a:rPr lang="ru-RU" dirty="0" smtClean="0"/>
              <a:t>действительный </a:t>
            </a:r>
            <a:r>
              <a:rPr lang="ru-RU" dirty="0"/>
              <a:t>член Ассоциации </a:t>
            </a:r>
            <a:r>
              <a:rPr lang="en-US" dirty="0"/>
              <a:t>BPM-</a:t>
            </a:r>
            <a:r>
              <a:rPr lang="ru-RU" dirty="0"/>
              <a:t>профессионалов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4026" y="3075806"/>
            <a:ext cx="2533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Контакты</a:t>
            </a:r>
            <a:r>
              <a:rPr lang="ru-RU" dirty="0"/>
              <a:t>:</a:t>
            </a:r>
          </a:p>
          <a:p>
            <a:r>
              <a:rPr lang="en-US" dirty="0"/>
              <a:t>Email – </a:t>
            </a:r>
            <a:r>
              <a:rPr lang="en-US" dirty="0">
                <a:hlinkClick r:id="rId4"/>
              </a:rPr>
              <a:t>rzhavin@my.com</a:t>
            </a:r>
            <a:endParaRPr lang="en-US" dirty="0"/>
          </a:p>
          <a:p>
            <a:r>
              <a:rPr lang="ru-RU" dirty="0"/>
              <a:t>Тел. – 8 (916) 82 37 </a:t>
            </a:r>
            <a:r>
              <a:rPr lang="ru-RU" dirty="0" smtClean="0"/>
              <a:t>499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7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55" y="2475141"/>
            <a:ext cx="2325241" cy="193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5 видов </a:t>
            </a:r>
            <a:r>
              <a:rPr lang="ru-RU" dirty="0" smtClean="0">
                <a:latin typeface="+mj-lt"/>
              </a:rPr>
              <a:t>контроля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3992" y="1707654"/>
            <a:ext cx="5598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Взаимное согласование;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Прямой контроль;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Стандартизация процессов;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Стандартизация выпуска;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Стандартизация навыков и знаний.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5652"/>
            <a:ext cx="1944216" cy="129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398" y="1063501"/>
            <a:ext cx="1944216" cy="150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37" y="3306722"/>
            <a:ext cx="1314929" cy="177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J:\p2p\CicloBPM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14480"/>
            <a:ext cx="1759967" cy="176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Виды предпринимательства</a:t>
            </a:r>
            <a:endParaRPr lang="ru-RU" dirty="0">
              <a:latin typeface="+mj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976" y="843558"/>
            <a:ext cx="2879872" cy="3780420"/>
          </a:xfrm>
        </p:spPr>
        <p:txBody>
          <a:bodyPr/>
          <a:lstStyle/>
          <a:p>
            <a:r>
              <a:rPr lang="ru-RU" dirty="0" err="1" smtClean="0"/>
              <a:t>Микробизнес</a:t>
            </a:r>
            <a:endParaRPr lang="ru-RU" dirty="0" smtClean="0"/>
          </a:p>
          <a:p>
            <a:pPr marL="0" indent="0">
              <a:buNone/>
            </a:pPr>
            <a:r>
              <a:rPr lang="ru-RU" sz="1800" b="1" dirty="0" smtClean="0"/>
              <a:t>Планирование</a:t>
            </a:r>
            <a:r>
              <a:rPr lang="ru-RU" sz="1800" dirty="0" smtClean="0"/>
              <a:t> – отсутствует либо небольшая система.</a:t>
            </a:r>
          </a:p>
          <a:p>
            <a:pPr marL="0" indent="0">
              <a:buNone/>
            </a:pPr>
            <a:r>
              <a:rPr lang="ru-RU" sz="1800" b="1" dirty="0" smtClean="0"/>
              <a:t>Менеджмент</a:t>
            </a:r>
            <a:r>
              <a:rPr lang="ru-RU" sz="1800" dirty="0" smtClean="0"/>
              <a:t> – личный, авторитарный, прямой. </a:t>
            </a:r>
          </a:p>
          <a:p>
            <a:pPr marL="0" indent="0">
              <a:buNone/>
            </a:pPr>
            <a:r>
              <a:rPr lang="ru-RU" sz="1800" b="1" dirty="0" smtClean="0"/>
              <a:t>Доминирующие формы контроля:</a:t>
            </a:r>
          </a:p>
          <a:p>
            <a:pPr>
              <a:buFontTx/>
              <a:buChar char="-"/>
            </a:pPr>
            <a:r>
              <a:rPr lang="ru-RU" sz="1800" dirty="0" smtClean="0"/>
              <a:t>Взаимное согласование;</a:t>
            </a:r>
          </a:p>
          <a:p>
            <a:pPr>
              <a:buFontTx/>
              <a:buChar char="-"/>
            </a:pPr>
            <a:r>
              <a:rPr lang="ru-RU" sz="1800" dirty="0" smtClean="0"/>
              <a:t>Прямой контроль.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203847" y="915566"/>
            <a:ext cx="3036659" cy="3780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МСБ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Планирование</a:t>
            </a:r>
            <a:r>
              <a:rPr lang="ru-RU" sz="1800" dirty="0" smtClean="0"/>
              <a:t> – краткосрочное и нерегулярное долгосрочное.</a:t>
            </a:r>
          </a:p>
          <a:p>
            <a:pPr marL="0" indent="0">
              <a:buNone/>
            </a:pPr>
            <a:r>
              <a:rPr lang="ru-RU" sz="1800" b="1" dirty="0" smtClean="0"/>
              <a:t>Менеджмент</a:t>
            </a:r>
            <a:r>
              <a:rPr lang="ru-RU" sz="1800" dirty="0" smtClean="0"/>
              <a:t> </a:t>
            </a:r>
            <a:r>
              <a:rPr lang="ru-RU" sz="1800" dirty="0"/>
              <a:t>– л</a:t>
            </a:r>
            <a:r>
              <a:rPr lang="ru-RU" sz="1800" dirty="0" smtClean="0"/>
              <a:t>ичный, небольшая команда специалистов.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Доминирующие формы контроля:</a:t>
            </a:r>
          </a:p>
          <a:p>
            <a:pPr marL="0" indent="0">
              <a:buNone/>
              <a:tabLst>
                <a:tab pos="273050" algn="l"/>
              </a:tabLst>
            </a:pPr>
            <a:r>
              <a:rPr lang="ru-RU" sz="1800" dirty="0" smtClean="0"/>
              <a:t>-	Прямой </a:t>
            </a:r>
            <a:r>
              <a:rPr lang="ru-RU" sz="1800" dirty="0"/>
              <a:t>контроль;</a:t>
            </a:r>
          </a:p>
          <a:p>
            <a:pPr marL="0" indent="0">
              <a:buNone/>
              <a:tabLst>
                <a:tab pos="273050" algn="l"/>
              </a:tabLst>
            </a:pPr>
            <a:r>
              <a:rPr lang="ru-RU" sz="1800" dirty="0" smtClean="0"/>
              <a:t>-	Стандартизация </a:t>
            </a:r>
            <a:r>
              <a:rPr lang="ru-RU" sz="1800" dirty="0"/>
              <a:t>процессов;</a:t>
            </a:r>
          </a:p>
          <a:p>
            <a:pPr marL="0" indent="0">
              <a:buNone/>
              <a:tabLst>
                <a:tab pos="273050" algn="l"/>
              </a:tabLst>
            </a:pPr>
            <a:r>
              <a:rPr lang="ru-RU" sz="1800" dirty="0" smtClean="0"/>
              <a:t>-	Стандартизация </a:t>
            </a:r>
            <a:r>
              <a:rPr lang="ru-RU" sz="1800" dirty="0"/>
              <a:t>выпуска;</a:t>
            </a:r>
          </a:p>
          <a:p>
            <a:pPr marL="0" indent="0">
              <a:buNone/>
              <a:tabLst>
                <a:tab pos="273050" algn="l"/>
              </a:tabLst>
            </a:pPr>
            <a:r>
              <a:rPr lang="ru-RU" sz="1800" dirty="0" smtClean="0"/>
              <a:t>-	Стандартизация </a:t>
            </a:r>
            <a:r>
              <a:rPr lang="ru-RU" sz="1800" dirty="0"/>
              <a:t>навыков и </a:t>
            </a:r>
            <a:r>
              <a:rPr lang="ru-RU" sz="1800" dirty="0" smtClean="0"/>
              <a:t>знаний.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00640" y="915566"/>
            <a:ext cx="2879872" cy="3780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Крупный бизнес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Планирование</a:t>
            </a:r>
            <a:r>
              <a:rPr lang="ru-RU" sz="1800" dirty="0" smtClean="0"/>
              <a:t> – регулярное, долгосрочное.</a:t>
            </a:r>
          </a:p>
          <a:p>
            <a:pPr marL="0" indent="0">
              <a:buNone/>
            </a:pPr>
            <a:r>
              <a:rPr lang="ru-RU" sz="1800" b="1" dirty="0" smtClean="0"/>
              <a:t>Менеджмент</a:t>
            </a:r>
            <a:r>
              <a:rPr lang="ru-RU" sz="1800" dirty="0" smtClean="0"/>
              <a:t> </a:t>
            </a:r>
            <a:r>
              <a:rPr lang="ru-RU" sz="1800" dirty="0"/>
              <a:t>– </a:t>
            </a:r>
            <a:r>
              <a:rPr lang="ru-RU" sz="1800" dirty="0" smtClean="0"/>
              <a:t>командный</a:t>
            </a:r>
            <a:r>
              <a:rPr lang="ru-RU" sz="1800" dirty="0"/>
              <a:t>, большая команда </a:t>
            </a:r>
            <a:r>
              <a:rPr lang="ru-RU" sz="1800" dirty="0" smtClean="0"/>
              <a:t>специалистов.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sz="1800" b="1" dirty="0" smtClean="0"/>
              <a:t>Доминирующие формы контроля:</a:t>
            </a:r>
          </a:p>
          <a:p>
            <a:pPr marL="0" indent="0">
              <a:buNone/>
              <a:tabLst>
                <a:tab pos="273050" algn="l"/>
              </a:tabLst>
            </a:pPr>
            <a:r>
              <a:rPr lang="ru-RU" sz="1800" dirty="0" smtClean="0"/>
              <a:t>-	Прямой </a:t>
            </a:r>
            <a:r>
              <a:rPr lang="ru-RU" sz="1800" dirty="0"/>
              <a:t>контроль;</a:t>
            </a:r>
          </a:p>
          <a:p>
            <a:pPr marL="0" indent="0">
              <a:buNone/>
              <a:tabLst>
                <a:tab pos="273050" algn="l"/>
              </a:tabLst>
            </a:pPr>
            <a:r>
              <a:rPr lang="ru-RU" sz="1800" dirty="0"/>
              <a:t>-	Стандартизация процессов;</a:t>
            </a:r>
          </a:p>
          <a:p>
            <a:pPr marL="0" indent="0">
              <a:buNone/>
              <a:tabLst>
                <a:tab pos="273050" algn="l"/>
              </a:tabLst>
            </a:pPr>
            <a:r>
              <a:rPr lang="ru-RU" sz="1800" dirty="0"/>
              <a:t>-	Стандартизация выпуска;</a:t>
            </a:r>
          </a:p>
          <a:p>
            <a:pPr marL="0" indent="0">
              <a:buNone/>
              <a:tabLst>
                <a:tab pos="273050" algn="l"/>
              </a:tabLst>
            </a:pPr>
            <a:r>
              <a:rPr lang="ru-RU" sz="1800" dirty="0"/>
              <a:t>-	Стандартизация навыков и </a:t>
            </a:r>
            <a:r>
              <a:rPr lang="ru-RU" sz="1800" dirty="0" smtClean="0"/>
              <a:t>знаний.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297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От регламентации к автоматизации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7654"/>
            <a:ext cx="2808312" cy="177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95349"/>
            <a:ext cx="2409825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с вырезом 4"/>
          <p:cNvSpPr/>
          <p:nvPr/>
        </p:nvSpPr>
        <p:spPr>
          <a:xfrm>
            <a:off x="4283968" y="1948296"/>
            <a:ext cx="1224136" cy="108012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Современные вызовы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99542"/>
            <a:ext cx="54726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Высокая скорость появления новых технологий</a:t>
            </a:r>
            <a:endParaRPr lang="en-US" b="1" dirty="0" smtClean="0"/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Мы сегодня живем в мире, где большая часть информации имеет «возраст» менее 15 лет. В отдельных областях науки (например, в физике) объем знаний увеличивается вдвое каждые восемь лет.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Конкуренция за модели управления</a:t>
            </a:r>
          </a:p>
          <a:p>
            <a:endParaRPr lang="ru-RU" dirty="0"/>
          </a:p>
          <a:p>
            <a:pPr lvl="1"/>
            <a:r>
              <a:rPr lang="ru-RU" dirty="0" smtClean="0"/>
              <a:t>«на </a:t>
            </a:r>
            <a:r>
              <a:rPr lang="ru-RU" dirty="0"/>
              <a:t>самом деле, нет никакой конкуренции товаров, продуктов или услуг. Есть конкуренция моделей </a:t>
            </a:r>
            <a:r>
              <a:rPr lang="ru-RU" dirty="0" smtClean="0"/>
              <a:t>управления»</a:t>
            </a:r>
          </a:p>
          <a:p>
            <a:pPr lvl="3"/>
            <a:r>
              <a:rPr lang="ru-RU" i="1" dirty="0" smtClean="0"/>
              <a:t>Из выступления Германа Грефа после поездки в Кремниевую долину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35646"/>
            <a:ext cx="3207246" cy="205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2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16" y="1779662"/>
            <a:ext cx="3139256" cy="222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Решение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617064"/>
            <a:ext cx="46688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Быстрое приближение к истине</a:t>
            </a:r>
          </a:p>
          <a:p>
            <a:pPr algn="ctr"/>
            <a:r>
              <a:rPr lang="ru-RU" sz="2400" dirty="0" smtClean="0"/>
              <a:t>+</a:t>
            </a:r>
          </a:p>
          <a:p>
            <a:pPr algn="ctr"/>
            <a:r>
              <a:rPr lang="ru-RU" sz="2400" dirty="0" smtClean="0"/>
              <a:t>Обнаружение ошибок и разрывов</a:t>
            </a:r>
          </a:p>
          <a:p>
            <a:pPr algn="ctr"/>
            <a:r>
              <a:rPr lang="ru-RU" sz="2400" dirty="0" smtClean="0"/>
              <a:t>+</a:t>
            </a:r>
          </a:p>
          <a:p>
            <a:pPr algn="ctr"/>
            <a:r>
              <a:rPr lang="ru-RU" sz="2400" dirty="0" smtClean="0"/>
              <a:t>Новая итерация</a:t>
            </a:r>
          </a:p>
          <a:p>
            <a:pPr algn="ctr"/>
            <a:r>
              <a:rPr lang="ru-RU" sz="2400" dirty="0" smtClean="0"/>
              <a:t>=</a:t>
            </a:r>
          </a:p>
          <a:p>
            <a:pPr algn="ctr"/>
            <a:r>
              <a:rPr lang="ru-RU" sz="2400" dirty="0" smtClean="0"/>
              <a:t>Гибкость, постоянная эволюция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8676" y="673177"/>
            <a:ext cx="1547218" cy="923330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BPM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7053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BPM</a:t>
            </a:r>
            <a:r>
              <a:rPr lang="ru-RU" dirty="0" smtClean="0">
                <a:latin typeface="+mj-lt"/>
              </a:rPr>
              <a:t> на собственном примере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1168823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Что дает </a:t>
            </a:r>
            <a:r>
              <a:rPr lang="en-US" b="1" dirty="0" smtClean="0"/>
              <a:t>BPMS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37571" y="1168823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Яркие примеры</a:t>
            </a:r>
            <a:endParaRPr lang="ru-RU" b="1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115616" y="1587437"/>
            <a:ext cx="3960440" cy="2631733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+mn-lt"/>
              </a:rPr>
              <a:t>Автоматизированные средства анализа процессов и мониторинга</a:t>
            </a:r>
          </a:p>
          <a:p>
            <a:r>
              <a:rPr lang="ru-RU" sz="1600" dirty="0" smtClean="0">
                <a:latin typeface="+mn-lt"/>
              </a:rPr>
              <a:t>Средства контроля доступа за информацией</a:t>
            </a:r>
            <a:endParaRPr lang="en-US" sz="1600" dirty="0" smtClean="0">
              <a:latin typeface="+mn-lt"/>
            </a:endParaRPr>
          </a:p>
          <a:p>
            <a:r>
              <a:rPr lang="ru-RU" sz="1600" dirty="0">
                <a:latin typeface="+mn-lt"/>
              </a:rPr>
              <a:t>BPMS позволяет перевести стандарты и политики управления процессами в правила, которые будут управлять выполнением </a:t>
            </a:r>
            <a:r>
              <a:rPr lang="ru-RU" sz="1600" dirty="0" smtClean="0">
                <a:latin typeface="+mn-lt"/>
              </a:rPr>
              <a:t>работы</a:t>
            </a:r>
          </a:p>
          <a:p>
            <a:r>
              <a:rPr lang="ru-RU" sz="1600" dirty="0" smtClean="0">
                <a:latin typeface="+mn-lt"/>
              </a:rPr>
              <a:t>Высокая скорость изменений</a:t>
            </a:r>
            <a:endParaRPr lang="en-US" sz="1600" dirty="0" smtClean="0">
              <a:latin typeface="+mn-lt"/>
            </a:endParaRPr>
          </a:p>
          <a:p>
            <a:endParaRPr lang="ru-RU" sz="160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0412" y="1563638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Автоматизация </a:t>
            </a:r>
            <a:r>
              <a:rPr lang="ru-RU" dirty="0" smtClean="0"/>
              <a:t>контрольных процедур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Удаленные сотрудники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Регламенты </a:t>
            </a:r>
            <a:r>
              <a:rPr lang="ru-RU" dirty="0"/>
              <a:t>стали не только читать, но и исполнять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8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Вопросы</a:t>
            </a: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15566"/>
            <a:ext cx="2334548" cy="354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2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CA7567EEEEB5943B68FFD05C395D6C9" ma:contentTypeVersion="0" ma:contentTypeDescription="Создание документа." ma:contentTypeScope="" ma:versionID="8ad83ee32956dc2b30ce54cfdd1e0dc9">
  <xsd:schema xmlns:xsd="http://www.w3.org/2001/XMLSchema" xmlns:p="http://schemas.microsoft.com/office/2006/metadata/properties" targetNamespace="http://schemas.microsoft.com/office/2006/metadata/properties" ma:root="true" ma:fieldsID="d014902f9a6e4fddc2d6a0d7e351219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DE1A1AD-BB07-4ECF-9660-4B3572940BCD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1E84C14-CF39-4505-8DE4-97160FE1B9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8005B5-5078-4730-AC41-38F806D421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8794</TotalTime>
  <Words>302</Words>
  <Application>Microsoft Office PowerPoint</Application>
  <PresentationFormat>Экран (16:9)</PresentationFormat>
  <Paragraphs>80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Зачем BPM среднему и малому бизнесу?</vt:lpstr>
      <vt:lpstr>О себе</vt:lpstr>
      <vt:lpstr>5 видов контроля</vt:lpstr>
      <vt:lpstr>Виды предпринимательства</vt:lpstr>
      <vt:lpstr>От регламентации к автоматизации</vt:lpstr>
      <vt:lpstr>Современные вызовы</vt:lpstr>
      <vt:lpstr>Решение</vt:lpstr>
      <vt:lpstr>BPM на собственном примере</vt:lpstr>
      <vt:lpstr>Вопросы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Сухарев Максим Алексеевич</dc:creator>
  <cp:lastModifiedBy>Жорес инвест</cp:lastModifiedBy>
  <cp:revision>170</cp:revision>
  <cp:lastPrinted>2013-10-22T12:53:13Z</cp:lastPrinted>
  <dcterms:created xsi:type="dcterms:W3CDTF">2013-01-11T10:49:24Z</dcterms:created>
  <dcterms:modified xsi:type="dcterms:W3CDTF">2017-09-18T21:33:02Z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0x0101006CA7567EEEEB5943B68FFD05C395D6C9</vt:lpwstr>
  </property>
  <property fmtid="{D5CDD505-2E9C-101B-9397-08002B2CF9AE}" pid="3" name="_dlc_DocIdItemGuid">
    <vt:lpwstr>dacd0b18-92f2-4d93-811f-125dc88467c3</vt:lpwstr>
  </property>
  <property fmtid="{D5CDD505-2E9C-101B-9397-08002B2CF9AE}" pid="4" name="_dlc_DocId">
    <vt:lpwstr>24KVUANFQCZU-24-98</vt:lpwstr>
  </property>
  <property fmtid="{D5CDD505-2E9C-101B-9397-08002B2CF9AE}" pid="5" name="_dlc_DocIdUrl">
    <vt:lpwstr>http://portal.europlan.ru/_layouts/DocIdRedir.aspx?ID=24KVUANFQCZU-24-9824KVUANFQCZU-24-98</vt:lpwstr>
  </property>
</Properties>
</file>