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56" r:id="rId2"/>
    <p:sldId id="308" r:id="rId3"/>
    <p:sldId id="304" r:id="rId4"/>
    <p:sldId id="309" r:id="rId5"/>
    <p:sldId id="305" r:id="rId6"/>
    <p:sldId id="285" r:id="rId7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8CE"/>
    <a:srgbClr val="DD5823"/>
    <a:srgbClr val="EAAC60"/>
    <a:srgbClr val="00CC99"/>
    <a:srgbClr val="33CC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293EBAD-7AE1-4488-8AAC-A21A48F5662F}">
  <a:tblStyle styleId="{0293EBAD-7AE1-4488-8AAC-A21A48F5662F}" styleName="Table_0"/>
  <a:tblStyle styleId="{0904570D-0860-419A-838D-CE11CE1312B2}" styleName="Table_1"/>
  <a:tblStyle styleId="{A4E6BF25-B0D0-4B77-9C96-0BD749BDC16F}" styleName="Table_2"/>
  <a:tblStyle styleId="{0F28B4EE-C3FA-43BC-83DF-FD3A5120B234}" styleName="Table_3"/>
  <a:tblStyle styleId="{0167CD31-F384-4AFF-B110-625252001C86}" styleName="Table_4"/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7268" autoAdjust="0"/>
  </p:normalViewPr>
  <p:slideViewPr>
    <p:cSldViewPr>
      <p:cViewPr>
        <p:scale>
          <a:sx n="82" d="100"/>
          <a:sy n="82" d="100"/>
        </p:scale>
        <p:origin x="-750" y="360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02000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316413" y="0"/>
            <a:ext cx="3302000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C8E0E-3804-40C4-8B23-A3DE8F073C5B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650413"/>
            <a:ext cx="3302000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316413" y="9650413"/>
            <a:ext cx="3302000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F907-A2B8-46B2-94CC-F85CCF473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36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74429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-3325" y="411200"/>
            <a:ext cx="3598199" cy="754599"/>
          </a:xfrm>
          <a:prstGeom prst="rect">
            <a:avLst/>
          </a:prstGeom>
          <a:solidFill>
            <a:srgbClr val="B6302D"/>
          </a:solidFill>
          <a:ln w="12700" cap="flat" cmpd="sng">
            <a:solidFill>
              <a:srgbClr val="B630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9590" y="3017913"/>
            <a:ext cx="3600400" cy="1800201"/>
          </a:xfrm>
          <a:prstGeom prst="rect">
            <a:avLst/>
          </a:prstGeom>
          <a:solidFill>
            <a:srgbClr val="B6302D"/>
          </a:solidFill>
          <a:ln w="12700" cap="flat" cmpd="sng">
            <a:solidFill>
              <a:srgbClr val="B630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-4275" y="3017913"/>
            <a:ext cx="3788131" cy="1728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BPM </a:t>
            </a:r>
            <a:r>
              <a:rPr lang="ru-RU" sz="2800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ускоритель цифрового предприятия  </a:t>
            </a:r>
            <a:endParaRPr lang="en-US" sz="2800" dirty="0" smtClea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2017 г.   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101600" y="609600"/>
            <a:ext cx="4380849" cy="498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всё</a:t>
            </a:r>
            <a:r>
              <a:rPr lang="en-US" sz="2666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666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об</a:t>
            </a:r>
            <a:r>
              <a:rPr lang="en-US" sz="2666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ИТ в </a:t>
            </a:r>
            <a:r>
              <a:rPr lang="en-US" sz="2666" dirty="0" err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бизнесе</a:t>
            </a:r>
            <a:endParaRPr lang="en-US" sz="2666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Shape 20"/>
          <p:cNvSpPr/>
          <p:nvPr/>
        </p:nvSpPr>
        <p:spPr>
          <a:xfrm>
            <a:off x="101601" y="5754216"/>
            <a:ext cx="2026071" cy="1080120"/>
          </a:xfrm>
          <a:prstGeom prst="rect">
            <a:avLst/>
          </a:prstGeom>
          <a:solidFill>
            <a:srgbClr val="B6302D"/>
          </a:solidFill>
          <a:ln w="12700" cap="flat" cmpd="sng">
            <a:solidFill>
              <a:srgbClr val="B630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01601" y="5754216"/>
            <a:ext cx="267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Кураш Антон</a:t>
            </a:r>
          </a:p>
          <a:p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</a:rPr>
              <a:t>CNews</a:t>
            </a: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endParaRPr lang="ru-RU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9600" y="0"/>
            <a:ext cx="1574800" cy="15366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44237" y="181096"/>
            <a:ext cx="7721197" cy="61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Какими будут новые вызовы?</a:t>
            </a:r>
          </a:p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Как должно быть?    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AutoShape 4" descr="http://ru.stockfresh.com/thumbs/davisales/1331170_%D0%BC%D1%8B%D1%81%D0%BB%D0%B8%D1%82%D0%B5%D0%BB%D1%8C-%D0%BF%D0%BE%D1%81%D1%82%D1%80%D0%BE%D0%B8%D1%82%D1%8C-%D0%BF%D1%80%D0%BE%D1%81%D1%82%D1%80%D0%B0%D0%BD%D1%81%D1%82%D0%B2%D0%B5-%D1%81%D0%B5%D1%82%D1%8C-%D0%BF%D0%B5%D1%87%D0%B0%D0%BB%D1%8C%D0%BD%D0%BE-%D0%B7%D0%BE%D0%BB%D0%BE%D1%82%D0%B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3345" y="4458072"/>
            <a:ext cx="2808312" cy="23324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07811" y="3665984"/>
            <a:ext cx="3168352" cy="3124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</a:rPr>
              <a:t>Отсутствие интереса к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    данной </a:t>
            </a:r>
            <a:r>
              <a:rPr lang="ru-RU" sz="2000" b="1" dirty="0">
                <a:solidFill>
                  <a:schemeClr val="tx1"/>
                </a:solidFill>
              </a:rPr>
              <a:t>теме у высшего </a:t>
            </a:r>
            <a:r>
              <a:rPr lang="ru-RU" sz="2000" b="1" dirty="0" smtClean="0">
                <a:solidFill>
                  <a:schemeClr val="tx1"/>
                </a:solidFill>
              </a:rPr>
              <a:t>руководства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</a:rPr>
              <a:t>Инертность </a:t>
            </a:r>
            <a:r>
              <a:rPr lang="ru-RU" sz="2000" b="1" dirty="0">
                <a:solidFill>
                  <a:schemeClr val="tx1"/>
                </a:solidFill>
              </a:rPr>
              <a:t>сотрудников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80009" y="5034136"/>
            <a:ext cx="3528392" cy="17563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0021" y="4593246"/>
            <a:ext cx="26635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/>
              <a:t>Отсутствие бюджета/времени на </a:t>
            </a:r>
            <a:r>
              <a:rPr lang="ru-RU" sz="1600" b="1" dirty="0" smtClean="0"/>
              <a:t>внедрение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b="1" dirty="0"/>
              <a:t>Нет понимания необходимости </a:t>
            </a:r>
            <a:r>
              <a:rPr lang="ru-RU" sz="1600" b="1" dirty="0" smtClean="0"/>
              <a:t>использования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b="1" dirty="0"/>
              <a:t>Не очевиден эффект от внедрения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80009" y="5034136"/>
            <a:ext cx="34085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</a:rPr>
              <a:t>Низкий уровень зрелость </a:t>
            </a:r>
            <a:r>
              <a:rPr lang="ru-RU" sz="1800" b="1" dirty="0" smtClean="0">
                <a:solidFill>
                  <a:schemeClr val="tx1"/>
                </a:solidFill>
              </a:rPr>
              <a:t>компании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Высокая динамика изменений бизнес-процессов</a:t>
            </a:r>
          </a:p>
        </p:txBody>
      </p:sp>
      <p:pic>
        <p:nvPicPr>
          <p:cNvPr id="5122" name="Picture 2" descr="http://www.diabetestipo1.es/images/blog/63ca3f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840" y="2219728"/>
            <a:ext cx="1915628" cy="14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autism-mariupol.com/wp-content/uploads/2-768x10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12" y="2617033"/>
            <a:ext cx="1464763" cy="176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project-stroeva.ru/wp-content/uploads/2017/01/3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2" t="5099" r="5325" b="5902"/>
          <a:stretch/>
        </p:blipFill>
        <p:spPr bwMode="auto">
          <a:xfrm>
            <a:off x="7242828" y="3449960"/>
            <a:ext cx="1128029" cy="153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3345" y="1405232"/>
            <a:ext cx="6072799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Измениться ли значение и инструментарий </a:t>
            </a:r>
            <a:r>
              <a:rPr lang="en-US" sz="1800" b="1" dirty="0" smtClean="0"/>
              <a:t>BPM ?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6948293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9600" y="0"/>
            <a:ext cx="1574800" cy="15366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60375" y="160360"/>
            <a:ext cx="7721197" cy="1224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Полная автоматизация процессов   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AutoShape 4" descr="http://ru.stockfresh.com/thumbs/davisales/1331170_%D0%BC%D1%8B%D1%81%D0%BB%D0%B8%D1%82%D0%B5%D0%BB%D1%8C-%D0%BF%D0%BE%D1%81%D1%82%D1%80%D0%BE%D0%B8%D1%82%D1%8C-%D0%BF%D1%80%D0%BE%D1%81%D1%82%D1%80%D0%B0%D0%BD%D1%81%D1%82%D0%B2%D0%B5-%D1%81%D0%B5%D1%82%D1%8C-%D0%BF%D0%B5%D1%87%D0%B0%D0%BB%D1%8C%D0%BD%D0%BE-%D0%B7%D0%BE%D0%BB%D0%BE%D1%82%D0%B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https://odujobi.com/wp-content/uploads/2015/01/Cycle-enga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752" y="1523354"/>
            <a:ext cx="4421560" cy="442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0973" y="3220467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ЦЭ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116" y="3757140"/>
            <a:ext cx="3187849" cy="70788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Производство это и есть ИТ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35675" y="1850457"/>
            <a:ext cx="3187849" cy="70788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Понимание бизнес стратегии партнера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87647" y="4530080"/>
            <a:ext cx="3187849" cy="1015663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Представление о качестве меняется быстро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719643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9600" y="0"/>
            <a:ext cx="1574800" cy="15366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60375" y="160360"/>
            <a:ext cx="7721197" cy="1224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Эпоха пост-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ERP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   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AutoShape 4" descr="http://ru.stockfresh.com/thumbs/davisales/1331170_%D0%BC%D1%8B%D1%81%D0%BB%D0%B8%D1%82%D0%B5%D0%BB%D1%8C-%D0%BF%D0%BE%D1%81%D1%82%D1%80%D0%BE%D0%B8%D1%82%D1%8C-%D0%BF%D1%80%D0%BE%D1%81%D1%82%D1%80%D0%B0%D0%BD%D1%81%D1%82%D0%B2%D0%B5-%D1%81%D0%B5%D1%82%D1%8C-%D0%BF%D0%B5%D1%87%D0%B0%D0%BB%D1%8C%D0%BD%D0%BE-%D0%B7%D0%BE%D0%BB%D0%BE%D1%82%D0%B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://www.stihi.ru/pics/2016/01/05/71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51" y="2297832"/>
            <a:ext cx="4752528" cy="35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81340" y="2700609"/>
            <a:ext cx="1679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ERP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 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оправдал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9452" y="326355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Учетно-транзакционные системы</a:t>
            </a:r>
            <a:endParaRPr lang="ru-RU" sz="1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6083589" y="2474841"/>
            <a:ext cx="2520280" cy="2500753"/>
          </a:xfrm>
          <a:prstGeom prst="flowChartConnector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7"/>
          </p:cNvCxnSpPr>
          <p:nvPr/>
        </p:nvCxnSpPr>
        <p:spPr>
          <a:xfrm flipV="1">
            <a:off x="6443629" y="2841068"/>
            <a:ext cx="1791154" cy="17924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4526" y="1536674"/>
            <a:ext cx="7992894" cy="400110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Оптимизация операционной деятельности уже не в тренде?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260748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static6.depositphotos.com/1010735/664/v/950/depositphotos_6647968-stock-illustration-triangle-fla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5" t="66797" r="2962" b="2503"/>
          <a:stretch/>
        </p:blipFill>
        <p:spPr bwMode="auto">
          <a:xfrm>
            <a:off x="5720331" y="4098032"/>
            <a:ext cx="1013452" cy="134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static6.depositphotos.com/1010735/664/v/950/depositphotos_6647968-stock-illustration-triangle-fla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5" t="66797" r="2962" b="2503"/>
          <a:stretch/>
        </p:blipFill>
        <p:spPr bwMode="auto">
          <a:xfrm>
            <a:off x="2631728" y="4098032"/>
            <a:ext cx="1013452" cy="134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static6.depositphotos.com/1010735/664/v/950/depositphotos_6647968-stock-illustration-triangle-fla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5" t="66797" r="2962" b="2503"/>
          <a:stretch/>
        </p:blipFill>
        <p:spPr bwMode="auto">
          <a:xfrm>
            <a:off x="7240792" y="1079851"/>
            <a:ext cx="1013452" cy="134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static6.depositphotos.com/1010735/664/v/950/depositphotos_6647968-stock-illustration-triangle-fla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5" t="66797" r="2962" b="2503"/>
          <a:stretch/>
        </p:blipFill>
        <p:spPr bwMode="auto">
          <a:xfrm>
            <a:off x="4568708" y="1079851"/>
            <a:ext cx="1013452" cy="134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Shape 62"/>
          <p:cNvSpPr txBox="1"/>
          <p:nvPr/>
        </p:nvSpPr>
        <p:spPr>
          <a:xfrm>
            <a:off x="468881" y="177499"/>
            <a:ext cx="7721197" cy="1224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ЦИФРОВАЯ ЭКОНОМИКА   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AutoShape 4" descr="http://ru.stockfresh.com/thumbs/davisales/1331170_%D0%BC%D1%8B%D1%81%D0%BB%D0%B8%D1%82%D0%B5%D0%BB%D1%8C-%D0%BF%D0%BE%D1%81%D1%82%D1%80%D0%BE%D0%B8%D1%82%D1%8C-%D0%BF%D1%80%D0%BE%D1%81%D1%82%D1%80%D0%B0%D0%BD%D1%81%D1%82%D0%B2%D0%B5-%D1%81%D0%B5%D1%82%D1%8C-%D0%BF%D0%B5%D1%87%D0%B0%D0%BB%D1%8C%D0%BD%D0%BE-%D0%B7%D0%BE%D0%BB%D0%BE%D1%82%D0%BE.jpg"/>
          <p:cNvSpPr>
            <a:spLocks noChangeAspect="1" noChangeArrowheads="1"/>
          </p:cNvSpPr>
          <p:nvPr/>
        </p:nvSpPr>
        <p:spPr bwMode="auto">
          <a:xfrm>
            <a:off x="180219" y="-14806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s://static6.depositphotos.com/1010735/664/v/950/depositphotos_6647968-stock-illustration-triangle-flag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5" t="66797" r="2962" b="2503"/>
          <a:stretch/>
        </p:blipFill>
        <p:spPr bwMode="auto">
          <a:xfrm>
            <a:off x="1479600" y="1001688"/>
            <a:ext cx="1013452" cy="134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узел 2"/>
          <p:cNvSpPr/>
          <p:nvPr/>
        </p:nvSpPr>
        <p:spPr>
          <a:xfrm>
            <a:off x="517783" y="2081808"/>
            <a:ext cx="2329408" cy="223224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Бизнес процессы под новую модель бизнеса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3404004" y="2068488"/>
            <a:ext cx="2329408" cy="223224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Кастомизация</a:t>
            </a:r>
            <a:r>
              <a:rPr lang="ru-RU" b="1" dirty="0" smtClean="0">
                <a:solidFill>
                  <a:schemeClr val="tx1"/>
                </a:solidFill>
              </a:rPr>
              <a:t> решений без программистов и кодирования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6291560" y="2100652"/>
            <a:ext cx="2329408" cy="223224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Решения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BPM</a:t>
            </a:r>
            <a:endParaRPr lang="en-US" sz="1800" b="1" dirty="0">
              <a:solidFill>
                <a:schemeClr val="tx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Case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Management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AI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4244" y="-3597"/>
            <a:ext cx="1574800" cy="15366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Блок-схема: узел 17"/>
          <p:cNvSpPr/>
          <p:nvPr/>
        </p:nvSpPr>
        <p:spPr>
          <a:xfrm>
            <a:off x="1648810" y="5178152"/>
            <a:ext cx="2329408" cy="223224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Оцифровка процессов организации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4719960" y="5178152"/>
            <a:ext cx="2329408" cy="223224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Переориентация с внутренних процессов на вовлечение клиентов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560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9600" y="0"/>
            <a:ext cx="1574800" cy="15366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0" y="2523188"/>
            <a:ext cx="4488929" cy="120932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Shape 62"/>
          <p:cNvSpPr txBox="1"/>
          <p:nvPr/>
        </p:nvSpPr>
        <p:spPr>
          <a:xfrm>
            <a:off x="444237" y="0"/>
            <a:ext cx="7721197" cy="58724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>Вопросы дискуссии  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094" y="587241"/>
            <a:ext cx="6898130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Роль </a:t>
            </a:r>
            <a:r>
              <a:rPr lang="en-US" sz="2400" dirty="0" smtClean="0"/>
              <a:t>BPM </a:t>
            </a:r>
            <a:r>
              <a:rPr lang="ru-RU" sz="2400" dirty="0" smtClean="0"/>
              <a:t>в цифровой трансформации?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Что ждет российский рынок в 2018г.?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Как меняются требования заказчиков?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Нужны ли малому и среднему бизнесу подобные проекты? 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Как проходит переход с одной </a:t>
            </a:r>
            <a:r>
              <a:rPr lang="en-US" sz="2400" dirty="0" smtClean="0"/>
              <a:t>BPMS </a:t>
            </a:r>
            <a:r>
              <a:rPr lang="ru-RU" sz="2400" dirty="0" smtClean="0"/>
              <a:t>на другую?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smtClean="0"/>
              <a:t>Agi</a:t>
            </a:r>
            <a:r>
              <a:rPr lang="en-US" sz="2400" smtClean="0"/>
              <a:t>le</a:t>
            </a:r>
            <a:r>
              <a:rPr lang="en-US" sz="2400" smtClean="0"/>
              <a:t> </a:t>
            </a:r>
            <a:r>
              <a:rPr lang="ru-RU" sz="2400" dirty="0" smtClean="0"/>
              <a:t>враг </a:t>
            </a:r>
            <a:r>
              <a:rPr lang="en-US" sz="2400" dirty="0" smtClean="0"/>
              <a:t>BPM</a:t>
            </a:r>
            <a:r>
              <a:rPr lang="ru-RU" sz="2400" dirty="0" smtClean="0"/>
              <a:t> ? </a:t>
            </a:r>
            <a:r>
              <a:rPr lang="ru-RU" sz="2400" dirty="0"/>
              <a:t> </a:t>
            </a:r>
            <a:endParaRPr lang="ru-RU" sz="24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Насколько еще востребован </a:t>
            </a:r>
            <a:r>
              <a:rPr lang="en-US" sz="2400" dirty="0" smtClean="0"/>
              <a:t>BPM</a:t>
            </a:r>
            <a:r>
              <a:rPr lang="ru-RU" sz="2400" dirty="0" smtClean="0"/>
              <a:t> без автоматизации?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Насколько существенна проблема разрыва концепции бизнес-идеи и ее реализации? </a:t>
            </a:r>
            <a:endParaRPr lang="ru-RU" sz="2400" dirty="0"/>
          </a:p>
        </p:txBody>
      </p:sp>
      <p:pic>
        <p:nvPicPr>
          <p:cNvPr id="4098" name="Picture 2" descr="http://www.operator-goda.blog/17cca-1098-karaim/wp-content/uploads/sites/24/2017/01/ClientSatifactionSurvey-1024x6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00" y="1445969"/>
            <a:ext cx="3279800" cy="295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1266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173</Words>
  <Application>Microsoft Office PowerPoint</Application>
  <PresentationFormat>Произвольный</PresentationFormat>
  <Paragraphs>54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Кураш Антон</dc:creator>
  <cp:lastModifiedBy>User</cp:lastModifiedBy>
  <cp:revision>239</cp:revision>
  <cp:lastPrinted>2017-02-08T16:12:30Z</cp:lastPrinted>
  <dcterms:modified xsi:type="dcterms:W3CDTF">2017-10-13T14:11:52Z</dcterms:modified>
</cp:coreProperties>
</file>