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6" r:id="rId9"/>
    <p:sldId id="262" r:id="rId10"/>
    <p:sldId id="265" r:id="rId11"/>
    <p:sldId id="267" r:id="rId12"/>
    <p:sldId id="263" r:id="rId13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833" autoAdjust="0"/>
  </p:normalViewPr>
  <p:slideViewPr>
    <p:cSldViewPr>
      <p:cViewPr varScale="1">
        <p:scale>
          <a:sx n="47" d="100"/>
          <a:sy n="47" d="100"/>
        </p:scale>
        <p:origin x="18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Axapta2012\00&#1055;&#1086;&#1076;&#1075;&#1086;&#1090;&#1086;&#1074;&#1082;&#1072;%20&#1087;&#1088;&#1086;&#1077;&#1082;&#1090;&#1072;\01&#1055;&#1083;&#1072;&#1085;\DAX2012_AllSteps\AFTERSALES%20&#1086;&#1094;&#1077;&#1085;&#1082;&#1072;%20&#1090;&#1088;&#1091;&#1076;&#1086;&#1077;&#1084;&#1082;&#1086;&#1089;&#1090;&#1080;%20v1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Axapta2012\00&#1055;&#1086;&#1076;&#1075;&#1086;&#1090;&#1086;&#1074;&#1082;&#1072;%20&#1087;&#1088;&#1086;&#1077;&#1082;&#1090;&#1072;\01&#1055;&#1083;&#1072;&#1085;\DAX2012_AllSteps\AFTERSALES%20&#1086;&#1094;&#1077;&#1085;&#1082;&#1072;%20&#1090;&#1088;&#1091;&#1076;&#1086;&#1077;&#1084;&#1082;&#1086;&#1089;&#1090;&#1080;%20v1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Axapta2012\00&#1055;&#1086;&#1076;&#1075;&#1086;&#1090;&#1086;&#1074;&#1082;&#1072;%20&#1087;&#1088;&#1086;&#1077;&#1082;&#1090;&#1072;\01&#1055;&#1083;&#1072;&#1085;\DAX2012_AllSteps\AFTERSALES%20&#1086;&#1094;&#1077;&#1085;&#1082;&#1072;%20&#1090;&#1088;&#1091;&#1076;&#1086;&#1077;&#1084;&#1082;&#1086;&#1089;&#1090;&#1080;%20v1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Axapta2012\00&#1055;&#1086;&#1076;&#1075;&#1086;&#1090;&#1086;&#1074;&#1082;&#1072;%20&#1087;&#1088;&#1086;&#1077;&#1082;&#1090;&#1072;\01&#1055;&#1083;&#1072;&#1085;\DAX2012_AllSteps\AFTERSALES%20&#1086;&#1094;&#1077;&#1085;&#1082;&#1072;%20&#1090;&#1088;&#1091;&#1076;&#1086;&#1077;&#1084;&#1082;&#1086;&#1089;&#1090;&#1080;%20v1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Axapta2012\00&#1055;&#1086;&#1076;&#1075;&#1086;&#1090;&#1086;&#1074;&#1082;&#1072;%20&#1087;&#1088;&#1086;&#1077;&#1082;&#1090;&#1072;\01&#1055;&#1083;&#1072;&#1085;\DAX2012_AllSteps\AFTERSALES%20&#1086;&#1094;&#1077;&#1085;&#1082;&#1072;%20&#1090;&#1088;&#1091;&#1076;&#1086;&#1077;&#1084;&#1082;&#1086;&#1089;&#1090;&#1080;%20v1-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Axapta2012\00&#1055;&#1086;&#1076;&#1075;&#1086;&#1090;&#1086;&#1074;&#1082;&#1072;%20&#1087;&#1088;&#1086;&#1077;&#1082;&#1090;&#1072;\01&#1055;&#1083;&#1072;&#1085;\DAX2012_AllSteps\AFTERSALES%20&#1086;&#1094;&#1077;&#1085;&#1082;&#1072;%20&#1090;&#1088;&#1091;&#1076;&#1086;&#1077;&#1084;&#1082;&#1086;&#1089;&#1090;&#1080;%20v1-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kov\Dbases$\TMR%20IS%20Projects\CURRENT%20PROJECTS\Application\BPM%20VEHICLES%20TOBE\3.%20Project%20Status\3.%20Status%20reports\VP%20Status%20Report%20v201512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Diagram!$D$1</c:f>
              <c:strCache>
                <c:ptCount val="1"/>
                <c:pt idx="0">
                  <c:v>Functional Designs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Diagram!$A$2:$A$4</c:f>
              <c:strCache>
                <c:ptCount val="3"/>
                <c:pt idx="0">
                  <c:v>CR</c:v>
                </c:pt>
                <c:pt idx="1">
                  <c:v>TE</c:v>
                </c:pt>
                <c:pt idx="2">
                  <c:v>WA</c:v>
                </c:pt>
              </c:strCache>
            </c:strRef>
          </c:cat>
          <c:val>
            <c:numRef>
              <c:f>Diagram!$D$2:$D$4</c:f>
              <c:numCache>
                <c:formatCode>General</c:formatCode>
                <c:ptCount val="3"/>
                <c:pt idx="0">
                  <c:v>53</c:v>
                </c:pt>
                <c:pt idx="1">
                  <c:v>145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8A-4F43-A399-150F55693C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9939200"/>
        <c:axId val="179940736"/>
      </c:barChart>
      <c:catAx>
        <c:axId val="1799392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79940736"/>
        <c:crosses val="autoZero"/>
        <c:auto val="1"/>
        <c:lblAlgn val="ctr"/>
        <c:lblOffset val="100"/>
        <c:noMultiLvlLbl val="0"/>
      </c:catAx>
      <c:valAx>
        <c:axId val="179940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93920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Diagram!$B$1</c:f>
              <c:strCache>
                <c:ptCount val="1"/>
                <c:pt idx="0">
                  <c:v>Processes AS 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Diagram!$A$2:$A$4</c:f>
              <c:strCache>
                <c:ptCount val="3"/>
                <c:pt idx="0">
                  <c:v>CR</c:v>
                </c:pt>
                <c:pt idx="1">
                  <c:v>TE</c:v>
                </c:pt>
                <c:pt idx="2">
                  <c:v>WA</c:v>
                </c:pt>
              </c:strCache>
            </c:strRef>
          </c:cat>
          <c:val>
            <c:numRef>
              <c:f>Diagram!$B$2:$B$4</c:f>
              <c:numCache>
                <c:formatCode>General</c:formatCode>
                <c:ptCount val="3"/>
                <c:pt idx="0">
                  <c:v>11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C-4F36-B894-D216F07F6C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047296"/>
        <c:axId val="181048832"/>
      </c:barChart>
      <c:catAx>
        <c:axId val="181047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81048832"/>
        <c:crosses val="autoZero"/>
        <c:auto val="1"/>
        <c:lblAlgn val="ctr"/>
        <c:lblOffset val="100"/>
        <c:noMultiLvlLbl val="0"/>
      </c:catAx>
      <c:valAx>
        <c:axId val="181048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0472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Diagram!$C$1</c:f>
              <c:strCache>
                <c:ptCount val="1"/>
                <c:pt idx="0">
                  <c:v>Processes TO BE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Diagram!$A$2:$A$4</c:f>
              <c:strCache>
                <c:ptCount val="3"/>
                <c:pt idx="0">
                  <c:v>CR</c:v>
                </c:pt>
                <c:pt idx="1">
                  <c:v>TE</c:v>
                </c:pt>
                <c:pt idx="2">
                  <c:v>WA</c:v>
                </c:pt>
              </c:strCache>
            </c:strRef>
          </c:cat>
          <c:val>
            <c:numRef>
              <c:f>Diagram!$C$2:$C$4</c:f>
              <c:numCache>
                <c:formatCode>General</c:formatCode>
                <c:ptCount val="3"/>
                <c:pt idx="0">
                  <c:v>22</c:v>
                </c:pt>
                <c:pt idx="1">
                  <c:v>22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F-4C6B-8D97-EB19CC7CEE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072256"/>
        <c:axId val="181074944"/>
      </c:barChart>
      <c:catAx>
        <c:axId val="181072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81074944"/>
        <c:crosses val="autoZero"/>
        <c:auto val="1"/>
        <c:lblAlgn val="ctr"/>
        <c:lblOffset val="100"/>
        <c:noMultiLvlLbl val="0"/>
      </c:catAx>
      <c:valAx>
        <c:axId val="18107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0722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Diagram!$C$23</c:f>
              <c:strCache>
                <c:ptCount val="1"/>
                <c:pt idx="0">
                  <c:v>Processes TO BE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Diagram!$A$24:$A$29</c:f>
              <c:strCache>
                <c:ptCount val="6"/>
                <c:pt idx="0">
                  <c:v>PRICING</c:v>
                </c:pt>
                <c:pt idx="1">
                  <c:v>ACC</c:v>
                </c:pt>
                <c:pt idx="2">
                  <c:v>LOG</c:v>
                </c:pt>
                <c:pt idx="3">
                  <c:v>DLRS</c:v>
                </c:pt>
                <c:pt idx="4">
                  <c:v>INVC</c:v>
                </c:pt>
                <c:pt idx="5">
                  <c:v>WH</c:v>
                </c:pt>
              </c:strCache>
            </c:strRef>
          </c:cat>
          <c:val>
            <c:numRef>
              <c:f>Diagram!$C$24:$C$29</c:f>
              <c:numCache>
                <c:formatCode>General</c:formatCode>
                <c:ptCount val="6"/>
                <c:pt idx="0">
                  <c:v>3</c:v>
                </c:pt>
                <c:pt idx="1">
                  <c:v>16</c:v>
                </c:pt>
                <c:pt idx="2">
                  <c:v>23</c:v>
                </c:pt>
                <c:pt idx="3">
                  <c:v>19</c:v>
                </c:pt>
                <c:pt idx="4">
                  <c:v>20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A-4514-A5BE-8FFA58AB1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079424"/>
        <c:axId val="181105792"/>
      </c:barChart>
      <c:catAx>
        <c:axId val="1810794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81105792"/>
        <c:crosses val="autoZero"/>
        <c:auto val="1"/>
        <c:lblAlgn val="ctr"/>
        <c:lblOffset val="100"/>
        <c:noMultiLvlLbl val="0"/>
      </c:catAx>
      <c:valAx>
        <c:axId val="181105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07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Diagram!$F$23</c:f>
              <c:strCache>
                <c:ptCount val="1"/>
                <c:pt idx="0">
                  <c:v>Functional Designes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Diagram!$A$24:$A$29</c:f>
              <c:strCache>
                <c:ptCount val="6"/>
                <c:pt idx="0">
                  <c:v>PRICING</c:v>
                </c:pt>
                <c:pt idx="1">
                  <c:v>ACC</c:v>
                </c:pt>
                <c:pt idx="2">
                  <c:v>LOG</c:v>
                </c:pt>
                <c:pt idx="3">
                  <c:v>DLRS</c:v>
                </c:pt>
                <c:pt idx="4">
                  <c:v>INVC</c:v>
                </c:pt>
                <c:pt idx="5">
                  <c:v>WH</c:v>
                </c:pt>
              </c:strCache>
            </c:strRef>
          </c:cat>
          <c:val>
            <c:numRef>
              <c:f>Diagram!$F$24:$F$29</c:f>
              <c:numCache>
                <c:formatCode>General</c:formatCode>
                <c:ptCount val="6"/>
                <c:pt idx="0">
                  <c:v>10</c:v>
                </c:pt>
                <c:pt idx="1">
                  <c:v>127</c:v>
                </c:pt>
                <c:pt idx="2">
                  <c:v>167</c:v>
                </c:pt>
                <c:pt idx="3">
                  <c:v>159</c:v>
                </c:pt>
                <c:pt idx="4">
                  <c:v>181</c:v>
                </c:pt>
                <c:pt idx="5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8-4EA5-AC57-75E86760D3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136768"/>
        <c:axId val="181147904"/>
      </c:barChart>
      <c:catAx>
        <c:axId val="181136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81147904"/>
        <c:crosses val="autoZero"/>
        <c:auto val="1"/>
        <c:lblAlgn val="ctr"/>
        <c:lblOffset val="100"/>
        <c:noMultiLvlLbl val="0"/>
      </c:catAx>
      <c:valAx>
        <c:axId val="181147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36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Diagram!$B$23</c:f>
              <c:strCache>
                <c:ptCount val="1"/>
                <c:pt idx="0">
                  <c:v>Processes AS 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Diagram!$A$24:$A$29</c:f>
              <c:strCache>
                <c:ptCount val="6"/>
                <c:pt idx="0">
                  <c:v>PRICING</c:v>
                </c:pt>
                <c:pt idx="1">
                  <c:v>ACC</c:v>
                </c:pt>
                <c:pt idx="2">
                  <c:v>LOG</c:v>
                </c:pt>
                <c:pt idx="3">
                  <c:v>DLRS</c:v>
                </c:pt>
                <c:pt idx="4">
                  <c:v>INVC</c:v>
                </c:pt>
                <c:pt idx="5">
                  <c:v>WH</c:v>
                </c:pt>
              </c:strCache>
            </c:strRef>
          </c:cat>
          <c:val>
            <c:numRef>
              <c:f>Diagram!$B$24:$B$29</c:f>
              <c:numCache>
                <c:formatCode>General</c:formatCode>
                <c:ptCount val="6"/>
                <c:pt idx="0">
                  <c:v>3</c:v>
                </c:pt>
                <c:pt idx="1">
                  <c:v>16</c:v>
                </c:pt>
                <c:pt idx="2">
                  <c:v>21</c:v>
                </c:pt>
                <c:pt idx="3">
                  <c:v>19</c:v>
                </c:pt>
                <c:pt idx="4">
                  <c:v>17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3-4A06-ADC0-15E3BBDD29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1188864"/>
        <c:axId val="181194752"/>
      </c:barChart>
      <c:catAx>
        <c:axId val="1811888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81194752"/>
        <c:crosses val="autoZero"/>
        <c:auto val="1"/>
        <c:lblAlgn val="ctr"/>
        <c:lblOffset val="100"/>
        <c:noMultiLvlLbl val="0"/>
      </c:catAx>
      <c:valAx>
        <c:axId val="181194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'db objects'!$B$1</c:f>
              <c:strCache>
                <c:ptCount val="1"/>
                <c:pt idx="0">
                  <c:v>Процессов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'db objects'!$A$2:$A$12</c:f>
              <c:strCache>
                <c:ptCount val="11"/>
                <c:pt idx="0">
                  <c:v>cA: Assist</c:v>
                </c:pt>
                <c:pt idx="1">
                  <c:v>cC: Contract</c:v>
                </c:pt>
                <c:pt idx="2">
                  <c:v>cP: Plan</c:v>
                </c:pt>
                <c:pt idx="3">
                  <c:v>cR: Relate</c:v>
                </c:pt>
                <c:pt idx="4">
                  <c:v>cS: Sell</c:v>
                </c:pt>
                <c:pt idx="5">
                  <c:v>sD: Delivery</c:v>
                </c:pt>
                <c:pt idx="6">
                  <c:v>sP: Plan</c:v>
                </c:pt>
                <c:pt idx="7">
                  <c:v>sR: Return</c:v>
                </c:pt>
                <c:pt idx="8">
                  <c:v>sS: Source</c:v>
                </c:pt>
                <c:pt idx="9">
                  <c:v>xE: Enable</c:v>
                </c:pt>
                <c:pt idx="10">
                  <c:v>xP: Product</c:v>
                </c:pt>
              </c:strCache>
            </c:strRef>
          </c:cat>
          <c:val>
            <c:numRef>
              <c:f>'db objects'!$B$2:$B$12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  <c:pt idx="5">
                  <c:v>16</c:v>
                </c:pt>
                <c:pt idx="6">
                  <c:v>2</c:v>
                </c:pt>
                <c:pt idx="7">
                  <c:v>1</c:v>
                </c:pt>
                <c:pt idx="8">
                  <c:v>8</c:v>
                </c:pt>
                <c:pt idx="9">
                  <c:v>24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A-4774-8028-F8D2A0C91F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6479744"/>
        <c:axId val="186452224"/>
      </c:barChart>
      <c:valAx>
        <c:axId val="186452224"/>
        <c:scaling>
          <c:orientation val="minMax"/>
          <c:max val="30"/>
        </c:scaling>
        <c:delete val="1"/>
        <c:axPos val="b"/>
        <c:numFmt formatCode="General" sourceLinked="1"/>
        <c:majorTickMark val="none"/>
        <c:minorTickMark val="none"/>
        <c:tickLblPos val="nextTo"/>
        <c:crossAx val="186479744"/>
        <c:crosses val="max"/>
        <c:crossBetween val="between"/>
      </c:valAx>
      <c:catAx>
        <c:axId val="1864797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864522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B4FB3-D0B8-49CA-B0B3-F54F3D3BC5F1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2E8B36C-2EF6-4B7C-AB94-7EB644B7EA02}">
      <dgm:prSet phldrT="[Text]" custT="1"/>
      <dgm:spPr/>
      <dgm:t>
        <a:bodyPr/>
        <a:lstStyle/>
        <a:p>
          <a:r>
            <a:rPr lang="ru-RU" sz="1400" dirty="0"/>
            <a:t>Политика Управления Изменениями ИТ</a:t>
          </a:r>
        </a:p>
      </dgm:t>
    </dgm:pt>
    <dgm:pt modelId="{918AD8BA-7E10-4692-AEB7-59106595A76F}" type="parTrans" cxnId="{8B49059C-290D-4474-9A4E-BC69D38E6D83}">
      <dgm:prSet/>
      <dgm:spPr/>
      <dgm:t>
        <a:bodyPr/>
        <a:lstStyle/>
        <a:p>
          <a:endParaRPr lang="ru-RU"/>
        </a:p>
      </dgm:t>
    </dgm:pt>
    <dgm:pt modelId="{AD2F0FF3-3642-402F-87D3-5A4FED042ADD}" type="sibTrans" cxnId="{8B49059C-290D-4474-9A4E-BC69D38E6D83}">
      <dgm:prSet/>
      <dgm:spPr/>
      <dgm:t>
        <a:bodyPr/>
        <a:lstStyle/>
        <a:p>
          <a:endParaRPr lang="ru-RU"/>
        </a:p>
      </dgm:t>
    </dgm:pt>
    <dgm:pt modelId="{9E8D9E69-98F4-4A07-B819-C4CD713B7039}">
      <dgm:prSet phldrT="[Text]" custT="1"/>
      <dgm:spPr/>
      <dgm:t>
        <a:bodyPr/>
        <a:lstStyle/>
        <a:p>
          <a:r>
            <a:rPr lang="ru-RU" sz="1400" dirty="0"/>
            <a:t>Потребность в изменении функционала ИС</a:t>
          </a:r>
        </a:p>
      </dgm:t>
    </dgm:pt>
    <dgm:pt modelId="{AC80B0CD-510F-4E34-9A3A-ECD79568A75C}" type="parTrans" cxnId="{DFFF6031-52C3-4722-B5B9-A55329099D8B}">
      <dgm:prSet/>
      <dgm:spPr/>
      <dgm:t>
        <a:bodyPr/>
        <a:lstStyle/>
        <a:p>
          <a:endParaRPr lang="ru-RU"/>
        </a:p>
      </dgm:t>
    </dgm:pt>
    <dgm:pt modelId="{522C740F-F8D4-4328-BCFA-97ABB824CC26}" type="sibTrans" cxnId="{DFFF6031-52C3-4722-B5B9-A55329099D8B}">
      <dgm:prSet/>
      <dgm:spPr/>
      <dgm:t>
        <a:bodyPr/>
        <a:lstStyle/>
        <a:p>
          <a:endParaRPr lang="ru-RU"/>
        </a:p>
      </dgm:t>
    </dgm:pt>
    <dgm:pt modelId="{EF3F47D8-2875-4372-9DC5-0A388AA76E0B}">
      <dgm:prSet phldrT="[Text]" custT="1"/>
      <dgm:spPr/>
      <dgm:t>
        <a:bodyPr/>
        <a:lstStyle/>
        <a:p>
          <a:r>
            <a:rPr lang="ru-RU" sz="2000" dirty="0"/>
            <a:t>Изменение схем процессов</a:t>
          </a:r>
        </a:p>
      </dgm:t>
    </dgm:pt>
    <dgm:pt modelId="{FAFC4FBB-E105-4917-8AEE-54727876E6A7}" type="parTrans" cxnId="{224A7171-8E5B-4090-8179-338549A2B423}">
      <dgm:prSet/>
      <dgm:spPr/>
      <dgm:t>
        <a:bodyPr/>
        <a:lstStyle/>
        <a:p>
          <a:endParaRPr lang="ru-RU"/>
        </a:p>
      </dgm:t>
    </dgm:pt>
    <dgm:pt modelId="{9AFFFD51-AB23-4B47-8C0E-E7B154CABF71}" type="sibTrans" cxnId="{224A7171-8E5B-4090-8179-338549A2B423}">
      <dgm:prSet/>
      <dgm:spPr/>
      <dgm:t>
        <a:bodyPr/>
        <a:lstStyle/>
        <a:p>
          <a:endParaRPr lang="ru-RU"/>
        </a:p>
      </dgm:t>
    </dgm:pt>
    <dgm:pt modelId="{33251E61-1BED-456B-BED3-5FB73F40F632}" type="pres">
      <dgm:prSet presAssocID="{AE7B4FB3-D0B8-49CA-B0B3-F54F3D3BC5F1}" presName="linearFlow" presStyleCnt="0">
        <dgm:presLayoutVars>
          <dgm:dir/>
          <dgm:resizeHandles val="exact"/>
        </dgm:presLayoutVars>
      </dgm:prSet>
      <dgm:spPr/>
    </dgm:pt>
    <dgm:pt modelId="{369474C1-CD1C-473B-A3CA-EEFEEBEAE895}" type="pres">
      <dgm:prSet presAssocID="{42E8B36C-2EF6-4B7C-AB94-7EB644B7EA02}" presName="node" presStyleLbl="node1" presStyleIdx="0" presStyleCnt="3">
        <dgm:presLayoutVars>
          <dgm:bulletEnabled val="1"/>
        </dgm:presLayoutVars>
      </dgm:prSet>
      <dgm:spPr/>
    </dgm:pt>
    <dgm:pt modelId="{38E27F7F-813A-4B32-83BF-DB7AC12D3E78}" type="pres">
      <dgm:prSet presAssocID="{AD2F0FF3-3642-402F-87D3-5A4FED042ADD}" presName="spacerL" presStyleCnt="0"/>
      <dgm:spPr/>
    </dgm:pt>
    <dgm:pt modelId="{EB08E5C6-70E1-4A8B-A67D-33B7918302A7}" type="pres">
      <dgm:prSet presAssocID="{AD2F0FF3-3642-402F-87D3-5A4FED042ADD}" presName="sibTrans" presStyleLbl="sibTrans2D1" presStyleIdx="0" presStyleCnt="2"/>
      <dgm:spPr/>
    </dgm:pt>
    <dgm:pt modelId="{5BAFD187-CCC0-465F-95D6-391A90D575D3}" type="pres">
      <dgm:prSet presAssocID="{AD2F0FF3-3642-402F-87D3-5A4FED042ADD}" presName="spacerR" presStyleCnt="0"/>
      <dgm:spPr/>
    </dgm:pt>
    <dgm:pt modelId="{8E4D04AE-D4DE-42F5-A988-681A9850EA45}" type="pres">
      <dgm:prSet presAssocID="{9E8D9E69-98F4-4A07-B819-C4CD713B7039}" presName="node" presStyleLbl="node1" presStyleIdx="1" presStyleCnt="3">
        <dgm:presLayoutVars>
          <dgm:bulletEnabled val="1"/>
        </dgm:presLayoutVars>
      </dgm:prSet>
      <dgm:spPr/>
    </dgm:pt>
    <dgm:pt modelId="{E8522C32-AC6D-4754-BC0F-60B136EA2508}" type="pres">
      <dgm:prSet presAssocID="{522C740F-F8D4-4328-BCFA-97ABB824CC26}" presName="spacerL" presStyleCnt="0"/>
      <dgm:spPr/>
    </dgm:pt>
    <dgm:pt modelId="{6B5215F9-CC30-47CB-B4AF-2C94BD8699AC}" type="pres">
      <dgm:prSet presAssocID="{522C740F-F8D4-4328-BCFA-97ABB824CC26}" presName="sibTrans" presStyleLbl="sibTrans2D1" presStyleIdx="1" presStyleCnt="2"/>
      <dgm:spPr/>
    </dgm:pt>
    <dgm:pt modelId="{1C0BB949-1D57-497B-BD4A-89BC6938AA58}" type="pres">
      <dgm:prSet presAssocID="{522C740F-F8D4-4328-BCFA-97ABB824CC26}" presName="spacerR" presStyleCnt="0"/>
      <dgm:spPr/>
    </dgm:pt>
    <dgm:pt modelId="{993EC354-4D08-4D3B-AB6E-64AC43553B75}" type="pres">
      <dgm:prSet presAssocID="{EF3F47D8-2875-4372-9DC5-0A388AA76E0B}" presName="node" presStyleLbl="node1" presStyleIdx="2" presStyleCnt="3" custLinFactNeighborY="2994">
        <dgm:presLayoutVars>
          <dgm:bulletEnabled val="1"/>
        </dgm:presLayoutVars>
      </dgm:prSet>
      <dgm:spPr/>
    </dgm:pt>
  </dgm:ptLst>
  <dgm:cxnLst>
    <dgm:cxn modelId="{F0D7685D-C18F-464B-AA26-B96ADCA43539}" type="presOf" srcId="{42E8B36C-2EF6-4B7C-AB94-7EB644B7EA02}" destId="{369474C1-CD1C-473B-A3CA-EEFEEBEAE895}" srcOrd="0" destOrd="0" presId="urn:microsoft.com/office/officeart/2005/8/layout/equation1"/>
    <dgm:cxn modelId="{24D7461E-6B7C-4BB4-BE0D-89729A0712EC}" type="presOf" srcId="{EF3F47D8-2875-4372-9DC5-0A388AA76E0B}" destId="{993EC354-4D08-4D3B-AB6E-64AC43553B75}" srcOrd="0" destOrd="0" presId="urn:microsoft.com/office/officeart/2005/8/layout/equation1"/>
    <dgm:cxn modelId="{8B49059C-290D-4474-9A4E-BC69D38E6D83}" srcId="{AE7B4FB3-D0B8-49CA-B0B3-F54F3D3BC5F1}" destId="{42E8B36C-2EF6-4B7C-AB94-7EB644B7EA02}" srcOrd="0" destOrd="0" parTransId="{918AD8BA-7E10-4692-AEB7-59106595A76F}" sibTransId="{AD2F0FF3-3642-402F-87D3-5A4FED042ADD}"/>
    <dgm:cxn modelId="{DC645B7B-6595-4559-9358-93E13BF044CE}" type="presOf" srcId="{9E8D9E69-98F4-4A07-B819-C4CD713B7039}" destId="{8E4D04AE-D4DE-42F5-A988-681A9850EA45}" srcOrd="0" destOrd="0" presId="urn:microsoft.com/office/officeart/2005/8/layout/equation1"/>
    <dgm:cxn modelId="{224A7171-8E5B-4090-8179-338549A2B423}" srcId="{AE7B4FB3-D0B8-49CA-B0B3-F54F3D3BC5F1}" destId="{EF3F47D8-2875-4372-9DC5-0A388AA76E0B}" srcOrd="2" destOrd="0" parTransId="{FAFC4FBB-E105-4917-8AEE-54727876E6A7}" sibTransId="{9AFFFD51-AB23-4B47-8C0E-E7B154CABF71}"/>
    <dgm:cxn modelId="{3C141BA7-4498-423B-BD9B-AEBB34391FA7}" type="presOf" srcId="{AD2F0FF3-3642-402F-87D3-5A4FED042ADD}" destId="{EB08E5C6-70E1-4A8B-A67D-33B7918302A7}" srcOrd="0" destOrd="0" presId="urn:microsoft.com/office/officeart/2005/8/layout/equation1"/>
    <dgm:cxn modelId="{BEBCDC85-27E9-4D73-8FEF-B676B48CAB15}" type="presOf" srcId="{AE7B4FB3-D0B8-49CA-B0B3-F54F3D3BC5F1}" destId="{33251E61-1BED-456B-BED3-5FB73F40F632}" srcOrd="0" destOrd="0" presId="urn:microsoft.com/office/officeart/2005/8/layout/equation1"/>
    <dgm:cxn modelId="{DFFF6031-52C3-4722-B5B9-A55329099D8B}" srcId="{AE7B4FB3-D0B8-49CA-B0B3-F54F3D3BC5F1}" destId="{9E8D9E69-98F4-4A07-B819-C4CD713B7039}" srcOrd="1" destOrd="0" parTransId="{AC80B0CD-510F-4E34-9A3A-ECD79568A75C}" sibTransId="{522C740F-F8D4-4328-BCFA-97ABB824CC26}"/>
    <dgm:cxn modelId="{F5C83447-87F6-4031-BACF-9356D810A98A}" type="presOf" srcId="{522C740F-F8D4-4328-BCFA-97ABB824CC26}" destId="{6B5215F9-CC30-47CB-B4AF-2C94BD8699AC}" srcOrd="0" destOrd="0" presId="urn:microsoft.com/office/officeart/2005/8/layout/equation1"/>
    <dgm:cxn modelId="{457150AC-4CBD-49B7-9D4B-ACE4B9FFCB0E}" type="presParOf" srcId="{33251E61-1BED-456B-BED3-5FB73F40F632}" destId="{369474C1-CD1C-473B-A3CA-EEFEEBEAE895}" srcOrd="0" destOrd="0" presId="urn:microsoft.com/office/officeart/2005/8/layout/equation1"/>
    <dgm:cxn modelId="{F97E2DCA-FB12-4E81-9C65-7096E872E1AD}" type="presParOf" srcId="{33251E61-1BED-456B-BED3-5FB73F40F632}" destId="{38E27F7F-813A-4B32-83BF-DB7AC12D3E78}" srcOrd="1" destOrd="0" presId="urn:microsoft.com/office/officeart/2005/8/layout/equation1"/>
    <dgm:cxn modelId="{4661651E-BB48-40D3-A024-2EEBBC7B5FC3}" type="presParOf" srcId="{33251E61-1BED-456B-BED3-5FB73F40F632}" destId="{EB08E5C6-70E1-4A8B-A67D-33B7918302A7}" srcOrd="2" destOrd="0" presId="urn:microsoft.com/office/officeart/2005/8/layout/equation1"/>
    <dgm:cxn modelId="{360CC863-86F9-45F0-ACBB-03B9314C9ADE}" type="presParOf" srcId="{33251E61-1BED-456B-BED3-5FB73F40F632}" destId="{5BAFD187-CCC0-465F-95D6-391A90D575D3}" srcOrd="3" destOrd="0" presId="urn:microsoft.com/office/officeart/2005/8/layout/equation1"/>
    <dgm:cxn modelId="{BA0A2D1C-B670-4909-BBEF-85660DCC4A4E}" type="presParOf" srcId="{33251E61-1BED-456B-BED3-5FB73F40F632}" destId="{8E4D04AE-D4DE-42F5-A988-681A9850EA45}" srcOrd="4" destOrd="0" presId="urn:microsoft.com/office/officeart/2005/8/layout/equation1"/>
    <dgm:cxn modelId="{1E3CA7AE-EB67-4A77-8E49-A8D05971AA5A}" type="presParOf" srcId="{33251E61-1BED-456B-BED3-5FB73F40F632}" destId="{E8522C32-AC6D-4754-BC0F-60B136EA2508}" srcOrd="5" destOrd="0" presId="urn:microsoft.com/office/officeart/2005/8/layout/equation1"/>
    <dgm:cxn modelId="{54497DA2-89CE-498D-AAB0-7932A0DAFCBA}" type="presParOf" srcId="{33251E61-1BED-456B-BED3-5FB73F40F632}" destId="{6B5215F9-CC30-47CB-B4AF-2C94BD8699AC}" srcOrd="6" destOrd="0" presId="urn:microsoft.com/office/officeart/2005/8/layout/equation1"/>
    <dgm:cxn modelId="{7273A360-E203-47C8-B2C1-24BA1FD70D03}" type="presParOf" srcId="{33251E61-1BED-456B-BED3-5FB73F40F632}" destId="{1C0BB949-1D57-497B-BD4A-89BC6938AA58}" srcOrd="7" destOrd="0" presId="urn:microsoft.com/office/officeart/2005/8/layout/equation1"/>
    <dgm:cxn modelId="{C4A544C3-F713-4AC0-B5C0-FA2334EDACD6}" type="presParOf" srcId="{33251E61-1BED-456B-BED3-5FB73F40F632}" destId="{993EC354-4D08-4D3B-AB6E-64AC43553B7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B4FB3-D0B8-49CA-B0B3-F54F3D3BC5F1}" type="doc">
      <dgm:prSet loTypeId="urn:microsoft.com/office/officeart/2005/8/layout/equation1" loCatId="process" qsTypeId="urn:microsoft.com/office/officeart/2005/8/quickstyle/simple1" qsCatId="simple" csTypeId="urn:microsoft.com/office/officeart/2005/8/colors/accent0_3" csCatId="mainScheme" phldr="1"/>
      <dgm:spPr/>
    </dgm:pt>
    <dgm:pt modelId="{42E8B36C-2EF6-4B7C-AB94-7EB644B7EA02}">
      <dgm:prSet phldrT="[Text]" custT="1"/>
      <dgm:spPr/>
      <dgm:t>
        <a:bodyPr/>
        <a:lstStyle/>
        <a:p>
          <a:r>
            <a:rPr lang="ru-RU" sz="1400" dirty="0"/>
            <a:t>База данных процессов</a:t>
          </a:r>
        </a:p>
      </dgm:t>
    </dgm:pt>
    <dgm:pt modelId="{918AD8BA-7E10-4692-AEB7-59106595A76F}" type="parTrans" cxnId="{8B49059C-290D-4474-9A4E-BC69D38E6D83}">
      <dgm:prSet/>
      <dgm:spPr/>
      <dgm:t>
        <a:bodyPr/>
        <a:lstStyle/>
        <a:p>
          <a:endParaRPr lang="ru-RU"/>
        </a:p>
      </dgm:t>
    </dgm:pt>
    <dgm:pt modelId="{AD2F0FF3-3642-402F-87D3-5A4FED042ADD}" type="sibTrans" cxnId="{8B49059C-290D-4474-9A4E-BC69D38E6D83}">
      <dgm:prSet/>
      <dgm:spPr/>
      <dgm:t>
        <a:bodyPr/>
        <a:lstStyle/>
        <a:p>
          <a:endParaRPr lang="ru-RU"/>
        </a:p>
      </dgm:t>
    </dgm:pt>
    <dgm:pt modelId="{9E8D9E69-98F4-4A07-B819-C4CD713B7039}">
      <dgm:prSet phldrT="[Text]" custT="1"/>
      <dgm:spPr/>
      <dgm:t>
        <a:bodyPr/>
        <a:lstStyle/>
        <a:p>
          <a:r>
            <a:rPr lang="ru-RU" sz="1400" dirty="0"/>
            <a:t>Потребность в соответствии процессов соглашению по моделированию</a:t>
          </a:r>
        </a:p>
      </dgm:t>
    </dgm:pt>
    <dgm:pt modelId="{AC80B0CD-510F-4E34-9A3A-ECD79568A75C}" type="parTrans" cxnId="{DFFF6031-52C3-4722-B5B9-A55329099D8B}">
      <dgm:prSet/>
      <dgm:spPr/>
      <dgm:t>
        <a:bodyPr/>
        <a:lstStyle/>
        <a:p>
          <a:endParaRPr lang="ru-RU"/>
        </a:p>
      </dgm:t>
    </dgm:pt>
    <dgm:pt modelId="{522C740F-F8D4-4328-BCFA-97ABB824CC26}" type="sibTrans" cxnId="{DFFF6031-52C3-4722-B5B9-A55329099D8B}">
      <dgm:prSet/>
      <dgm:spPr/>
      <dgm:t>
        <a:bodyPr/>
        <a:lstStyle/>
        <a:p>
          <a:endParaRPr lang="ru-RU"/>
        </a:p>
      </dgm:t>
    </dgm:pt>
    <dgm:pt modelId="{EF3F47D8-2875-4372-9DC5-0A388AA76E0B}">
      <dgm:prSet phldrT="[Text]" custT="1"/>
      <dgm:spPr/>
      <dgm:t>
        <a:bodyPr/>
        <a:lstStyle/>
        <a:p>
          <a:r>
            <a:rPr lang="ru-RU" sz="2000" dirty="0"/>
            <a:t>Изменение схем процессов</a:t>
          </a:r>
        </a:p>
      </dgm:t>
    </dgm:pt>
    <dgm:pt modelId="{FAFC4FBB-E105-4917-8AEE-54727876E6A7}" type="parTrans" cxnId="{224A7171-8E5B-4090-8179-338549A2B423}">
      <dgm:prSet/>
      <dgm:spPr/>
      <dgm:t>
        <a:bodyPr/>
        <a:lstStyle/>
        <a:p>
          <a:endParaRPr lang="ru-RU"/>
        </a:p>
      </dgm:t>
    </dgm:pt>
    <dgm:pt modelId="{9AFFFD51-AB23-4B47-8C0E-E7B154CABF71}" type="sibTrans" cxnId="{224A7171-8E5B-4090-8179-338549A2B423}">
      <dgm:prSet/>
      <dgm:spPr/>
      <dgm:t>
        <a:bodyPr/>
        <a:lstStyle/>
        <a:p>
          <a:endParaRPr lang="ru-RU"/>
        </a:p>
      </dgm:t>
    </dgm:pt>
    <dgm:pt modelId="{33251E61-1BED-456B-BED3-5FB73F40F632}" type="pres">
      <dgm:prSet presAssocID="{AE7B4FB3-D0B8-49CA-B0B3-F54F3D3BC5F1}" presName="linearFlow" presStyleCnt="0">
        <dgm:presLayoutVars>
          <dgm:dir/>
          <dgm:resizeHandles val="exact"/>
        </dgm:presLayoutVars>
      </dgm:prSet>
      <dgm:spPr/>
    </dgm:pt>
    <dgm:pt modelId="{369474C1-CD1C-473B-A3CA-EEFEEBEAE895}" type="pres">
      <dgm:prSet presAssocID="{42E8B36C-2EF6-4B7C-AB94-7EB644B7EA02}" presName="node" presStyleLbl="node1" presStyleIdx="0" presStyleCnt="3">
        <dgm:presLayoutVars>
          <dgm:bulletEnabled val="1"/>
        </dgm:presLayoutVars>
      </dgm:prSet>
      <dgm:spPr/>
    </dgm:pt>
    <dgm:pt modelId="{38E27F7F-813A-4B32-83BF-DB7AC12D3E78}" type="pres">
      <dgm:prSet presAssocID="{AD2F0FF3-3642-402F-87D3-5A4FED042ADD}" presName="spacerL" presStyleCnt="0"/>
      <dgm:spPr/>
    </dgm:pt>
    <dgm:pt modelId="{EB08E5C6-70E1-4A8B-A67D-33B7918302A7}" type="pres">
      <dgm:prSet presAssocID="{AD2F0FF3-3642-402F-87D3-5A4FED042ADD}" presName="sibTrans" presStyleLbl="sibTrans2D1" presStyleIdx="0" presStyleCnt="2"/>
      <dgm:spPr/>
    </dgm:pt>
    <dgm:pt modelId="{5BAFD187-CCC0-465F-95D6-391A90D575D3}" type="pres">
      <dgm:prSet presAssocID="{AD2F0FF3-3642-402F-87D3-5A4FED042ADD}" presName="spacerR" presStyleCnt="0"/>
      <dgm:spPr/>
    </dgm:pt>
    <dgm:pt modelId="{8E4D04AE-D4DE-42F5-A988-681A9850EA45}" type="pres">
      <dgm:prSet presAssocID="{9E8D9E69-98F4-4A07-B819-C4CD713B7039}" presName="node" presStyleLbl="node1" presStyleIdx="1" presStyleCnt="3">
        <dgm:presLayoutVars>
          <dgm:bulletEnabled val="1"/>
        </dgm:presLayoutVars>
      </dgm:prSet>
      <dgm:spPr/>
    </dgm:pt>
    <dgm:pt modelId="{E8522C32-AC6D-4754-BC0F-60B136EA2508}" type="pres">
      <dgm:prSet presAssocID="{522C740F-F8D4-4328-BCFA-97ABB824CC26}" presName="spacerL" presStyleCnt="0"/>
      <dgm:spPr/>
    </dgm:pt>
    <dgm:pt modelId="{6B5215F9-CC30-47CB-B4AF-2C94BD8699AC}" type="pres">
      <dgm:prSet presAssocID="{522C740F-F8D4-4328-BCFA-97ABB824CC26}" presName="sibTrans" presStyleLbl="sibTrans2D1" presStyleIdx="1" presStyleCnt="2"/>
      <dgm:spPr/>
    </dgm:pt>
    <dgm:pt modelId="{1C0BB949-1D57-497B-BD4A-89BC6938AA58}" type="pres">
      <dgm:prSet presAssocID="{522C740F-F8D4-4328-BCFA-97ABB824CC26}" presName="spacerR" presStyleCnt="0"/>
      <dgm:spPr/>
    </dgm:pt>
    <dgm:pt modelId="{993EC354-4D08-4D3B-AB6E-64AC43553B75}" type="pres">
      <dgm:prSet presAssocID="{EF3F47D8-2875-4372-9DC5-0A388AA76E0B}" presName="node" presStyleLbl="node1" presStyleIdx="2" presStyleCnt="3">
        <dgm:presLayoutVars>
          <dgm:bulletEnabled val="1"/>
        </dgm:presLayoutVars>
      </dgm:prSet>
      <dgm:spPr/>
    </dgm:pt>
  </dgm:ptLst>
  <dgm:cxnLst>
    <dgm:cxn modelId="{551CB1C2-22A9-47B0-8584-81FDD6605415}" type="presOf" srcId="{AD2F0FF3-3642-402F-87D3-5A4FED042ADD}" destId="{EB08E5C6-70E1-4A8B-A67D-33B7918302A7}" srcOrd="0" destOrd="0" presId="urn:microsoft.com/office/officeart/2005/8/layout/equation1"/>
    <dgm:cxn modelId="{6D78CF2C-B03C-4879-B1F6-78C08C9963EC}" type="presOf" srcId="{42E8B36C-2EF6-4B7C-AB94-7EB644B7EA02}" destId="{369474C1-CD1C-473B-A3CA-EEFEEBEAE895}" srcOrd="0" destOrd="0" presId="urn:microsoft.com/office/officeart/2005/8/layout/equation1"/>
    <dgm:cxn modelId="{8B49059C-290D-4474-9A4E-BC69D38E6D83}" srcId="{AE7B4FB3-D0B8-49CA-B0B3-F54F3D3BC5F1}" destId="{42E8B36C-2EF6-4B7C-AB94-7EB644B7EA02}" srcOrd="0" destOrd="0" parTransId="{918AD8BA-7E10-4692-AEB7-59106595A76F}" sibTransId="{AD2F0FF3-3642-402F-87D3-5A4FED042ADD}"/>
    <dgm:cxn modelId="{FFFDDF47-5B40-427F-8CE7-91B3EE8FFF8D}" type="presOf" srcId="{EF3F47D8-2875-4372-9DC5-0A388AA76E0B}" destId="{993EC354-4D08-4D3B-AB6E-64AC43553B75}" srcOrd="0" destOrd="0" presId="urn:microsoft.com/office/officeart/2005/8/layout/equation1"/>
    <dgm:cxn modelId="{99DC65E4-D663-438E-A72F-649BE97CA7A5}" type="presOf" srcId="{AE7B4FB3-D0B8-49CA-B0B3-F54F3D3BC5F1}" destId="{33251E61-1BED-456B-BED3-5FB73F40F632}" srcOrd="0" destOrd="0" presId="urn:microsoft.com/office/officeart/2005/8/layout/equation1"/>
    <dgm:cxn modelId="{3D7F71F0-D4BB-4E7A-81E1-094C6592DC45}" type="presOf" srcId="{522C740F-F8D4-4328-BCFA-97ABB824CC26}" destId="{6B5215F9-CC30-47CB-B4AF-2C94BD8699AC}" srcOrd="0" destOrd="0" presId="urn:microsoft.com/office/officeart/2005/8/layout/equation1"/>
    <dgm:cxn modelId="{DFFF6031-52C3-4722-B5B9-A55329099D8B}" srcId="{AE7B4FB3-D0B8-49CA-B0B3-F54F3D3BC5F1}" destId="{9E8D9E69-98F4-4A07-B819-C4CD713B7039}" srcOrd="1" destOrd="0" parTransId="{AC80B0CD-510F-4E34-9A3A-ECD79568A75C}" sibTransId="{522C740F-F8D4-4328-BCFA-97ABB824CC26}"/>
    <dgm:cxn modelId="{224A7171-8E5B-4090-8179-338549A2B423}" srcId="{AE7B4FB3-D0B8-49CA-B0B3-F54F3D3BC5F1}" destId="{EF3F47D8-2875-4372-9DC5-0A388AA76E0B}" srcOrd="2" destOrd="0" parTransId="{FAFC4FBB-E105-4917-8AEE-54727876E6A7}" sibTransId="{9AFFFD51-AB23-4B47-8C0E-E7B154CABF71}"/>
    <dgm:cxn modelId="{7AC01D32-4E9C-4BBB-B659-6D915346D00C}" type="presOf" srcId="{9E8D9E69-98F4-4A07-B819-C4CD713B7039}" destId="{8E4D04AE-D4DE-42F5-A988-681A9850EA45}" srcOrd="0" destOrd="0" presId="urn:microsoft.com/office/officeart/2005/8/layout/equation1"/>
    <dgm:cxn modelId="{B01E85BA-C848-4890-8A2E-0E14878FC71F}" type="presParOf" srcId="{33251E61-1BED-456B-BED3-5FB73F40F632}" destId="{369474C1-CD1C-473B-A3CA-EEFEEBEAE895}" srcOrd="0" destOrd="0" presId="urn:microsoft.com/office/officeart/2005/8/layout/equation1"/>
    <dgm:cxn modelId="{FA863E3A-F235-46AF-AECB-294C0578E2E7}" type="presParOf" srcId="{33251E61-1BED-456B-BED3-5FB73F40F632}" destId="{38E27F7F-813A-4B32-83BF-DB7AC12D3E78}" srcOrd="1" destOrd="0" presId="urn:microsoft.com/office/officeart/2005/8/layout/equation1"/>
    <dgm:cxn modelId="{4A25C16D-3022-4702-938B-B04D214F094F}" type="presParOf" srcId="{33251E61-1BED-456B-BED3-5FB73F40F632}" destId="{EB08E5C6-70E1-4A8B-A67D-33B7918302A7}" srcOrd="2" destOrd="0" presId="urn:microsoft.com/office/officeart/2005/8/layout/equation1"/>
    <dgm:cxn modelId="{3DED9680-48C2-4FB5-B8D8-833A27433FB4}" type="presParOf" srcId="{33251E61-1BED-456B-BED3-5FB73F40F632}" destId="{5BAFD187-CCC0-465F-95D6-391A90D575D3}" srcOrd="3" destOrd="0" presId="urn:microsoft.com/office/officeart/2005/8/layout/equation1"/>
    <dgm:cxn modelId="{ED384587-E923-4FA9-B901-625B40D37005}" type="presParOf" srcId="{33251E61-1BED-456B-BED3-5FB73F40F632}" destId="{8E4D04AE-D4DE-42F5-A988-681A9850EA45}" srcOrd="4" destOrd="0" presId="urn:microsoft.com/office/officeart/2005/8/layout/equation1"/>
    <dgm:cxn modelId="{6E43EA56-5C1E-4B07-B824-8BC2D3C4A936}" type="presParOf" srcId="{33251E61-1BED-456B-BED3-5FB73F40F632}" destId="{E8522C32-AC6D-4754-BC0F-60B136EA2508}" srcOrd="5" destOrd="0" presId="urn:microsoft.com/office/officeart/2005/8/layout/equation1"/>
    <dgm:cxn modelId="{C1E6A6F8-9D56-4047-9E1C-49819B1F1F87}" type="presParOf" srcId="{33251E61-1BED-456B-BED3-5FB73F40F632}" destId="{6B5215F9-CC30-47CB-B4AF-2C94BD8699AC}" srcOrd="6" destOrd="0" presId="urn:microsoft.com/office/officeart/2005/8/layout/equation1"/>
    <dgm:cxn modelId="{926D3F5B-E576-4734-8723-B33FDD0A87B8}" type="presParOf" srcId="{33251E61-1BED-456B-BED3-5FB73F40F632}" destId="{1C0BB949-1D57-497B-BD4A-89BC6938AA58}" srcOrd="7" destOrd="0" presId="urn:microsoft.com/office/officeart/2005/8/layout/equation1"/>
    <dgm:cxn modelId="{92144BDC-E629-42A9-AC04-B30C8BE17AB6}" type="presParOf" srcId="{33251E61-1BED-456B-BED3-5FB73F40F632}" destId="{993EC354-4D08-4D3B-AB6E-64AC43553B7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474C1-CD1C-473B-A3CA-EEFEEBEAE895}">
      <dsp:nvSpPr>
        <dsp:cNvPr id="0" name=""/>
        <dsp:cNvSpPr/>
      </dsp:nvSpPr>
      <dsp:spPr>
        <a:xfrm>
          <a:off x="1383" y="162928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Политика Управления Изменениями ИТ</a:t>
          </a:r>
        </a:p>
      </dsp:txBody>
      <dsp:txXfrm>
        <a:off x="270022" y="431567"/>
        <a:ext cx="1297103" cy="1297103"/>
      </dsp:txXfrm>
    </dsp:sp>
    <dsp:sp modelId="{EB08E5C6-70E1-4A8B-A67D-33B7918302A7}">
      <dsp:nvSpPr>
        <dsp:cNvPr id="0" name=""/>
        <dsp:cNvSpPr/>
      </dsp:nvSpPr>
      <dsp:spPr>
        <a:xfrm>
          <a:off x="1984716" y="548148"/>
          <a:ext cx="1063941" cy="106394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125741" y="954999"/>
        <a:ext cx="781891" cy="250239"/>
      </dsp:txXfrm>
    </dsp:sp>
    <dsp:sp modelId="{8E4D04AE-D4DE-42F5-A988-681A9850EA45}">
      <dsp:nvSpPr>
        <dsp:cNvPr id="0" name=""/>
        <dsp:cNvSpPr/>
      </dsp:nvSpPr>
      <dsp:spPr>
        <a:xfrm>
          <a:off x="3197609" y="162928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Потребность в изменении функционала ИС</a:t>
          </a:r>
        </a:p>
      </dsp:txBody>
      <dsp:txXfrm>
        <a:off x="3466248" y="431567"/>
        <a:ext cx="1297103" cy="1297103"/>
      </dsp:txXfrm>
    </dsp:sp>
    <dsp:sp modelId="{6B5215F9-CC30-47CB-B4AF-2C94BD8699AC}">
      <dsp:nvSpPr>
        <dsp:cNvPr id="0" name=""/>
        <dsp:cNvSpPr/>
      </dsp:nvSpPr>
      <dsp:spPr>
        <a:xfrm>
          <a:off x="5180942" y="548148"/>
          <a:ext cx="1063941" cy="106394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/>
        </a:p>
      </dsp:txBody>
      <dsp:txXfrm>
        <a:off x="5321967" y="767320"/>
        <a:ext cx="781891" cy="625597"/>
      </dsp:txXfrm>
    </dsp:sp>
    <dsp:sp modelId="{993EC354-4D08-4D3B-AB6E-64AC43553B75}">
      <dsp:nvSpPr>
        <dsp:cNvPr id="0" name=""/>
        <dsp:cNvSpPr/>
      </dsp:nvSpPr>
      <dsp:spPr>
        <a:xfrm>
          <a:off x="6393835" y="217850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Изменение схем процессов</a:t>
          </a:r>
        </a:p>
      </dsp:txBody>
      <dsp:txXfrm>
        <a:off x="6662474" y="486489"/>
        <a:ext cx="1297103" cy="1297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474C1-CD1C-473B-A3CA-EEFEEBEAE895}">
      <dsp:nvSpPr>
        <dsp:cNvPr id="0" name=""/>
        <dsp:cNvSpPr/>
      </dsp:nvSpPr>
      <dsp:spPr>
        <a:xfrm>
          <a:off x="1383" y="198933"/>
          <a:ext cx="1834381" cy="18343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База данных процессов</a:t>
          </a:r>
        </a:p>
      </dsp:txBody>
      <dsp:txXfrm>
        <a:off x="270022" y="467572"/>
        <a:ext cx="1297103" cy="1297103"/>
      </dsp:txXfrm>
    </dsp:sp>
    <dsp:sp modelId="{EB08E5C6-70E1-4A8B-A67D-33B7918302A7}">
      <dsp:nvSpPr>
        <dsp:cNvPr id="0" name=""/>
        <dsp:cNvSpPr/>
      </dsp:nvSpPr>
      <dsp:spPr>
        <a:xfrm>
          <a:off x="1984716" y="584153"/>
          <a:ext cx="1063941" cy="106394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125741" y="991004"/>
        <a:ext cx="781891" cy="250239"/>
      </dsp:txXfrm>
    </dsp:sp>
    <dsp:sp modelId="{8E4D04AE-D4DE-42F5-A988-681A9850EA45}">
      <dsp:nvSpPr>
        <dsp:cNvPr id="0" name=""/>
        <dsp:cNvSpPr/>
      </dsp:nvSpPr>
      <dsp:spPr>
        <a:xfrm>
          <a:off x="3197609" y="198933"/>
          <a:ext cx="1834381" cy="18343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Потребность в соответствии процессов соглашению по моделированию</a:t>
          </a:r>
        </a:p>
      </dsp:txBody>
      <dsp:txXfrm>
        <a:off x="3466248" y="467572"/>
        <a:ext cx="1297103" cy="1297103"/>
      </dsp:txXfrm>
    </dsp:sp>
    <dsp:sp modelId="{6B5215F9-CC30-47CB-B4AF-2C94BD8699AC}">
      <dsp:nvSpPr>
        <dsp:cNvPr id="0" name=""/>
        <dsp:cNvSpPr/>
      </dsp:nvSpPr>
      <dsp:spPr>
        <a:xfrm>
          <a:off x="5180942" y="584153"/>
          <a:ext cx="1063941" cy="106394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/>
        </a:p>
      </dsp:txBody>
      <dsp:txXfrm>
        <a:off x="5321967" y="803325"/>
        <a:ext cx="781891" cy="625597"/>
      </dsp:txXfrm>
    </dsp:sp>
    <dsp:sp modelId="{993EC354-4D08-4D3B-AB6E-64AC43553B75}">
      <dsp:nvSpPr>
        <dsp:cNvPr id="0" name=""/>
        <dsp:cNvSpPr/>
      </dsp:nvSpPr>
      <dsp:spPr>
        <a:xfrm>
          <a:off x="6393835" y="198933"/>
          <a:ext cx="1834381" cy="18343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Изменение схем процессов</a:t>
          </a:r>
        </a:p>
      </dsp:txBody>
      <dsp:txXfrm>
        <a:off x="6662474" y="467572"/>
        <a:ext cx="1297103" cy="129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95073-ED29-4B35-813F-39ACB4580F03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6EE88-FC3D-4519-AC66-FA2EEEEEE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4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Уважаемые</a:t>
            </a:r>
            <a:r>
              <a:rPr lang="ru-RU" baseline="0" dirty="0"/>
              <a:t> коллеги, тема нашей сегодняшней конференции «Как добиться эффекта от использования </a:t>
            </a:r>
            <a:r>
              <a:rPr lang="en-US" baseline="0" dirty="0"/>
              <a:t>BPM</a:t>
            </a:r>
            <a:r>
              <a:rPr lang="ru-RU" baseline="0" dirty="0"/>
              <a:t>», и я бы как раз хотел поделиться с Вами опытом получения эффекта от системного использования «процессного подхода»</a:t>
            </a:r>
            <a:r>
              <a:rPr lang="en-US" baseline="0" dirty="0"/>
              <a:t>.</a:t>
            </a:r>
            <a:endParaRPr lang="ru-RU" baseline="0" dirty="0"/>
          </a:p>
          <a:p>
            <a:r>
              <a:rPr lang="ru-RU" baseline="0" dirty="0"/>
              <a:t>Мой пример достаточно типовой, но если каждый начнет «свидетельствовать о своих маленьких победах», то я верю, что массовость «процессного управления» не заставит себя долго ждать.</a:t>
            </a:r>
          </a:p>
          <a:p>
            <a:r>
              <a:rPr lang="ru-RU" baseline="0" dirty="0"/>
              <a:t>Меня зовут Котиков Александр, я работаю в Компании «Тойота Мотор», и наша Компания использует «процессный подход» в каждодневной работе.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31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84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Две</a:t>
            </a:r>
            <a:r>
              <a:rPr lang="ru-RU" baseline="0" dirty="0"/>
              <a:t> «простейшие цепочки», обеспечивающие р</a:t>
            </a:r>
            <a:r>
              <a:rPr lang="ru-RU" dirty="0"/>
              <a:t>егулярную</a:t>
            </a:r>
            <a:r>
              <a:rPr lang="ru-RU" baseline="0" dirty="0"/>
              <a:t> деятельность по обновлению схем процессов.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63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На конференциях </a:t>
            </a:r>
            <a:r>
              <a:rPr lang="en-US" baseline="0" dirty="0"/>
              <a:t>BPM </a:t>
            </a:r>
            <a:r>
              <a:rPr lang="ru-RU" baseline="0" dirty="0"/>
              <a:t>я уже достаточно давно чувствую, что есть компании, которые легко оперируют методологией </a:t>
            </a:r>
            <a:r>
              <a:rPr lang="en-US" baseline="0" dirty="0"/>
              <a:t>BPM</a:t>
            </a:r>
            <a:r>
              <a:rPr lang="ru-RU" baseline="0" dirty="0"/>
              <a:t>, а есть те которые еще даже не начинали деятельность по описанию процессов, и поэтому я хотел бы заполнить этот разрыв примером «маленькой </a:t>
            </a:r>
            <a:r>
              <a:rPr lang="ru-RU" baseline="0"/>
              <a:t>процессной активности».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Без</a:t>
            </a:r>
            <a:r>
              <a:rPr lang="ru-RU" baseline="0" dirty="0"/>
              <a:t> теоретических знаний «далеко не уедешь», поэтому я стараюсь в меру регулярно «пополнять свой багаж».</a:t>
            </a:r>
          </a:p>
          <a:p>
            <a:r>
              <a:rPr lang="ru-RU" baseline="0" dirty="0"/>
              <a:t>Закончив в 2005-м математический факультет ЯрГУ, я в 2010-м прошел </a:t>
            </a:r>
            <a:r>
              <a:rPr lang="ru-RU" baseline="0" dirty="0" err="1"/>
              <a:t>профпереподготовку</a:t>
            </a:r>
            <a:r>
              <a:rPr lang="ru-RU" baseline="0" dirty="0"/>
              <a:t> на ИТ-менеджера в АНХ, а в 2016-м в ВШБИ </a:t>
            </a:r>
            <a:r>
              <a:rPr lang="ru-RU" baseline="0" dirty="0" err="1"/>
              <a:t>профпереподготовку</a:t>
            </a:r>
            <a:r>
              <a:rPr lang="ru-RU" baseline="0" dirty="0"/>
              <a:t> на менеджера процессного управления. Очень приятно видеть здесь своих Преподавателей</a:t>
            </a:r>
            <a:r>
              <a:rPr lang="en-US" baseline="0" dirty="0"/>
              <a:t>: </a:t>
            </a:r>
            <a:r>
              <a:rPr lang="ru-RU" baseline="0" dirty="0"/>
              <a:t>Андрея Коптелова и Владимира Алешина.</a:t>
            </a:r>
          </a:p>
          <a:p>
            <a:r>
              <a:rPr lang="ru-RU" baseline="0" dirty="0"/>
              <a:t>Так же как и ряд присутствующих здесь коллег состою в ассоциации </a:t>
            </a:r>
            <a:r>
              <a:rPr lang="en-US" baseline="0" dirty="0"/>
              <a:t>BPM-</a:t>
            </a:r>
            <a:r>
              <a:rPr lang="ru-RU" baseline="0" dirty="0"/>
              <a:t>профессионалов.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09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dirty="0"/>
              <a:t>Эпиграфом</a:t>
            </a:r>
            <a:r>
              <a:rPr lang="ru-RU" sz="1200" i="0" baseline="0" dirty="0"/>
              <a:t> своей </a:t>
            </a:r>
            <a:r>
              <a:rPr lang="ru-RU" sz="1200" i="0" dirty="0"/>
              <a:t>презентации</a:t>
            </a:r>
            <a:r>
              <a:rPr lang="ru-RU" sz="1200" i="0" baseline="0" dirty="0"/>
              <a:t> я хотел бы взять слова Эдварда Деминга 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baseline="0" dirty="0"/>
              <a:t>Ну а структура презентации «прекрасно ложится» на ц</a:t>
            </a:r>
            <a:r>
              <a:rPr lang="ru-RU" sz="1200" i="0" dirty="0"/>
              <a:t>икл </a:t>
            </a:r>
            <a:r>
              <a:rPr lang="en-US" sz="1200" i="0" dirty="0"/>
              <a:t>PDCA</a:t>
            </a:r>
            <a:r>
              <a:rPr lang="ru-RU" sz="1200" i="0" dirty="0"/>
              <a:t>.</a:t>
            </a:r>
            <a:endParaRPr lang="en-US" sz="1200" i="0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baseline="0" dirty="0"/>
              <a:t>Цикл </a:t>
            </a:r>
            <a:r>
              <a:rPr lang="en-US" sz="1200" i="0" baseline="0" dirty="0"/>
              <a:t>PDCA </a:t>
            </a:r>
            <a:r>
              <a:rPr lang="ru-RU" sz="1200" i="0" dirty="0"/>
              <a:t>–</a:t>
            </a:r>
            <a:r>
              <a:rPr lang="en-US" sz="1200" i="0" dirty="0"/>
              <a:t> </a:t>
            </a:r>
            <a:r>
              <a:rPr lang="ru-RU" sz="1200" i="0" dirty="0"/>
              <a:t>является</a:t>
            </a:r>
            <a:r>
              <a:rPr lang="ru-RU" sz="1200" i="0" baseline="0" dirty="0"/>
              <a:t> одним из столпов деятельности Компании «Тойота Мотор», </a:t>
            </a:r>
            <a:r>
              <a:rPr lang="ru-RU" sz="1200" i="0" dirty="0"/>
              <a:t>метод управления работами, целью которого является создание стабильной производительности, и последующее ее усовершенствование.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11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Если перед</a:t>
            </a:r>
            <a:r>
              <a:rPr lang="ru-RU" baseline="0" dirty="0"/>
              <a:t> тем как «устремиться к внедрению процессного управления» обратиться к «т.н. передовикам процессного подхода», то можно увидеть следующее</a:t>
            </a:r>
            <a:r>
              <a:rPr lang="en-US" baseline="0" dirty="0"/>
              <a:t>: </a:t>
            </a:r>
            <a:r>
              <a:rPr lang="ru-RU" baseline="0" dirty="0"/>
              <a:t>1) «Компаниям нужны Стандарты в терминологии, методиках и управлении», 2) «Компаниям необходим Процессный офис» и </a:t>
            </a:r>
            <a:r>
              <a:rPr lang="en-US" baseline="0" dirty="0"/>
              <a:t>3) </a:t>
            </a:r>
            <a:r>
              <a:rPr lang="ru-RU" i="0" baseline="0" dirty="0"/>
              <a:t>«</a:t>
            </a:r>
            <a:r>
              <a:rPr lang="ru-RU" sz="1200" i="0" dirty="0">
                <a:solidFill>
                  <a:srgbClr val="FF0000"/>
                </a:solidFill>
              </a:rPr>
              <a:t>BPM-партизанщину следует</a:t>
            </a:r>
            <a:r>
              <a:rPr lang="ru-RU" sz="1200" i="0" baseline="0" dirty="0">
                <a:solidFill>
                  <a:srgbClr val="FF0000"/>
                </a:solidFill>
              </a:rPr>
              <a:t> </a:t>
            </a:r>
            <a:r>
              <a:rPr lang="ru-RU" sz="1200" i="0" dirty="0">
                <a:solidFill>
                  <a:srgbClr val="FF0000"/>
                </a:solidFill>
              </a:rPr>
              <a:t>превратить в регулярную деятельность по управлению своими бизнес-процессами</a:t>
            </a:r>
            <a:r>
              <a:rPr lang="ru-RU" i="0" baseline="0" dirty="0"/>
              <a:t>».</a:t>
            </a:r>
            <a:endParaRPr lang="ru-RU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5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Теперь что касается инструментов «помогающих» в процессном управлении</a:t>
            </a:r>
            <a:r>
              <a:rPr lang="en-US" baseline="0" dirty="0"/>
              <a:t>: </a:t>
            </a:r>
            <a:r>
              <a:rPr lang="ru-RU" baseline="0" dirty="0"/>
              <a:t>е</a:t>
            </a:r>
            <a:r>
              <a:rPr lang="ru-RU" dirty="0"/>
              <a:t>сли взглянуть</a:t>
            </a:r>
            <a:r>
              <a:rPr lang="ru-RU" baseline="0" dirty="0"/>
              <a:t> на них в исторической перспективе, то в 2011-м году «подспорьем бизнесу» являлись инструменты для Анализа и Моделирования бизнес-процессов, а 2016-м же акцент сместился в сторону систем Исполнения бизнес-процессов.</a:t>
            </a:r>
            <a:endParaRPr lang="en-US" baseline="0" dirty="0"/>
          </a:p>
          <a:p>
            <a:r>
              <a:rPr lang="ru-RU" baseline="0" dirty="0"/>
              <a:t>В инструментах «прошлого» лидерами являлись </a:t>
            </a:r>
            <a:r>
              <a:rPr lang="en-US" baseline="0" dirty="0"/>
              <a:t>Software AG </a:t>
            </a:r>
            <a:r>
              <a:rPr lang="ru-RU" baseline="0" dirty="0"/>
              <a:t>и </a:t>
            </a:r>
            <a:r>
              <a:rPr lang="en-US" baseline="0" dirty="0"/>
              <a:t>Microsoft</a:t>
            </a:r>
            <a:r>
              <a:rPr lang="ru-RU" baseline="0" dirty="0"/>
              <a:t>.</a:t>
            </a:r>
          </a:p>
          <a:p>
            <a:r>
              <a:rPr lang="en-US" baseline="0" dirty="0" err="1"/>
              <a:t>Pegasystems</a:t>
            </a:r>
            <a:r>
              <a:rPr lang="en-US" baseline="0" dirty="0"/>
              <a:t> </a:t>
            </a:r>
            <a:r>
              <a:rPr lang="ru-RU" baseline="0" dirty="0"/>
              <a:t>же </a:t>
            </a:r>
            <a:r>
              <a:rPr lang="en-US" baseline="0" dirty="0"/>
              <a:t>– </a:t>
            </a:r>
            <a:r>
              <a:rPr lang="ru-RU" baseline="0" dirty="0"/>
              <a:t>это лидер инструментов «будущего».</a:t>
            </a:r>
          </a:p>
          <a:p>
            <a:r>
              <a:rPr lang="ru-RU" baseline="0" dirty="0"/>
              <a:t>В Компании «Тойота Мотор» не было потребности в использовании </a:t>
            </a:r>
            <a:r>
              <a:rPr lang="en-US" baseline="0" dirty="0"/>
              <a:t>BPMS</a:t>
            </a:r>
            <a:r>
              <a:rPr lang="ru-RU" baseline="0" dirty="0"/>
              <a:t> (</a:t>
            </a:r>
            <a:r>
              <a:rPr lang="en-US" baseline="0" dirty="0"/>
              <a:t>BPMS – </a:t>
            </a:r>
            <a:r>
              <a:rPr lang="ru-RU" baseline="0" dirty="0"/>
              <a:t>это не универсальное решение на все случаи жизни, как это иногда кажется после Конференций), и поэтому мы используем в своей работе «инструменты прошлого».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547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На</a:t>
            </a:r>
            <a:r>
              <a:rPr lang="ru-RU" baseline="0" dirty="0"/>
              <a:t> этом слайде просто </a:t>
            </a:r>
            <a:r>
              <a:rPr lang="ru-RU" dirty="0"/>
              <a:t>приведены цифры</a:t>
            </a:r>
            <a:r>
              <a:rPr lang="ru-RU" baseline="0" dirty="0"/>
              <a:t> стоимости</a:t>
            </a:r>
            <a:r>
              <a:rPr lang="ru-RU" dirty="0"/>
              <a:t>.</a:t>
            </a:r>
            <a:r>
              <a:rPr lang="ru-RU" baseline="0" dirty="0"/>
              <a:t> Выводы каждый для себя может сделать сам, но, например, мы в Компании используем </a:t>
            </a:r>
            <a:r>
              <a:rPr lang="en-US" baseline="0" dirty="0"/>
              <a:t>ARIS, </a:t>
            </a:r>
            <a:r>
              <a:rPr lang="ru-RU" baseline="0" dirty="0"/>
              <a:t>но в целом инструментом процессного управления может быть даже текстовый редактор.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/>
              <a:t>Хочу только отметить, что д</a:t>
            </a:r>
            <a:r>
              <a:rPr lang="ru-RU" dirty="0"/>
              <a:t>ля</a:t>
            </a:r>
            <a:r>
              <a:rPr lang="ru-RU" baseline="0" dirty="0"/>
              <a:t> того чтобы «поднять развитие процессного подхода» в компании среднего бизнеса вполне достаточно от 1 до 3-х человек. В компании малого бизнеса может быть использовано и совмещение обязанностей. Но два человека – это лучше чем один, так как в случае работы в команде заметно улучшается качество благодаря «взаимному контролю».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качестве</a:t>
            </a:r>
            <a:r>
              <a:rPr lang="ru-RU" baseline="0" dirty="0"/>
              <a:t> «пары нотаций по моделированию процессов» в Компании Тойота Мотор были использованы </a:t>
            </a:r>
            <a:r>
              <a:rPr lang="en-US" baseline="0" dirty="0"/>
              <a:t>VAD </a:t>
            </a:r>
            <a:r>
              <a:rPr lang="ru-RU" baseline="0" dirty="0"/>
              <a:t>и </a:t>
            </a:r>
            <a:r>
              <a:rPr lang="en-US" baseline="0" dirty="0"/>
              <a:t>EPC. VAD – </a:t>
            </a:r>
            <a:r>
              <a:rPr lang="ru-RU" baseline="0" dirty="0"/>
              <a:t>это… </a:t>
            </a:r>
            <a:r>
              <a:rPr lang="en-US" baseline="0" dirty="0"/>
              <a:t>EPC – </a:t>
            </a:r>
            <a:r>
              <a:rPr lang="ru-RU" baseline="0" dirty="0"/>
              <a:t>это…</a:t>
            </a:r>
          </a:p>
          <a:p>
            <a:r>
              <a:rPr lang="ru-RU" baseline="0" dirty="0"/>
              <a:t>Лично мне еще нравится «пара нотаций</a:t>
            </a:r>
            <a:r>
              <a:rPr lang="en-US" baseline="0" dirty="0"/>
              <a:t> IDEF0</a:t>
            </a:r>
            <a:r>
              <a:rPr lang="ru-RU" baseline="0" dirty="0"/>
              <a:t>-</a:t>
            </a:r>
            <a:r>
              <a:rPr lang="en-US" baseline="0" dirty="0"/>
              <a:t>CFD</a:t>
            </a:r>
            <a:r>
              <a:rPr lang="ru-RU" baseline="0" dirty="0"/>
              <a:t>»</a:t>
            </a:r>
            <a:r>
              <a:rPr lang="en-US" baseline="0" dirty="0"/>
              <a:t>, </a:t>
            </a:r>
            <a:r>
              <a:rPr lang="ru-RU" baseline="0" dirty="0"/>
              <a:t>но </a:t>
            </a:r>
            <a:r>
              <a:rPr lang="en-US" baseline="0" dirty="0"/>
              <a:t>IDEF0 </a:t>
            </a:r>
            <a:r>
              <a:rPr lang="ru-RU" baseline="0" dirty="0"/>
              <a:t>на верхнем уровне руководством воспринимает тяжеловато, да и «дорожки» приводят к «нагромождения линий».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1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Внедрение</a:t>
            </a:r>
            <a:r>
              <a:rPr lang="ru-RU" baseline="0" dirty="0"/>
              <a:t> </a:t>
            </a:r>
            <a:r>
              <a:rPr lang="en-US" baseline="0" dirty="0"/>
              <a:t>ERP-</a:t>
            </a:r>
            <a:r>
              <a:rPr lang="ru-RU" baseline="0" dirty="0"/>
              <a:t>системы выполняется по «водопадной модели» – </a:t>
            </a:r>
            <a:r>
              <a:rPr lang="en-US" baseline="0" dirty="0"/>
              <a:t>Microsoft</a:t>
            </a:r>
            <a:r>
              <a:rPr lang="ru-RU" baseline="0" dirty="0"/>
              <a:t> </a:t>
            </a:r>
            <a:r>
              <a:rPr lang="en-US" baseline="0" dirty="0"/>
              <a:t>Dynamics Sure Step</a:t>
            </a:r>
            <a:r>
              <a:rPr lang="ru-RU" baseline="0" dirty="0"/>
              <a:t>, на каждом этапе которой используются элементы «процессного подхода»…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9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Какие</a:t>
            </a:r>
            <a:r>
              <a:rPr lang="ru-RU" baseline="0" dirty="0"/>
              <a:t> же работы по описанию процессов были проделаны</a:t>
            </a:r>
            <a:r>
              <a:rPr lang="en-US" baseline="0" dirty="0"/>
              <a:t>? </a:t>
            </a:r>
            <a:r>
              <a:rPr lang="ru-RU" baseline="0" dirty="0"/>
              <a:t>Деятельность по описанию процессов была начата в сентябре 2013-го года и закончена в июля 2016-го. Были описаны все операционные процессы Компании, которые сейчас используются для границ автоматизации…</a:t>
            </a:r>
          </a:p>
          <a:p>
            <a:r>
              <a:rPr lang="ru-RU" baseline="0" dirty="0"/>
              <a:t>...</a:t>
            </a:r>
            <a:endParaRPr lang="ru-RU" dirty="0"/>
          </a:p>
          <a:p>
            <a:r>
              <a:rPr lang="ru-RU" dirty="0"/>
              <a:t>Т.е.</a:t>
            </a:r>
            <a:r>
              <a:rPr lang="ru-RU" baseline="0" dirty="0"/>
              <a:t> н</a:t>
            </a:r>
            <a:r>
              <a:rPr lang="ru-RU" dirty="0"/>
              <a:t>а моделирование</a:t>
            </a:r>
            <a:r>
              <a:rPr lang="ru-RU" baseline="0" dirty="0"/>
              <a:t> и «поверхностное» улучшение процессов в одной «средней Компании» ушло 3 года работы одного человека. А сейчас посмотрим конкретные цифры.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EE88-FC3D-4519-AC66-FA2EEEEEED7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671E8D-C6A8-4631-9537-ED121B9D09C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84495D-9944-443E-BD20-C2BC04518FB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linkedin.com/in/akotik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-love-bpm.ru/bpmresearch20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bpmp.org.ru/wp-content/uploads/2016/02/%D0%98%D1%81%D1%81%D0%BB%D0%B5%D0%B4%D0%BE%D0%B2%D0%B0%D0%BD%D0%B8%D0%B5-%D1%80%D0%BE%D1%81%D1%81%D0%B8%D0%B9%D1%81%D0%BA%D0%BE%D0%B3%D0%BE-%D1%80%D1%8B%D0%BD%D0%BA%D0%B0-BPM-2015-v5.pdf" TargetMode="External"/><Relationship Id="rId4" Type="http://schemas.openxmlformats.org/officeDocument/2006/relationships/hyperlink" Target="http://www.i-love-bpm.ru/bpmresearch20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latin typeface="Cambria" panose="02040503050406030204" pitchFamily="18" charset="0"/>
              </a:rPr>
              <a:t>BPM: </a:t>
            </a:r>
            <a:r>
              <a:rPr lang="ru-RU" sz="2200" dirty="0">
                <a:latin typeface="Cambria" panose="02040503050406030204" pitchFamily="18" charset="0"/>
              </a:rPr>
              <a:t>в России всё ещё описывают процессы, 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ru-RU" sz="2200" dirty="0">
                <a:latin typeface="Cambria" panose="02040503050406030204" pitchFamily="18" charset="0"/>
              </a:rPr>
              <a:t>а не меняют…</a:t>
            </a:r>
            <a:br>
              <a:rPr lang="ru-RU" sz="2200" dirty="0">
                <a:latin typeface="Cambria" panose="02040503050406030204" pitchFamily="18" charset="0"/>
              </a:rPr>
            </a:br>
            <a:r>
              <a:rPr lang="ru-RU" sz="2000" dirty="0">
                <a:latin typeface="Cambria" panose="02040503050406030204" pitchFamily="18" charset="0"/>
              </a:rPr>
              <a:t>… но делают это уже более «системно»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Котиков Александр,</a:t>
            </a:r>
          </a:p>
          <a:p>
            <a:r>
              <a:rPr lang="ru-RU" dirty="0"/>
              <a:t>архитектор ИТ, Тойота Мотор</a:t>
            </a:r>
          </a:p>
        </p:txBody>
      </p:sp>
    </p:spTree>
    <p:extLst>
      <p:ext uri="{BB962C8B-B14F-4D97-AF65-F5344CB8AC3E}">
        <p14:creationId xmlns:p14="http://schemas.microsoft.com/office/powerpoint/2010/main" val="316019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CHECK 1: </a:t>
            </a:r>
            <a:r>
              <a:rPr lang="ru-RU" sz="2900" dirty="0"/>
              <a:t>Итоги описания процессов</a:t>
            </a:r>
            <a:r>
              <a:rPr lang="en-US" sz="2900" dirty="0"/>
              <a:t> </a:t>
            </a:r>
            <a:endParaRPr lang="ru-RU" sz="29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4295275" y="3656015"/>
            <a:ext cx="338554" cy="15110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00" dirty="0">
                <a:latin typeface="Times" pitchFamily="18" charset="0"/>
              </a:rPr>
              <a:t>TOTAL = 65</a:t>
            </a:r>
            <a:endParaRPr lang="ru-RU" sz="1000" dirty="0">
              <a:latin typeface="Times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520541"/>
              </p:ext>
            </p:extLst>
          </p:nvPr>
        </p:nvGraphicFramePr>
        <p:xfrm>
          <a:off x="6444440" y="2852936"/>
          <a:ext cx="2088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890649"/>
              </p:ext>
            </p:extLst>
          </p:nvPr>
        </p:nvGraphicFramePr>
        <p:xfrm>
          <a:off x="755563" y="2852936"/>
          <a:ext cx="2088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056807"/>
              </p:ext>
            </p:extLst>
          </p:nvPr>
        </p:nvGraphicFramePr>
        <p:xfrm>
          <a:off x="3564121" y="2852936"/>
          <a:ext cx="2088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ight Brace 7"/>
          <p:cNvSpPr/>
          <p:nvPr/>
        </p:nvSpPr>
        <p:spPr bwMode="auto">
          <a:xfrm rot="5400000">
            <a:off x="1716158" y="3194653"/>
            <a:ext cx="151200" cy="2088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1522449" y="3691384"/>
            <a:ext cx="338554" cy="14402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00" dirty="0">
                <a:latin typeface="Times" pitchFamily="18" charset="0"/>
              </a:rPr>
              <a:t>TOTAL = 25</a:t>
            </a:r>
            <a:endParaRPr lang="ru-RU" sz="1000" dirty="0">
              <a:latin typeface="Times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460267" y="3201837"/>
            <a:ext cx="151200" cy="2088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7175595" y="3656015"/>
            <a:ext cx="338554" cy="15110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00" dirty="0">
                <a:latin typeface="Times" pitchFamily="18" charset="0"/>
              </a:rPr>
              <a:t>TOTAL = 252</a:t>
            </a:r>
            <a:endParaRPr lang="ru-RU" sz="1000" dirty="0">
              <a:latin typeface="Times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7340587" y="3201837"/>
            <a:ext cx="151200" cy="2088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38264"/>
              </p:ext>
            </p:extLst>
          </p:nvPr>
        </p:nvGraphicFramePr>
        <p:xfrm>
          <a:off x="3527761" y="4623770"/>
          <a:ext cx="2088232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20"/>
          <p:cNvSpPr txBox="1"/>
          <p:nvPr/>
        </p:nvSpPr>
        <p:spPr>
          <a:xfrm rot="5400000">
            <a:off x="4330774" y="5369053"/>
            <a:ext cx="338554" cy="14402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Times" pitchFamily="18" charset="0"/>
              </a:rPr>
              <a:t>TOTAL = 129</a:t>
            </a:r>
            <a:endParaRPr lang="ru-RU" sz="1000" dirty="0"/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4461317" y="4878470"/>
            <a:ext cx="149359" cy="20882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353479"/>
              </p:ext>
            </p:extLst>
          </p:nvPr>
        </p:nvGraphicFramePr>
        <p:xfrm>
          <a:off x="6300756" y="4531887"/>
          <a:ext cx="2088232" cy="126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TextBox 20"/>
          <p:cNvSpPr txBox="1"/>
          <p:nvPr/>
        </p:nvSpPr>
        <p:spPr>
          <a:xfrm rot="5400000">
            <a:off x="7211094" y="5369053"/>
            <a:ext cx="338554" cy="14402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Times" pitchFamily="18" charset="0"/>
              </a:rPr>
              <a:t>TOTAL = 917</a:t>
            </a:r>
            <a:endParaRPr lang="ru-RU" sz="1000" dirty="0"/>
          </a:p>
        </p:txBody>
      </p:sp>
      <p:sp>
        <p:nvSpPr>
          <p:cNvPr id="23" name="Right Brace 22"/>
          <p:cNvSpPr/>
          <p:nvPr/>
        </p:nvSpPr>
        <p:spPr bwMode="auto">
          <a:xfrm rot="5400000">
            <a:off x="7341506" y="4878470"/>
            <a:ext cx="149359" cy="20882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091913"/>
              </p:ext>
            </p:extLst>
          </p:nvPr>
        </p:nvGraphicFramePr>
        <p:xfrm>
          <a:off x="827816" y="4695778"/>
          <a:ext cx="2088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" name="TextBox 25"/>
          <p:cNvSpPr txBox="1"/>
          <p:nvPr/>
        </p:nvSpPr>
        <p:spPr>
          <a:xfrm rot="5400000">
            <a:off x="1522694" y="5369053"/>
            <a:ext cx="338554" cy="14402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000" dirty="0">
                <a:latin typeface="Times" pitchFamily="18" charset="0"/>
              </a:rPr>
              <a:t>TOTAL = 105</a:t>
            </a:r>
            <a:endParaRPr lang="ru-RU" sz="1000" dirty="0">
              <a:latin typeface="Times" pitchFamily="18" charset="0"/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5400000">
            <a:off x="1653237" y="4878470"/>
            <a:ext cx="149359" cy="20882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734360"/>
              </p:ext>
            </p:extLst>
          </p:nvPr>
        </p:nvGraphicFramePr>
        <p:xfrm>
          <a:off x="3635896" y="1196753"/>
          <a:ext cx="2174555" cy="1656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1" name="Double Brace 30"/>
          <p:cNvSpPr/>
          <p:nvPr/>
        </p:nvSpPr>
        <p:spPr>
          <a:xfrm>
            <a:off x="3275857" y="1268761"/>
            <a:ext cx="2664295" cy="151216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20"/>
          <p:cNvSpPr txBox="1"/>
          <p:nvPr/>
        </p:nvSpPr>
        <p:spPr>
          <a:xfrm rot="5400000">
            <a:off x="7383515" y="613151"/>
            <a:ext cx="338554" cy="28233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Times" pitchFamily="18" charset="0"/>
              </a:rPr>
              <a:t>TOTAL TO BE = 67</a:t>
            </a:r>
            <a:endParaRPr lang="ru-RU" sz="1000" dirty="0"/>
          </a:p>
        </p:txBody>
      </p:sp>
      <p:sp>
        <p:nvSpPr>
          <p:cNvPr id="33" name="TextBox 20"/>
          <p:cNvSpPr txBox="1"/>
          <p:nvPr/>
        </p:nvSpPr>
        <p:spPr>
          <a:xfrm rot="5400000">
            <a:off x="1658879" y="704286"/>
            <a:ext cx="338554" cy="26073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latin typeface="Times" pitchFamily="18" charset="0"/>
              </a:rPr>
              <a:t>TOTAL AS IS = 29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657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Graphic spid="6" grpId="0">
        <p:bldAsOne/>
      </p:bldGraphic>
      <p:bldGraphic spid="7" grpId="0">
        <p:bldAsOne/>
      </p:bldGraphic>
      <p:bldP spid="8" grpId="0" animBg="1"/>
      <p:bldP spid="9" grpId="0"/>
      <p:bldP spid="10" grpId="0" animBg="1"/>
      <p:bldP spid="11" grpId="0"/>
      <p:bldP spid="12" grpId="0" animBg="1"/>
      <p:bldGraphic spid="18" grpId="0">
        <p:bldAsOne/>
      </p:bldGraphic>
      <p:bldP spid="19" grpId="0"/>
      <p:bldP spid="20" grpId="0" animBg="1"/>
      <p:bldGraphic spid="21" grpId="0">
        <p:bldAsOne/>
      </p:bldGraphic>
      <p:bldP spid="22" grpId="0"/>
      <p:bldP spid="23" grpId="0" animBg="1"/>
      <p:bldGraphic spid="24" grpId="0">
        <p:bldAsOne/>
      </p:bldGraphic>
      <p:bldP spid="26" grpId="0"/>
      <p:bldP spid="27" grpId="0" animBg="1"/>
      <p:bldGraphic spid="29" grpId="0">
        <p:bldAsOne/>
      </p:bldGraphic>
      <p:bldP spid="31" grpId="0" animBg="1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ACT 1: </a:t>
            </a:r>
            <a:r>
              <a:rPr lang="ru-RU" sz="2900" dirty="0"/>
              <a:t>Сценарии изменения процессов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2779532"/>
              </p:ext>
            </p:extLst>
          </p:nvPr>
        </p:nvGraphicFramePr>
        <p:xfrm>
          <a:off x="467544" y="1268761"/>
          <a:ext cx="8229600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826381"/>
              </p:ext>
            </p:extLst>
          </p:nvPr>
        </p:nvGraphicFramePr>
        <p:xfrm>
          <a:off x="446856" y="3645024"/>
          <a:ext cx="82296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0244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Контактная информация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3200" dirty="0"/>
              <a:t>Спасибо за ваше внимание</a:t>
            </a:r>
          </a:p>
          <a:p>
            <a:endParaRPr lang="ru-RU" dirty="0"/>
          </a:p>
          <a:p>
            <a:endParaRPr lang="ru-RU" dirty="0"/>
          </a:p>
          <a:p>
            <a:pPr marL="0" indent="0" algn="r">
              <a:buNone/>
            </a:pPr>
            <a:r>
              <a:rPr lang="ru-RU" dirty="0"/>
              <a:t>Котиков Александр,</a:t>
            </a:r>
          </a:p>
          <a:p>
            <a:pPr marL="0" indent="0" algn="r">
              <a:buNone/>
            </a:pPr>
            <a:r>
              <a:rPr lang="en-US" dirty="0">
                <a:hlinkClick r:id="rId3"/>
              </a:rPr>
              <a:t>https://ru.linkedin.com/in/akotikov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48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Моя «теоретическая база»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Ярославский Государственный Университет им. П.Г. Демидова, математик, системный программист, </a:t>
            </a:r>
            <a:r>
              <a:rPr lang="ru-RU" sz="1800" dirty="0">
                <a:solidFill>
                  <a:srgbClr val="FF0000"/>
                </a:solidFill>
              </a:rPr>
              <a:t>2000-2005</a:t>
            </a:r>
          </a:p>
          <a:p>
            <a:r>
              <a:rPr lang="ru-RU" sz="1800" dirty="0"/>
              <a:t>Школа ИТ-Менеджмента Академии Народного Хозяйства при Правительстве Российской Федерации, ИТ-менеджер</a:t>
            </a:r>
            <a:r>
              <a:rPr lang="en-US" sz="1800" dirty="0"/>
              <a:t>: </a:t>
            </a:r>
            <a:r>
              <a:rPr lang="ru-RU" sz="1800" dirty="0"/>
              <a:t>руководитель проектов, бизнес-аналитик, </a:t>
            </a:r>
            <a:r>
              <a:rPr lang="ru-RU" sz="1800" dirty="0">
                <a:solidFill>
                  <a:srgbClr val="FF0000"/>
                </a:solidFill>
              </a:rPr>
              <a:t>2009-2010</a:t>
            </a:r>
          </a:p>
          <a:p>
            <a:r>
              <a:rPr lang="ru-RU" sz="1800" dirty="0"/>
              <a:t>Высшая Школа Бизнес-Информатики Национального Исследовательского Университета «Высшей Школы Экономики», менеджер процессного управления операционной деятельностью компании, </a:t>
            </a:r>
            <a:r>
              <a:rPr lang="ru-RU" sz="1800" dirty="0">
                <a:solidFill>
                  <a:srgbClr val="FF0000"/>
                </a:solidFill>
              </a:rPr>
              <a:t>2015-2016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Действительный член Ассоциации профессионалов управления бизнес-процессами (</a:t>
            </a:r>
            <a:r>
              <a:rPr lang="en-US" sz="1800" dirty="0">
                <a:solidFill>
                  <a:srgbClr val="FF0000"/>
                </a:solidFill>
              </a:rPr>
              <a:t>ABPMP Russia)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9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Содержание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«Если вы не способны описать то,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что вы делаете, как процесс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– вы не знаете, что вы делаете.»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Эдвард </a:t>
            </a:r>
            <a:r>
              <a:rPr lang="ru-RU" sz="1400" i="1" dirty="0" err="1"/>
              <a:t>Деминг</a:t>
            </a:r>
            <a:endParaRPr lang="ru-RU" sz="1400" i="1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P</a:t>
            </a:r>
            <a:r>
              <a:rPr lang="en-US" sz="1800" dirty="0"/>
              <a:t>LAN: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ru-RU" sz="1800" dirty="0"/>
              <a:t>Описание процессов</a:t>
            </a:r>
            <a:r>
              <a:rPr lang="en-US" sz="1800" dirty="0"/>
              <a:t>: </a:t>
            </a:r>
            <a:r>
              <a:rPr lang="ru-RU" sz="1800" dirty="0"/>
              <a:t>возможный сценарий начинания</a:t>
            </a:r>
          </a:p>
          <a:p>
            <a:r>
              <a:rPr lang="en-US" sz="1800" dirty="0">
                <a:solidFill>
                  <a:srgbClr val="FF0000"/>
                </a:solidFill>
              </a:rPr>
              <a:t>D</a:t>
            </a:r>
            <a:r>
              <a:rPr lang="en-US" sz="1800" dirty="0"/>
              <a:t>O: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ru-RU" sz="1800" dirty="0"/>
              <a:t>Бизнес-процессы как часть внедрения </a:t>
            </a:r>
            <a:r>
              <a:rPr lang="en-US" sz="1800" dirty="0"/>
              <a:t>ERP-</a:t>
            </a:r>
            <a:r>
              <a:rPr lang="ru-RU" sz="1800" dirty="0"/>
              <a:t>системы</a:t>
            </a:r>
            <a:endParaRPr lang="en-US" sz="1800" dirty="0"/>
          </a:p>
          <a:p>
            <a:r>
              <a:rPr lang="en-US" sz="1800" dirty="0">
                <a:solidFill>
                  <a:srgbClr val="FF0000"/>
                </a:solidFill>
              </a:rPr>
              <a:t>C</a:t>
            </a:r>
            <a:r>
              <a:rPr lang="en-US" sz="1800" dirty="0"/>
              <a:t>HECK: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ru-RU" sz="1800" dirty="0"/>
              <a:t>Цифры проделанной работы по описанию процессов</a:t>
            </a:r>
          </a:p>
          <a:p>
            <a:r>
              <a:rPr lang="en-US" sz="1800" dirty="0">
                <a:solidFill>
                  <a:srgbClr val="FF0000"/>
                </a:solidFill>
              </a:rPr>
              <a:t>A</a:t>
            </a:r>
            <a:r>
              <a:rPr lang="en-US" sz="1800" dirty="0"/>
              <a:t>CT: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ru-RU" sz="1800" dirty="0"/>
              <a:t>Управление изменениями процессов</a:t>
            </a:r>
            <a:endParaRPr lang="en-US" sz="18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8841" y="6381328"/>
            <a:ext cx="8075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* Цикл </a:t>
            </a:r>
            <a:r>
              <a:rPr lang="en-US" sz="1400" i="1" dirty="0"/>
              <a:t>PDCA – </a:t>
            </a:r>
            <a:r>
              <a:rPr lang="ru-RU" sz="1400" i="1" dirty="0"/>
              <a:t>цикл постоянного совершенствования</a:t>
            </a:r>
          </a:p>
        </p:txBody>
      </p:sp>
    </p:spTree>
    <p:extLst>
      <p:ext uri="{BB962C8B-B14F-4D97-AF65-F5344CB8AC3E}">
        <p14:creationId xmlns:p14="http://schemas.microsoft.com/office/powerpoint/2010/main" val="235878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</a:t>
            </a:r>
            <a:r>
              <a:rPr lang="ru-RU" dirty="0"/>
              <a:t>1</a:t>
            </a:r>
            <a:r>
              <a:rPr lang="en-US" dirty="0"/>
              <a:t>: </a:t>
            </a:r>
            <a:r>
              <a:rPr lang="ru-RU" dirty="0"/>
              <a:t>Исследования российского рынка процессного управления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865984"/>
          </a:xfrm>
        </p:spPr>
        <p:txBody>
          <a:bodyPr>
            <a:noAutofit/>
          </a:bodyPr>
          <a:lstStyle/>
          <a:p>
            <a:r>
              <a:rPr lang="ru-RU" sz="1800" i="1" dirty="0"/>
              <a:t>«По пятиуровневой шкале процессной зрелости </a:t>
            </a:r>
            <a:r>
              <a:rPr lang="ru-RU" sz="1800" i="1" dirty="0" err="1"/>
              <a:t>Gartner</a:t>
            </a:r>
            <a:r>
              <a:rPr lang="ru-RU" sz="1800" i="1" dirty="0"/>
              <a:t> российским компаниям я бы присвоила в среднем второй уровень… компании подошли к тому моменту, когда им стали </a:t>
            </a:r>
            <a:r>
              <a:rPr lang="ru-RU" sz="1800" i="1" dirty="0">
                <a:solidFill>
                  <a:srgbClr val="FF0000"/>
                </a:solidFill>
              </a:rPr>
              <a:t>нужны Стандарты в терминологии, методиках, управлении</a:t>
            </a:r>
            <a:r>
              <a:rPr lang="ru-RU" sz="1800" i="1" dirty="0"/>
              <a:t>. Это и есть уровень второй. Проводником этих стандартов в организации служит так называемый </a:t>
            </a:r>
            <a:r>
              <a:rPr lang="ru-RU" sz="1800" i="1" dirty="0">
                <a:solidFill>
                  <a:srgbClr val="FF0000"/>
                </a:solidFill>
              </a:rPr>
              <a:t>Процессный офис</a:t>
            </a:r>
            <a:r>
              <a:rPr lang="ru-RU" sz="1800" i="1" dirty="0"/>
              <a:t>. Поэтому компаниям сегодня нужно создавать такой «законодательный орган» в сфере BPM, реальный или виртуальный, чтобы </a:t>
            </a:r>
            <a:r>
              <a:rPr lang="ru-RU" sz="1800" i="1" dirty="0">
                <a:solidFill>
                  <a:srgbClr val="FF0000"/>
                </a:solidFill>
              </a:rPr>
              <a:t>BPM*-партизанщину превратить в регулярную деятельность по управлению своими бизнес-процессами</a:t>
            </a:r>
            <a:r>
              <a:rPr lang="ru-RU" sz="1800" i="1" dirty="0"/>
              <a:t>. И это будет переход на третий и последующие уровни процессной зрелости.»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1400" i="1" dirty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Мария </a:t>
            </a:r>
            <a:r>
              <a:rPr lang="ru-RU" sz="1400" i="1" dirty="0" err="1"/>
              <a:t>Каменнова</a:t>
            </a:r>
            <a:r>
              <a:rPr lang="ru-RU" sz="1400" i="1" dirty="0"/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генеральный директор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компании «Логика BPM»,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400" i="1" dirty="0"/>
              <a:t>21.03.2014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36999"/>
              </p:ext>
            </p:extLst>
          </p:nvPr>
        </p:nvGraphicFramePr>
        <p:xfrm>
          <a:off x="311495" y="5157192"/>
          <a:ext cx="8608603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0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Исследование «Российский рынок BPM 2013»</a:t>
                      </a:r>
                      <a:endParaRPr kumimoji="0" lang="ru-RU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Исследование «Российский рынок BPM 2014»</a:t>
                      </a:r>
                      <a:endParaRPr kumimoji="0" lang="ru-RU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hlinkClick r:id="rId5"/>
                        </a:rPr>
                        <a:t>Исследование ABPMP </a:t>
                      </a:r>
                      <a:r>
                        <a:rPr lang="ru-RU" b="1" dirty="0" err="1">
                          <a:hlinkClick r:id="rId5"/>
                        </a:rPr>
                        <a:t>Russia</a:t>
                      </a:r>
                      <a:r>
                        <a:rPr lang="ru-RU" b="1" dirty="0">
                          <a:hlinkClick r:id="rId5"/>
                        </a:rPr>
                        <a:t> «Российский рынок BPM 2015»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88841" y="6381328"/>
            <a:ext cx="8075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* </a:t>
            </a:r>
            <a:r>
              <a:rPr lang="en-US" sz="1400" i="1" dirty="0"/>
              <a:t>BPM – </a:t>
            </a:r>
            <a:r>
              <a:rPr lang="ru-RU" sz="1400" i="1" dirty="0"/>
              <a:t>методология управления бизнес-процессами или методология процессного управления </a:t>
            </a:r>
          </a:p>
        </p:txBody>
      </p:sp>
    </p:spTree>
    <p:extLst>
      <p:ext uri="{BB962C8B-B14F-4D97-AF65-F5344CB8AC3E}">
        <p14:creationId xmlns:p14="http://schemas.microsoft.com/office/powerpoint/2010/main" val="315801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</a:t>
            </a:r>
            <a:r>
              <a:rPr lang="ru-RU" dirty="0"/>
              <a:t>2</a:t>
            </a:r>
            <a:r>
              <a:rPr lang="en-US" dirty="0"/>
              <a:t>: </a:t>
            </a:r>
            <a:r>
              <a:rPr lang="ru-RU" dirty="0"/>
              <a:t>Об инструментах для процессного управления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3" y="1268760"/>
            <a:ext cx="3690963" cy="38109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725" y="2492896"/>
            <a:ext cx="3627120" cy="37411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8672" y="5157192"/>
            <a:ext cx="3501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Gartner Magic Quadrant</a:t>
            </a:r>
            <a:r>
              <a:rPr lang="ru-RU" dirty="0"/>
              <a:t>*</a:t>
            </a:r>
            <a:r>
              <a:rPr lang="en-US" dirty="0"/>
              <a:t> for</a:t>
            </a:r>
          </a:p>
          <a:p>
            <a:r>
              <a:rPr lang="en-US" dirty="0"/>
              <a:t>Business Process Analysis Tools,</a:t>
            </a:r>
          </a:p>
          <a:p>
            <a:r>
              <a:rPr lang="en-US" dirty="0"/>
              <a:t>2011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292567"/>
            <a:ext cx="3660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Gartner Magic Quadrant* for</a:t>
            </a:r>
          </a:p>
          <a:p>
            <a:r>
              <a:rPr lang="en-US" dirty="0"/>
              <a:t>Intelligent</a:t>
            </a:r>
          </a:p>
          <a:p>
            <a:r>
              <a:rPr lang="en-US" dirty="0"/>
              <a:t>Business Process Management Suites,</a:t>
            </a:r>
          </a:p>
          <a:p>
            <a:r>
              <a:rPr lang="en-US" dirty="0"/>
              <a:t>201</a:t>
            </a:r>
            <a:r>
              <a:rPr lang="ru-RU" dirty="0"/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6385963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* </a:t>
            </a:r>
            <a:r>
              <a:rPr lang="en-US" sz="1400" i="1" dirty="0"/>
              <a:t>Gartner Magic Quadrant - </a:t>
            </a:r>
            <a:r>
              <a:rPr lang="ru-RU" sz="1400" i="1" dirty="0"/>
              <a:t>маркетинговые исследовательские отчеты компании </a:t>
            </a:r>
            <a:r>
              <a:rPr lang="en-US" sz="1400" i="1" dirty="0"/>
              <a:t>Gartner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8322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PLAN </a:t>
            </a:r>
            <a:r>
              <a:rPr lang="ru-RU" sz="2900" dirty="0"/>
              <a:t>3</a:t>
            </a:r>
            <a:r>
              <a:rPr lang="en-US" sz="2900" dirty="0"/>
              <a:t>: </a:t>
            </a:r>
            <a:r>
              <a:rPr lang="ru-RU" sz="2900" dirty="0"/>
              <a:t>Кейс по выбору </a:t>
            </a:r>
            <a:r>
              <a:rPr lang="en-US" sz="2900" dirty="0"/>
              <a:t>BPM-</a:t>
            </a:r>
            <a:r>
              <a:rPr lang="ru-RU" sz="2900" dirty="0"/>
              <a:t>решения*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6385963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* </a:t>
            </a:r>
            <a:r>
              <a:rPr lang="en-US" sz="1400" i="1" dirty="0"/>
              <a:t>BPM-</a:t>
            </a:r>
            <a:r>
              <a:rPr lang="ru-RU" sz="1400" i="1" dirty="0"/>
              <a:t>решение - решение, поддерживающее методологию процессного управления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6908525"/>
              </p:ext>
            </p:extLst>
          </p:nvPr>
        </p:nvGraphicFramePr>
        <p:xfrm>
          <a:off x="457200" y="1219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BPM-</a:t>
                      </a:r>
                      <a:r>
                        <a:rPr lang="ru-RU" sz="1600" baseline="0" dirty="0"/>
                        <a:t>решение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Позиционирование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Стоимость 3-х лицензий,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ARIS Express</a:t>
                      </a:r>
                      <a:r>
                        <a:rPr lang="ru-RU" sz="1600" dirty="0"/>
                        <a:t>, </a:t>
                      </a:r>
                      <a:r>
                        <a:rPr lang="en-US" sz="1600" dirty="0"/>
                        <a:t>Software</a:t>
                      </a:r>
                      <a:r>
                        <a:rPr lang="en-US" sz="1600" baseline="0" dirty="0"/>
                        <a:t> AG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для моделирования бизнес-процессов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Бесплатно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Visi</a:t>
                      </a:r>
                      <a:r>
                        <a:rPr lang="en-US" sz="1600" baseline="0" dirty="0"/>
                        <a:t>o</a:t>
                      </a:r>
                      <a:r>
                        <a:rPr lang="ru-RU" sz="1600" baseline="0" dirty="0"/>
                        <a:t>, </a:t>
                      </a:r>
                      <a:r>
                        <a:rPr lang="en-US" sz="1600" baseline="0" dirty="0"/>
                        <a:t>Microsoft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многофункциональная платформа для создания схем, обладающая обширным набором встроенных элементов.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~</a:t>
                      </a:r>
                      <a:r>
                        <a:rPr lang="en-US" sz="1600" baseline="0" dirty="0"/>
                        <a:t> </a:t>
                      </a:r>
                      <a:r>
                        <a:rPr lang="ru-RU" sz="1600" dirty="0"/>
                        <a:t>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Business</a:t>
                      </a:r>
                      <a:r>
                        <a:rPr lang="en-US" sz="1600" baseline="0" dirty="0"/>
                        <a:t> Studio, </a:t>
                      </a:r>
                      <a:r>
                        <a:rPr lang="ru-RU" sz="1600" baseline="0" dirty="0"/>
                        <a:t>ГК «Современные технологии управления» </a:t>
                      </a:r>
                      <a:r>
                        <a:rPr lang="ru-RU" sz="1600" baseline="0" dirty="0">
                          <a:solidFill>
                            <a:srgbClr val="FF0000"/>
                          </a:solidFill>
                        </a:rPr>
                        <a:t>(+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Visio)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бизнес-моделирования</a:t>
                      </a:r>
                      <a:r>
                        <a:rPr kumimoji="0"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позволяющая создать эффективную организацию.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150 900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rtl="0" eaLnBrk="1" latinLnBrk="0" hangingPunct="1"/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+ 50 000 =</a:t>
                      </a:r>
                    </a:p>
                    <a:p>
                      <a:pPr marL="0" algn="r" rtl="0" eaLnBrk="1" latinLnBrk="0" hangingPunct="1"/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200 900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ARIS, Software</a:t>
                      </a:r>
                      <a:r>
                        <a:rPr lang="en-US" sz="1600" baseline="0" dirty="0"/>
                        <a:t> AG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платформа для анализа бизнес-процессов.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5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4: </a:t>
            </a:r>
            <a:r>
              <a:rPr lang="ru-RU" dirty="0"/>
              <a:t>«Пара нотаций» для описания процессов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6" y="1484784"/>
            <a:ext cx="414743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412776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Верхний уровень (</a:t>
            </a:r>
            <a:r>
              <a:rPr lang="en-US" dirty="0"/>
              <a:t>VAD*):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Детализация</a:t>
            </a:r>
            <a:r>
              <a:rPr lang="en-US" dirty="0"/>
              <a:t> (EPC**):</a:t>
            </a:r>
            <a:endParaRPr lang="ru-RU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248472" cy="468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12740"/>
            <a:ext cx="3197478" cy="21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1560" y="6385963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* </a:t>
            </a:r>
            <a:r>
              <a:rPr lang="en-US" sz="1400" i="1" dirty="0"/>
              <a:t>VAD – </a:t>
            </a:r>
            <a:r>
              <a:rPr lang="ru-RU" sz="1400" i="1" dirty="0"/>
              <a:t>диаграмма цепочки добавленной стоимости, </a:t>
            </a:r>
            <a:r>
              <a:rPr lang="en-US" sz="1400" i="1" dirty="0"/>
              <a:t>** EPC - </a:t>
            </a:r>
            <a:r>
              <a:rPr lang="ru-RU" sz="1400" dirty="0"/>
              <a:t>событийная цепочка процессов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90733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DO 1: </a:t>
            </a:r>
            <a:r>
              <a:rPr lang="ru-RU" sz="2900" dirty="0"/>
              <a:t>Проект по внедрению </a:t>
            </a:r>
            <a:r>
              <a:rPr lang="en-US" sz="2900" dirty="0"/>
              <a:t>ERP-</a:t>
            </a:r>
            <a:r>
              <a:rPr lang="ru-RU" sz="2900" dirty="0"/>
              <a:t>системы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4"/>
          <a:stretch/>
        </p:blipFill>
        <p:spPr>
          <a:xfrm>
            <a:off x="467544" y="1268761"/>
            <a:ext cx="8208912" cy="1173378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59761"/>
              </p:ext>
            </p:extLst>
          </p:nvPr>
        </p:nvGraphicFramePr>
        <p:xfrm>
          <a:off x="467544" y="2708920"/>
          <a:ext cx="8208912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835875966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1400" dirty="0"/>
                        <a:t>Этап</a:t>
                      </a:r>
                      <a:r>
                        <a:rPr lang="ru-RU" sz="1400" baseline="0" dirty="0"/>
                        <a:t>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Артефакт</a:t>
                      </a:r>
                      <a:r>
                        <a:rPr lang="ru-RU" sz="1400" baseline="0" dirty="0"/>
                        <a:t>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Элементы</a:t>
                      </a:r>
                      <a:r>
                        <a:rPr lang="ru-RU" sz="1400" baseline="0" dirty="0"/>
                        <a:t> процессного подхода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58">
                <a:tc>
                  <a:txBody>
                    <a:bodyPr/>
                    <a:lstStyle/>
                    <a:p>
                      <a:r>
                        <a:rPr lang="ru-RU" sz="1400" dirty="0"/>
                        <a:t>Диагностика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Документ «Описание Процесса» (ОП)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1 Документ = 1 Процесс «как есть»</a:t>
                      </a:r>
                      <a:endParaRPr lang="ru-RU" sz="14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/>
                        <a:t>Схема</a:t>
                      </a:r>
                      <a:r>
                        <a:rPr lang="ru-RU" sz="1400" dirty="0"/>
                        <a:t> Процесса «как есть»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/>
                        <a:t>Анализ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/>
                        <a:t>Документ «Описание Функций Автоматизированной</a:t>
                      </a:r>
                      <a:r>
                        <a:rPr lang="ru-RU" sz="1400" baseline="0" dirty="0"/>
                        <a:t> Системы» (ОФАС)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/>
                        <a:t>Классификатор</a:t>
                      </a:r>
                      <a:r>
                        <a:rPr lang="ru-RU" sz="1400" baseline="0" dirty="0"/>
                        <a:t> Процессов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/>
                        <a:t>Функциональные владельцы Процессов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/>
                        <a:t>1 Документ = 1 Процесс «как будет»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/>
                        <a:t>Схема Процесса «как будет»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/>
                        <a:t>Дизайн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/>
                        <a:t>Документ «Функциональный</a:t>
                      </a:r>
                      <a:r>
                        <a:rPr lang="ru-RU" sz="1400" baseline="0" dirty="0"/>
                        <a:t> Дизайн» (ФД)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1 Действие в Процессе = 1 Документ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/>
                        <a:t>Эксплуатация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/>
                        <a:t>Функциональность</a:t>
                      </a:r>
                      <a:r>
                        <a:rPr lang="ru-RU" sz="1400" baseline="0" dirty="0"/>
                        <a:t> </a:t>
                      </a:r>
                      <a:r>
                        <a:rPr lang="en-US" sz="1400" baseline="0" dirty="0"/>
                        <a:t>ERP-</a:t>
                      </a:r>
                      <a:r>
                        <a:rPr lang="ru-RU" sz="1400" baseline="0" dirty="0"/>
                        <a:t>системы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Исполнение Процесса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6385963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* Процесс = Поток работ</a:t>
            </a:r>
          </a:p>
        </p:txBody>
      </p:sp>
    </p:spTree>
    <p:extLst>
      <p:ext uri="{BB962C8B-B14F-4D97-AF65-F5344CB8AC3E}">
        <p14:creationId xmlns:p14="http://schemas.microsoft.com/office/powerpoint/2010/main" val="59570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</a:t>
            </a:r>
            <a:r>
              <a:rPr lang="ru-RU" dirty="0"/>
              <a:t>2</a:t>
            </a:r>
            <a:r>
              <a:rPr lang="en-US" dirty="0"/>
              <a:t>: </a:t>
            </a:r>
            <a:r>
              <a:rPr lang="ru-RU" dirty="0"/>
              <a:t>Деятельность по описанию процессов на одном слайде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8490121"/>
              </p:ext>
            </p:extLst>
          </p:nvPr>
        </p:nvGraphicFramePr>
        <p:xfrm>
          <a:off x="457200" y="1219201"/>
          <a:ext cx="8291264" cy="4453324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615">
                <a:tc>
                  <a:txBody>
                    <a:bodyPr/>
                    <a:lstStyle/>
                    <a:p>
                      <a:r>
                        <a:rPr lang="ru-RU" sz="1400" dirty="0"/>
                        <a:t>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Описание процессов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Анализ процессов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Период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2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2013.09</a:t>
                      </a:r>
                      <a:r>
                        <a:rPr lang="ru-RU" sz="1200" baseline="0" dirty="0"/>
                        <a:t> – 2013.12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Процессы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</a:rPr>
                        <a:t> «как есть»</a:t>
                      </a:r>
                      <a:r>
                        <a:rPr lang="ru-RU" sz="1400" baseline="0" dirty="0"/>
                        <a:t> закупки, продажи и логистики автомобилей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rgbClr val="FF0000"/>
                          </a:solidFill>
                        </a:rPr>
                        <a:t>Классификация процессов «как есть»</a:t>
                      </a:r>
                      <a:r>
                        <a:rPr lang="ru-RU" sz="1400" baseline="0" dirty="0"/>
                        <a:t> закупки, продажи и логистики автомобилей</a:t>
                      </a:r>
                      <a:r>
                        <a:rPr lang="en-US" sz="1400" baseline="0" dirty="0"/>
                        <a:t> </a:t>
                      </a:r>
                      <a:r>
                        <a:rPr lang="ru-RU" sz="1400" baseline="0" dirty="0"/>
                        <a:t>в соответствии с референтной моделью </a:t>
                      </a:r>
                      <a:r>
                        <a:rPr lang="en-US" sz="1400" baseline="0" dirty="0"/>
                        <a:t>SCOR</a:t>
                      </a:r>
                      <a:r>
                        <a:rPr lang="ru-RU" sz="1400" baseline="0" dirty="0"/>
                        <a:t>*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2014.01 </a:t>
                      </a:r>
                      <a:r>
                        <a:rPr kumimoji="0" lang="ru-RU" sz="1200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en-US" sz="1200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2014.08</a:t>
                      </a:r>
                      <a:endParaRPr kumimoji="0" lang="ru-RU" sz="12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64">
                <a:tc>
                  <a:txBody>
                    <a:bodyPr/>
                    <a:lstStyle/>
                    <a:p>
                      <a:r>
                        <a:rPr lang="ru-RU" sz="1200" dirty="0"/>
                        <a:t>2014.01 </a:t>
                      </a:r>
                      <a:r>
                        <a:rPr lang="ru-RU" sz="1200" baseline="0" dirty="0"/>
                        <a:t>– 2014.12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Процессы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</a:rPr>
                        <a:t> «как есть»</a:t>
                      </a:r>
                      <a:r>
                        <a:rPr lang="ru-RU" sz="1400" baseline="0" dirty="0"/>
                        <a:t> послепродажного обслуживания (вкл. запасные части)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Классификация процессов 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</a:rPr>
                        <a:t>«как есть»</a:t>
                      </a:r>
                      <a:r>
                        <a:rPr lang="ru-RU" sz="1400" baseline="0" dirty="0"/>
                        <a:t> послепродажного обслуживания (не вкл. запасные части) в соответствии с </a:t>
                      </a:r>
                      <a:r>
                        <a:rPr lang="ru-RU" sz="1400" baseline="0" dirty="0" err="1"/>
                        <a:t>референтной</a:t>
                      </a:r>
                      <a:r>
                        <a:rPr lang="ru-RU" sz="1400" baseline="0" dirty="0"/>
                        <a:t> моделью </a:t>
                      </a:r>
                      <a:r>
                        <a:rPr lang="en-US" sz="1400" baseline="0" dirty="0"/>
                        <a:t>APQC**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2015.01 </a:t>
                      </a:r>
                      <a:r>
                        <a:rPr lang="ru-RU" sz="1200" baseline="0" dirty="0"/>
                        <a:t>– 2015.07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r>
                        <a:rPr lang="ru-RU" sz="1200" dirty="0"/>
                        <a:t>2015.01 </a:t>
                      </a:r>
                      <a:r>
                        <a:rPr lang="ru-RU" sz="1200" baseline="0" dirty="0"/>
                        <a:t>– 2015.04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Процессы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</a:rPr>
                        <a:t> «как будет»</a:t>
                      </a:r>
                      <a:r>
                        <a:rPr lang="ru-RU" sz="1400" baseline="0" dirty="0"/>
                        <a:t> закупки, продажи и логистики автомобилей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629">
                <a:tc>
                  <a:txBody>
                    <a:bodyPr/>
                    <a:lstStyle/>
                    <a:p>
                      <a:r>
                        <a:rPr lang="ru-RU" sz="1200" dirty="0"/>
                        <a:t>2015.01</a:t>
                      </a:r>
                      <a:r>
                        <a:rPr lang="ru-RU" sz="1200" baseline="0" dirty="0"/>
                        <a:t> – 2015.07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Процессы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</a:rPr>
                        <a:t> «как будет»</a:t>
                      </a:r>
                      <a:r>
                        <a:rPr lang="ru-RU" sz="1400" baseline="0" dirty="0"/>
                        <a:t> послепродажного обслуживания автомобилей (не вкл. запасные части)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4">
                <a:tc>
                  <a:txBody>
                    <a:bodyPr/>
                    <a:lstStyle/>
                    <a:p>
                      <a:r>
                        <a:rPr lang="ru-RU" sz="1200" dirty="0"/>
                        <a:t>2016.01</a:t>
                      </a:r>
                      <a:r>
                        <a:rPr lang="ru-RU" sz="1200" baseline="0" dirty="0"/>
                        <a:t> – 2016.07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Процессы «как будет»</a:t>
                      </a:r>
                      <a:r>
                        <a:rPr lang="ru-RU" sz="1400" baseline="0" dirty="0"/>
                        <a:t> закупки, продажи и логистики запасных частей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</a:rPr>
                        <a:t>Изучение</a:t>
                      </a:r>
                      <a:r>
                        <a:rPr lang="ru-RU" sz="1400" baseline="0" dirty="0"/>
                        <a:t> внутренних эталонных процессов</a:t>
                      </a:r>
                      <a:r>
                        <a:rPr lang="en-US" sz="1400" baseline="0" dirty="0"/>
                        <a:t> </a:t>
                      </a:r>
                      <a:r>
                        <a:rPr lang="ru-RU" sz="1400" baseline="0" dirty="0"/>
                        <a:t>закупки, продажи и логистики запасных частей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2016.01 </a:t>
                      </a:r>
                      <a:r>
                        <a:rPr lang="ru-RU" sz="1200" baseline="0" dirty="0"/>
                        <a:t>–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</a:rPr>
                        <a:t>2016.07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385963"/>
            <a:ext cx="8280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/>
              <a:t>* </a:t>
            </a:r>
            <a:r>
              <a:rPr lang="en-US" sz="1200" i="1" dirty="0"/>
              <a:t>SCOR – Supply Chain Operations Reference, ** APQC - American Productivity and Quality Center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100583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2346</TotalTime>
  <Words>1396</Words>
  <Application>Microsoft Office PowerPoint</Application>
  <PresentationFormat>Экран (4:3)</PresentationFormat>
  <Paragraphs>170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Cambria</vt:lpstr>
      <vt:lpstr>Gill Sans MT</vt:lpstr>
      <vt:lpstr>Times</vt:lpstr>
      <vt:lpstr>Wingdings</vt:lpstr>
      <vt:lpstr>Wingdings 3</vt:lpstr>
      <vt:lpstr>Origin</vt:lpstr>
      <vt:lpstr>BPM: в России всё ещё описывают процессы,  а не меняют… … но делают это уже более «системно»</vt:lpstr>
      <vt:lpstr>Моя «теоретическая база»</vt:lpstr>
      <vt:lpstr>Содержание презентации</vt:lpstr>
      <vt:lpstr>PLAN 1: Исследования российского рынка процессного управления</vt:lpstr>
      <vt:lpstr>PLAN 2: Об инструментах для процессного управления</vt:lpstr>
      <vt:lpstr>PLAN 3: Кейс по выбору BPM-решения*</vt:lpstr>
      <vt:lpstr>PLAN 4: «Пара нотаций» для описания процессов</vt:lpstr>
      <vt:lpstr>DO 1: Проект по внедрению ERP-системы</vt:lpstr>
      <vt:lpstr>DO 2: Деятельность по описанию процессов на одном слайде</vt:lpstr>
      <vt:lpstr>CHECK 1: Итоги описания процессов </vt:lpstr>
      <vt:lpstr>ACT 1: Сценарии изменения процессов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Kotikov</dc:creator>
  <cp:lastModifiedBy>Александр Котиков</cp:lastModifiedBy>
  <cp:revision>72</cp:revision>
  <cp:lastPrinted>2016-09-19T07:57:09Z</cp:lastPrinted>
  <dcterms:created xsi:type="dcterms:W3CDTF">2016-09-06T08:23:21Z</dcterms:created>
  <dcterms:modified xsi:type="dcterms:W3CDTF">2016-09-19T20:28:37Z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