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9" r:id="rId2"/>
    <p:sldId id="260" r:id="rId3"/>
    <p:sldId id="271" r:id="rId4"/>
    <p:sldId id="272" r:id="rId5"/>
    <p:sldId id="266" r:id="rId6"/>
    <p:sldId id="276" r:id="rId7"/>
    <p:sldId id="274" r:id="rId8"/>
    <p:sldId id="269" r:id="rId9"/>
    <p:sldId id="268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обложка" id="{90531B08-7CDB-E94B-A6BE-E3DC4BDD649D}">
          <p14:sldIdLst>
            <p14:sldId id="259"/>
          </p14:sldIdLst>
        </p14:section>
        <p14:section name="тело презентации" id="{BE8F38CE-5F2F-E44E-89B9-41F31378D9A8}">
          <p14:sldIdLst>
            <p14:sldId id="260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3520">
          <p15:clr>
            <a:srgbClr val="A4A3A4"/>
          </p15:clr>
        </p15:guide>
        <p15:guide id="2" pos="5272">
          <p15:clr>
            <a:srgbClr val="A4A3A4"/>
          </p15:clr>
        </p15:guide>
        <p15:guide id="3" pos="676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2222"/>
    <a:srgbClr val="6D695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 autoAdjust="0"/>
    <p:restoredTop sz="91818" autoAdjust="0"/>
  </p:normalViewPr>
  <p:slideViewPr>
    <p:cSldViewPr snapToGrid="0" snapToObjects="1">
      <p:cViewPr>
        <p:scale>
          <a:sx n="70" d="100"/>
          <a:sy n="70" d="100"/>
        </p:scale>
        <p:origin x="-2814" y="-918"/>
      </p:cViewPr>
      <p:guideLst>
        <p:guide orient="horz" pos="3520"/>
        <p:guide pos="5272"/>
        <p:guide pos="6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146" d="100"/>
          <a:sy n="146" d="100"/>
        </p:scale>
        <p:origin x="-6824" y="-12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8"/>
  <c:chart>
    <c:plotArea>
      <c:layout/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38100">
              <a:solidFill>
                <a:schemeClr val="accent1"/>
              </a:solidFill>
            </a:ln>
          </c:spPr>
          <c:marker>
            <c:symbol val="circle"/>
            <c:size val="15"/>
            <c:spPr>
              <a:solidFill>
                <a:schemeClr val="bg1"/>
              </a:solidFill>
              <a:ln w="38100"/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38100">
              <a:solidFill>
                <a:schemeClr val="accent2"/>
              </a:solidFill>
            </a:ln>
          </c:spPr>
          <c:marker>
            <c:symbol val="circle"/>
            <c:size val="15"/>
            <c:spPr>
              <a:solidFill>
                <a:schemeClr val="bg1"/>
              </a:solidFill>
              <a:ln w="38100">
                <a:solidFill>
                  <a:schemeClr val="accent2"/>
                </a:solidFill>
              </a:ln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38100">
              <a:solidFill>
                <a:schemeClr val="tx2"/>
              </a:solidFill>
            </a:ln>
          </c:spPr>
          <c:marker>
            <c:symbol val="circle"/>
            <c:size val="15"/>
            <c:spPr>
              <a:solidFill>
                <a:schemeClr val="bg1"/>
              </a:solidFill>
              <a:ln w="38100">
                <a:solidFill>
                  <a:schemeClr val="tx2"/>
                </a:solidFill>
              </a:ln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marker val="1"/>
        <c:axId val="55614080"/>
        <c:axId val="92231552"/>
      </c:lineChart>
      <c:catAx>
        <c:axId val="55614080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92231552"/>
        <c:crosses val="autoZero"/>
        <c:auto val="1"/>
        <c:lblAlgn val="ctr"/>
        <c:lblOffset val="100"/>
      </c:catAx>
      <c:valAx>
        <c:axId val="92231552"/>
        <c:scaling>
          <c:orientation val="minMax"/>
        </c:scaling>
        <c:axPos val="l"/>
        <c:majorGridlines>
          <c:spPr>
            <a:ln w="3175" cmpd="sng">
              <a:solidFill>
                <a:schemeClr val="tx1"/>
              </a:solidFill>
              <a:prstDash val="sysDot"/>
            </a:ln>
          </c:spPr>
        </c:majorGridlines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55614080"/>
        <c:crosses val="autoZero"/>
        <c:crossBetween val="between"/>
      </c:valAx>
      <c:spPr>
        <a:ln w="3175" cmpd="sng">
          <a:noFill/>
          <a:prstDash val="sysDash"/>
        </a:ln>
      </c:spPr>
    </c:plotArea>
    <c:legend>
      <c:legendPos val="r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7"/>
  <c:chart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>
              <a:noFill/>
            </a:ln>
          </c:spP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>
              <a:noFill/>
            </a:ln>
          </c:spP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>
              <a:noFill/>
            </a:ln>
          </c:spP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75487990280955508"/>
          <c:y val="0.35254724409448801"/>
          <c:w val="0.12976321182635236"/>
          <c:h val="0.30115551181102401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D6B691-BB39-C442-A648-9FC13D0F1943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5B330D-0BC2-4E4C-99F0-51165A0CED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71315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B330D-0BC2-4E4C-99F0-51165A0CED5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39312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B330D-0BC2-4E4C-99F0-51165A0CED5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3931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 презентации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1710000" y="2880000"/>
            <a:ext cx="6661150" cy="2708000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 sz="3200">
                <a:solidFill>
                  <a:srgbClr val="6D695F"/>
                </a:solidFill>
              </a:defRPr>
            </a:lvl1pPr>
          </a:lstStyle>
          <a:p>
            <a:r>
              <a:rPr lang="ru-RU" dirty="0" smtClean="0"/>
              <a:t>Тема презентации</a:t>
            </a:r>
            <a:br>
              <a:rPr lang="ru-RU" dirty="0" smtClean="0"/>
            </a:br>
            <a:r>
              <a:rPr lang="ru-RU" dirty="0" err="1" smtClean="0"/>
              <a:t>подтема</a:t>
            </a:r>
            <a:r>
              <a:rPr lang="ru-RU" dirty="0" smtClean="0"/>
              <a:t> презентации (если есть)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61691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оловок в 1 строку+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79500" y="720000"/>
            <a:ext cx="7289800" cy="1080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aseline="0">
                <a:solidFill>
                  <a:srgbClr val="2B2222"/>
                </a:solidFill>
              </a:defRPr>
            </a:lvl1pPr>
          </a:lstStyle>
          <a:p>
            <a:r>
              <a:rPr lang="ru-RU" dirty="0" smtClean="0"/>
              <a:t>Короткий заголовок в 1 строку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9500" y="1800000"/>
            <a:ext cx="7290000" cy="3788000"/>
          </a:xfrm>
          <a:prstGeom prst="rect">
            <a:avLst/>
          </a:prstGeo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>
                <a:solidFill>
                  <a:srgbClr val="6D695F"/>
                </a:solidFill>
              </a:defRPr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430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02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574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первый уровень списка (шрифт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Trebushet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24)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второй уровень списка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шрифт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Trebushet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20);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rgbClr val="6D695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третий уровень списка (шрифт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Trebushet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18);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rgbClr val="6D695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600200" marR="0" lvl="3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четвертый уровень списка (шрифт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Trebushet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16);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rgbClr val="6D695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057400" marR="0" lvl="4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пятый уровень списка (шрифт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Trebushet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14).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6D695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5834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к в 2 строки+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79500" y="720000"/>
            <a:ext cx="7293600" cy="1260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aseline="0">
                <a:solidFill>
                  <a:srgbClr val="2B2222"/>
                </a:solidFill>
              </a:defRPr>
            </a:lvl1pPr>
          </a:lstStyle>
          <a:p>
            <a:r>
              <a:rPr lang="ru-RU" dirty="0" smtClean="0"/>
              <a:t>Очень большой и длинный заголовок в две строки и не меньше!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79500" y="1980000"/>
            <a:ext cx="7289800" cy="3600000"/>
          </a:xfrm>
          <a:prstGeom prst="rect">
            <a:avLst/>
          </a:prstGeom>
        </p:spPr>
        <p:txBody>
          <a:bodyPr lIns="0" tIns="0" rIns="0" bIns="0"/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 dirty="0" smtClean="0"/>
              <a:t>первый уровень списка (шрифт </a:t>
            </a:r>
            <a:r>
              <a:rPr lang="en-US" dirty="0" err="1" smtClean="0"/>
              <a:t>Trebushet</a:t>
            </a:r>
            <a:r>
              <a:rPr lang="en-US" dirty="0" smtClean="0"/>
              <a:t> 24)</a:t>
            </a:r>
            <a:r>
              <a:rPr lang="ru-RU" dirty="0" smtClean="0"/>
              <a:t>;</a:t>
            </a:r>
          </a:p>
          <a:p>
            <a:pPr lvl="1"/>
            <a:r>
              <a:rPr lang="ru-RU" dirty="0" smtClean="0"/>
              <a:t>второй уровень списка</a:t>
            </a:r>
            <a:r>
              <a:rPr lang="en-US" dirty="0" smtClean="0"/>
              <a:t> (</a:t>
            </a:r>
            <a:r>
              <a:rPr lang="ru-RU" dirty="0" smtClean="0"/>
              <a:t>шрифт </a:t>
            </a:r>
            <a:r>
              <a:rPr lang="en-US" dirty="0" err="1" smtClean="0"/>
              <a:t>Trebushet</a:t>
            </a:r>
            <a:r>
              <a:rPr lang="en-US" dirty="0" smtClean="0"/>
              <a:t> 20);</a:t>
            </a:r>
            <a:endParaRPr lang="ru-RU" dirty="0" smtClean="0"/>
          </a:p>
          <a:p>
            <a:pPr lvl="2"/>
            <a:r>
              <a:rPr lang="ru-RU" dirty="0" smtClean="0"/>
              <a:t>третий уровень списка (шрифт </a:t>
            </a:r>
            <a:r>
              <a:rPr lang="en-US" dirty="0" err="1" smtClean="0"/>
              <a:t>Trebushet</a:t>
            </a:r>
            <a:r>
              <a:rPr lang="en-US" dirty="0" smtClean="0"/>
              <a:t> 18);</a:t>
            </a:r>
            <a:endParaRPr lang="ru-RU" dirty="0" smtClean="0"/>
          </a:p>
          <a:p>
            <a:pPr lvl="3"/>
            <a:r>
              <a:rPr lang="ru-RU" dirty="0" smtClean="0"/>
              <a:t>четвертый уровень списка (шрифт </a:t>
            </a:r>
            <a:r>
              <a:rPr lang="en-US" dirty="0" err="1" smtClean="0"/>
              <a:t>Trebushet</a:t>
            </a:r>
            <a:r>
              <a:rPr lang="en-US" dirty="0" smtClean="0"/>
              <a:t> 16);</a:t>
            </a:r>
            <a:endParaRPr lang="ru-RU" dirty="0" smtClean="0"/>
          </a:p>
          <a:p>
            <a:pPr lvl="4"/>
            <a:r>
              <a:rPr lang="ru-RU" dirty="0" smtClean="0"/>
              <a:t>пятый уровень списка (шрифт </a:t>
            </a:r>
            <a:r>
              <a:rPr lang="en-US" dirty="0" err="1" smtClean="0"/>
              <a:t>Trebushet</a:t>
            </a:r>
            <a:r>
              <a:rPr lang="en-US" dirty="0" smtClean="0"/>
              <a:t> 14).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09121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рафи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7"/>
          <p:cNvSpPr>
            <a:spLocks noGrp="1"/>
          </p:cNvSpPr>
          <p:nvPr>
            <p:ph type="chart" sz="quarter" idx="10" hasCustomPrompt="1"/>
          </p:nvPr>
        </p:nvSpPr>
        <p:spPr>
          <a:xfrm>
            <a:off x="1080000" y="720000"/>
            <a:ext cx="7289800" cy="72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r>
              <a:rPr lang="ru-RU" dirty="0" smtClean="0"/>
              <a:t>График</a:t>
            </a:r>
            <a:endParaRPr lang="en-US" dirty="0"/>
          </a:p>
        </p:txBody>
      </p:sp>
      <p:graphicFrame>
        <p:nvGraphicFramePr>
          <p:cNvPr id="9" name="Chart 8"/>
          <p:cNvGraphicFramePr/>
          <p:nvPr userDrawn="1">
            <p:extLst>
              <p:ext uri="{D42A27DB-BD31-4B8C-83A1-F6EECF244321}">
                <p14:modId xmlns:p14="http://schemas.microsoft.com/office/powerpoint/2010/main" xmlns="" val="861872217"/>
              </p:ext>
            </p:extLst>
          </p:nvPr>
        </p:nvGraphicFramePr>
        <p:xfrm>
          <a:off x="781200" y="1620000"/>
          <a:ext cx="78989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214746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7"/>
          <p:cNvSpPr>
            <a:spLocks noGrp="1"/>
          </p:cNvSpPr>
          <p:nvPr>
            <p:ph type="chart" sz="quarter" idx="10" hasCustomPrompt="1"/>
          </p:nvPr>
        </p:nvSpPr>
        <p:spPr>
          <a:xfrm>
            <a:off x="1080000" y="720000"/>
            <a:ext cx="7289800" cy="72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r>
              <a:rPr lang="ru-RU" dirty="0" smtClean="0"/>
              <a:t>Диаграмма</a:t>
            </a:r>
            <a:endParaRPr lang="en-US" dirty="0"/>
          </a:p>
        </p:txBody>
      </p:sp>
      <p:graphicFrame>
        <p:nvGraphicFramePr>
          <p:cNvPr id="9" name="Chart 8"/>
          <p:cNvGraphicFramePr/>
          <p:nvPr userDrawn="1">
            <p:extLst>
              <p:ext uri="{D42A27DB-BD31-4B8C-83A1-F6EECF244321}">
                <p14:modId xmlns:p14="http://schemas.microsoft.com/office/powerpoint/2010/main" xmlns="" val="2042556359"/>
              </p:ext>
            </p:extLst>
          </p:nvPr>
        </p:nvGraphicFramePr>
        <p:xfrm>
          <a:off x="-438150" y="1620000"/>
          <a:ext cx="880745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4071522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7"/>
          <p:cNvSpPr>
            <a:spLocks noGrp="1"/>
          </p:cNvSpPr>
          <p:nvPr>
            <p:ph type="chart" sz="quarter" idx="10" hasCustomPrompt="1"/>
          </p:nvPr>
        </p:nvSpPr>
        <p:spPr>
          <a:xfrm>
            <a:off x="1080000" y="720000"/>
            <a:ext cx="7289800" cy="72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r>
              <a:rPr lang="ru-RU" dirty="0" smtClean="0"/>
              <a:t>Таблица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xmlns="" val="2604537329"/>
              </p:ext>
            </p:extLst>
          </p:nvPr>
        </p:nvGraphicFramePr>
        <p:xfrm>
          <a:off x="1080000" y="1440000"/>
          <a:ext cx="7289300" cy="41480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28930"/>
                <a:gridCol w="728930"/>
                <a:gridCol w="728930"/>
                <a:gridCol w="728930"/>
                <a:gridCol w="728930"/>
                <a:gridCol w="728930"/>
                <a:gridCol w="728930"/>
                <a:gridCol w="728930"/>
                <a:gridCol w="728930"/>
                <a:gridCol w="728930"/>
              </a:tblGrid>
              <a:tr h="4148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48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48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48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48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48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48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48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48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48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94859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+1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79500" y="720000"/>
            <a:ext cx="7290000" cy="1080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rgbClr val="2B2222"/>
                </a:solidFill>
              </a:defRPr>
            </a:lvl1pPr>
          </a:lstStyle>
          <a:p>
            <a:r>
              <a:rPr lang="ru-RU" dirty="0" smtClean="0"/>
              <a:t>Короткий заголовок в 1 строку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079500" y="1800000"/>
            <a:ext cx="3600000" cy="3780000"/>
          </a:xfrm>
          <a:prstGeom prst="rect">
            <a:avLst/>
          </a:prstGeom>
        </p:spPr>
        <p:txBody>
          <a:bodyPr lIns="0" tIns="0" rIns="0" bIns="0"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400"/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 sz="2000"/>
            </a:lvl2pPr>
            <a:lvl3pPr marL="11430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800"/>
            </a:lvl3pPr>
            <a:lvl4pPr marL="16002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 sz="1400"/>
            </a:lvl4pPr>
            <a:lvl5pPr marL="20574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первый уровень списка (шрифт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Trebushet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24)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второй уровень списка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шрифт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Trebushet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20);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rgbClr val="6D695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третий уровень списка (шрифт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Trebushet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18);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rgbClr val="6D695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600200" marR="0" lvl="3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четвертый уровень списка (шрифт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Trebushet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16);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rgbClr val="6D695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057400" marR="0" lvl="4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пятый уровень списка (шрифт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Trebushet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14).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6D695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4679500" y="1800000"/>
            <a:ext cx="3689800" cy="378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dirty="0" smtClean="0"/>
              <a:t>фотография одна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64448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равн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79500" y="720000"/>
            <a:ext cx="7290000" cy="900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dirty="0" smtClean="0"/>
              <a:t>Короткий заголовок в 1 строку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079500" y="1620000"/>
            <a:ext cx="3600000" cy="540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err="1" smtClean="0"/>
              <a:t>Н</a:t>
            </a:r>
            <a:r>
              <a:rPr lang="ru-RU" dirty="0" err="1" smtClean="0"/>
              <a:t>азвание</a:t>
            </a:r>
            <a:r>
              <a:rPr lang="ru-RU" dirty="0" smtClean="0"/>
              <a:t> 1 объекта сравнения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52000" y="1620000"/>
            <a:ext cx="3600000" cy="5400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err="1" smtClean="0"/>
              <a:t>Н</a:t>
            </a:r>
            <a:r>
              <a:rPr lang="ru-RU" dirty="0" err="1" smtClean="0"/>
              <a:t>азвание</a:t>
            </a:r>
            <a:r>
              <a:rPr lang="ru-RU" dirty="0" smtClean="0"/>
              <a:t> 2 объекта сравнения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0" hasCustomPrompt="1"/>
          </p:nvPr>
        </p:nvSpPr>
        <p:spPr>
          <a:xfrm>
            <a:off x="1079500" y="2340000"/>
            <a:ext cx="3600000" cy="3240000"/>
          </a:xfrm>
          <a:prstGeom prst="rect">
            <a:avLst/>
          </a:prstGeom>
        </p:spPr>
        <p:txBody>
          <a:bodyPr lIns="0" tIns="0" rIns="0" bIns="0"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800"/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 sz="1600"/>
            </a:lvl2pPr>
            <a:lvl3pPr marL="11430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400"/>
            </a:lvl3pPr>
            <a:lvl4pPr marL="16002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 sz="1200"/>
            </a:lvl4pPr>
            <a:lvl5pPr marL="20574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первый уровень списка (шрифт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Trebushet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24)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второй уровень списка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шрифт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Trebushet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20);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rgbClr val="6D695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третий уровень списка (шрифт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Trebushet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18);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rgbClr val="6D695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600200" marR="0" lvl="3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четвертый уровень списка (шрифт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Trebushet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16);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rgbClr val="6D695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057400" marR="0" lvl="4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пятый уровень списка (шрифт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Trebushet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14).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6D695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752000" y="2340000"/>
            <a:ext cx="3600000" cy="3240000"/>
          </a:xfrm>
          <a:prstGeom prst="rect">
            <a:avLst/>
          </a:prstGeom>
        </p:spPr>
        <p:txBody>
          <a:bodyPr lIns="0" tIns="0" rIns="0" bIns="0"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800"/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 sz="2400"/>
            </a:lvl2pPr>
            <a:lvl3pPr marL="11430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000"/>
            </a:lvl3pPr>
            <a:lvl4pPr marL="16002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 sz="1200"/>
            </a:lvl4pPr>
            <a:lvl5pPr marL="20574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первый уровень списка (шрифт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Trebushet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24)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второй уровень списка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шрифт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Trebushet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20);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rgbClr val="6D695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третий уровень списка (шрифт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Trebushet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18);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rgbClr val="6D695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600200" marR="0" lvl="3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четвертый уровень списка (шрифт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Trebushet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16);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rgbClr val="6D695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057400" marR="0" lvl="4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пятый уровень списка (шрифт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Trebushet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14).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6D695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3012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фото без текс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79500" y="4680000"/>
            <a:ext cx="7289800" cy="3600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1800" b="1" baseline="0"/>
            </a:lvl1pPr>
          </a:lstStyle>
          <a:p>
            <a:r>
              <a:rPr lang="en-US" dirty="0" err="1" smtClean="0"/>
              <a:t>П</a:t>
            </a:r>
            <a:r>
              <a:rPr lang="ru-RU" dirty="0" err="1" smtClean="0"/>
              <a:t>одпись</a:t>
            </a:r>
            <a:r>
              <a:rPr lang="ru-RU" dirty="0" smtClean="0"/>
              <a:t> к фото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079500" y="612775"/>
            <a:ext cx="72898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err="1" smtClean="0"/>
              <a:t>Ф</a:t>
            </a:r>
            <a:r>
              <a:rPr lang="ru-RU" dirty="0" smtClean="0"/>
              <a:t>ото большое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079500" y="5040000"/>
            <a:ext cx="7289800" cy="540000"/>
          </a:xfrm>
          <a:prstGeom prst="rect">
            <a:avLst/>
          </a:prstGeom>
        </p:spPr>
        <p:txBody>
          <a:bodyPr lIns="0" tIns="36000" rIns="0" bIns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err="1" smtClean="0"/>
              <a:t>К</a:t>
            </a:r>
            <a:r>
              <a:rPr lang="ru-RU" dirty="0" err="1" smtClean="0"/>
              <a:t>омментарий</a:t>
            </a:r>
            <a:r>
              <a:rPr lang="ru-RU" dirty="0" smtClean="0"/>
              <a:t> к подписи</a:t>
            </a:r>
          </a:p>
        </p:txBody>
      </p:sp>
    </p:spTree>
    <p:extLst>
      <p:ext uri="{BB962C8B-B14F-4D97-AF65-F5344CB8AC3E}">
        <p14:creationId xmlns:p14="http://schemas.microsoft.com/office/powerpoint/2010/main" xmlns="" val="4156935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45479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49" r:id="rId2"/>
    <p:sldLayoutId id="2147483650" r:id="rId3"/>
    <p:sldLayoutId id="2147483651" r:id="rId4"/>
    <p:sldLayoutId id="2147483658" r:id="rId5"/>
    <p:sldLayoutId id="2147483659" r:id="rId6"/>
    <p:sldLayoutId id="2147483652" r:id="rId7"/>
    <p:sldLayoutId id="2147483653" r:id="rId8"/>
    <p:sldLayoutId id="2147483657" r:id="rId9"/>
  </p:sldLayoutIdLst>
  <p:txStyles>
    <p:titleStyle>
      <a:lvl1pPr marL="0" marR="0" indent="0" algn="l" defTabSz="457200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6D695F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6D695F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6D695F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rgbClr val="6D695F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rgbClr val="6D695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khromov@cea.gov.r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0100" y="2309586"/>
            <a:ext cx="76932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  <a:lumOff val="25000"/>
                  </a:schemeClr>
                </a:solidFill>
              </a:rPr>
              <a:t>Информатизация госструктур: </a:t>
            </a:r>
          </a:p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  <a:lumOff val="25000"/>
                  </a:schemeClr>
                </a:solidFill>
              </a:rPr>
              <a:t>проблемы, способы решения, тенденции</a:t>
            </a:r>
            <a:endParaRPr lang="ru-RU" sz="2800" b="1" dirty="0">
              <a:solidFill>
                <a:schemeClr val="accent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16623" y="4482992"/>
            <a:ext cx="75174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smtClean="0"/>
              <a:t>Хромов Алексей Владиленович</a:t>
            </a:r>
          </a:p>
          <a:p>
            <a:r>
              <a:rPr lang="ru-RU" sz="1600" i="1" dirty="0" smtClean="0"/>
              <a:t>Руководитель Дирекции по информационным технологиям </a:t>
            </a:r>
            <a:br>
              <a:rPr lang="ru-RU" sz="1600" i="1" dirty="0" smtClean="0"/>
            </a:br>
            <a:r>
              <a:rPr lang="ru-RU" sz="1600" i="1" dirty="0" smtClean="0"/>
              <a:t>ФГБУ «Аналитический центр при Правительстве Российской Федерации»</a:t>
            </a:r>
            <a:endParaRPr lang="ru-RU" sz="1600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28351" y="5549760"/>
            <a:ext cx="751742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14 ноября 2013 года, г.Москва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155587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16394" y="236319"/>
            <a:ext cx="1699003" cy="112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079500" y="56664"/>
            <a:ext cx="7289800" cy="107361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4">
                    <a:lumMod val="90000"/>
                    <a:lumOff val="10000"/>
                  </a:schemeClr>
                </a:solidFill>
              </a:rPr>
              <a:t>Основные проблемы информатизации госструктур в России (часть 1)</a:t>
            </a:r>
            <a:endParaRPr lang="ru-RU" b="1" dirty="0">
              <a:solidFill>
                <a:schemeClr val="accent4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6088" y="36089"/>
            <a:ext cx="553915" cy="5715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3860BB80-CF9D-47CF-9BB3-26E6297388D6}" type="slidenum">
              <a:rPr lang="ru-RU" sz="2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ctr"/>
              <a:t>2</a:t>
            </a:fld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9608" y="1239647"/>
            <a:ext cx="8343903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b="1" u="sng" dirty="0" smtClean="0">
                <a:solidFill>
                  <a:schemeClr val="accent1">
                    <a:lumMod val="75000"/>
                    <a:lumOff val="25000"/>
                  </a:schemeClr>
                </a:solidFill>
              </a:rPr>
              <a:t>Группа </a:t>
            </a:r>
            <a:r>
              <a:rPr lang="en-US" b="1" u="sng" dirty="0" smtClean="0">
                <a:solidFill>
                  <a:schemeClr val="accent1">
                    <a:lumMod val="75000"/>
                    <a:lumOff val="25000"/>
                  </a:schemeClr>
                </a:solidFill>
              </a:rPr>
              <a:t>I.</a:t>
            </a:r>
            <a:r>
              <a:rPr lang="ru-RU" b="1" u="sng" dirty="0" smtClean="0">
                <a:solidFill>
                  <a:schemeClr val="accent1">
                    <a:lumMod val="75000"/>
                    <a:lumOff val="25000"/>
                  </a:schemeClr>
                </a:solidFill>
              </a:rPr>
              <a:t> СИСТЕМНЫЕ</a:t>
            </a:r>
          </a:p>
          <a:p>
            <a:pPr marL="342900" indent="-342900">
              <a:spcBef>
                <a:spcPts val="1200"/>
              </a:spcBef>
              <a:buAutoNum type="arabicPeriod"/>
            </a:pPr>
            <a:r>
              <a:rPr lang="ru-RU" dirty="0" smtClean="0">
                <a:solidFill>
                  <a:schemeClr val="accent4">
                    <a:lumMod val="90000"/>
                    <a:lumOff val="10000"/>
                  </a:schemeClr>
                </a:solidFill>
              </a:rPr>
              <a:t>Сложность задач государственного управления и слабая формализация автоматизируемых процессов в прикладных вопросах (специфика функциональных задач и видов деятельности).</a:t>
            </a:r>
          </a:p>
          <a:p>
            <a:pPr marL="342900" indent="-342900">
              <a:spcBef>
                <a:spcPts val="1200"/>
              </a:spcBef>
              <a:buFontTx/>
              <a:buAutoNum type="arabicPeriod"/>
            </a:pPr>
            <a:r>
              <a:rPr lang="ru-RU" dirty="0" smtClean="0">
                <a:solidFill>
                  <a:schemeClr val="accent4">
                    <a:lumMod val="90000"/>
                    <a:lumOff val="10000"/>
                  </a:schemeClr>
                </a:solidFill>
              </a:rPr>
              <a:t>Низкая динамика развития национальных стандартов РФ в области создания, развития, внедрения и сопровождения </a:t>
            </a:r>
            <a:r>
              <a:rPr lang="ru-RU" dirty="0" smtClean="0">
                <a:solidFill>
                  <a:schemeClr val="accent4">
                    <a:lumMod val="90000"/>
                    <a:lumOff val="10000"/>
                  </a:schemeClr>
                </a:solidFill>
              </a:rPr>
              <a:t>прикладных </a:t>
            </a:r>
            <a:r>
              <a:rPr lang="ru-RU" dirty="0" smtClean="0">
                <a:solidFill>
                  <a:schemeClr val="accent4">
                    <a:lumMod val="90000"/>
                    <a:lumOff val="10000"/>
                  </a:schemeClr>
                </a:solidFill>
              </a:rPr>
              <a:t>автоматизированных систем и программных комплексов.</a:t>
            </a:r>
          </a:p>
          <a:p>
            <a:pPr marL="342900" indent="-342900">
              <a:spcBef>
                <a:spcPts val="1200"/>
              </a:spcBef>
              <a:buFontTx/>
              <a:buAutoNum type="arabicPeriod"/>
            </a:pPr>
            <a:r>
              <a:rPr lang="ru-RU" dirty="0" smtClean="0">
                <a:solidFill>
                  <a:schemeClr val="accent4">
                    <a:lumMod val="90000"/>
                    <a:lumOff val="10000"/>
                  </a:schemeClr>
                </a:solidFill>
              </a:rPr>
              <a:t>Отсутствие унифицированной системы оценки качества прикладных автоматизированных систем и программных продуктов, создаваемых по заказам госструктур для обеспечения и/или повышения эффективности решения задач (видов деятельности).</a:t>
            </a:r>
          </a:p>
          <a:p>
            <a:pPr marL="342900" indent="-342900">
              <a:spcBef>
                <a:spcPts val="1200"/>
              </a:spcBef>
              <a:buFontTx/>
              <a:buAutoNum type="arabicPeriod"/>
            </a:pPr>
            <a:r>
              <a:rPr lang="ru-RU" dirty="0" smtClean="0">
                <a:solidFill>
                  <a:schemeClr val="accent4">
                    <a:lumMod val="90000"/>
                    <a:lumOff val="10000"/>
                  </a:schemeClr>
                </a:solidFill>
              </a:rPr>
              <a:t>Недостаточное внимание к проведению НИОКР в области информатизации госструктур и системному анализу </a:t>
            </a:r>
            <a:r>
              <a:rPr lang="ru-RU" dirty="0" smtClean="0">
                <a:solidFill>
                  <a:schemeClr val="accent4">
                    <a:lumMod val="90000"/>
                    <a:lumOff val="10000"/>
                  </a:schemeClr>
                </a:solidFill>
              </a:rPr>
              <a:t>результатов их выполнения.</a:t>
            </a:r>
            <a:endParaRPr lang="ru-RU" dirty="0" smtClean="0">
              <a:solidFill>
                <a:schemeClr val="accent4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695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54714" y="1771"/>
            <a:ext cx="2053883" cy="1796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079500" y="86976"/>
            <a:ext cx="7289800" cy="107361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4">
                    <a:lumMod val="90000"/>
                    <a:lumOff val="10000"/>
                  </a:schemeClr>
                </a:solidFill>
              </a:rPr>
              <a:t>Основные проблемы информатизации госструктур в России (часть 2)</a:t>
            </a:r>
            <a:endParaRPr lang="ru-RU" b="1" dirty="0">
              <a:solidFill>
                <a:schemeClr val="accent4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7296" y="27297"/>
            <a:ext cx="553915" cy="5715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3860BB80-CF9D-47CF-9BB3-26E6297388D6}" type="slidenum">
              <a:rPr lang="ru-RU" sz="2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ctr"/>
              <a:t>3</a:t>
            </a:fld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654" y="1327567"/>
            <a:ext cx="8458199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b="1" u="sng" dirty="0" smtClean="0">
                <a:solidFill>
                  <a:schemeClr val="accent1">
                    <a:lumMod val="75000"/>
                    <a:lumOff val="25000"/>
                  </a:schemeClr>
                </a:solidFill>
              </a:rPr>
              <a:t>Группа </a:t>
            </a:r>
            <a:r>
              <a:rPr lang="en-US" b="1" u="sng" dirty="0" smtClean="0">
                <a:solidFill>
                  <a:schemeClr val="accent1">
                    <a:lumMod val="75000"/>
                    <a:lumOff val="25000"/>
                  </a:schemeClr>
                </a:solidFill>
              </a:rPr>
              <a:t>II.</a:t>
            </a:r>
            <a:r>
              <a:rPr lang="ru-RU" b="1" u="sng" dirty="0" smtClean="0">
                <a:solidFill>
                  <a:schemeClr val="accent1">
                    <a:lumMod val="75000"/>
                    <a:lumOff val="25000"/>
                  </a:schemeClr>
                </a:solidFill>
              </a:rPr>
              <a:t> ТЕХНОЛОГИЧЕСКИЕ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 startAt="5"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Неоднородность применяемых инструментов и программных 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платформ для автоматизации одних и тех же процессов в госструктурах.</a:t>
            </a:r>
          </a:p>
          <a:p>
            <a:pPr marL="342900" indent="-342900">
              <a:spcBef>
                <a:spcPts val="1200"/>
              </a:spcBef>
              <a:buFontTx/>
              <a:buAutoNum type="arabicPeriod" startAt="5"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Постоянно повышающиеся объёмы, разнородность и недостаточно высокое качество данных, поступающих на обработку в комплексы средств автоматизации госструктур.</a:t>
            </a:r>
          </a:p>
          <a:p>
            <a:pPr marL="342900" indent="-342900">
              <a:spcBef>
                <a:spcPts val="1200"/>
              </a:spcBef>
              <a:buFontTx/>
              <a:buAutoNum type="arabicPeriod" startAt="5"/>
            </a:pPr>
            <a:r>
              <a:rPr lang="ru-RU" dirty="0" smtClean="0">
                <a:solidFill>
                  <a:schemeClr val="accent4">
                    <a:lumMod val="90000"/>
                    <a:lumOff val="10000"/>
                  </a:schemeClr>
                </a:solidFill>
              </a:rPr>
              <a:t>Недостаточная эффективность обмена данными между госструктурами и сложность формирования, ведения и поддержания в актуальном состоянии общих информационных ресурсов.</a:t>
            </a:r>
          </a:p>
          <a:p>
            <a:pPr marL="342900" indent="-342900">
              <a:spcBef>
                <a:spcPts val="1200"/>
              </a:spcBef>
              <a:buAutoNum type="arabicPeriod" startAt="5"/>
            </a:pPr>
            <a:r>
              <a:rPr lang="ru-RU" dirty="0" smtClean="0">
                <a:solidFill>
                  <a:schemeClr val="accent4">
                    <a:lumMod val="90000"/>
                    <a:lumOff val="10000"/>
                  </a:schemeClr>
                </a:solidFill>
              </a:rPr>
              <a:t>Сложность современных программных платформ, а также прикладных автоматизированных систем и программных комплексов, применяемых в госструктурах.</a:t>
            </a:r>
          </a:p>
          <a:p>
            <a:pPr marL="342900" indent="-342900">
              <a:spcBef>
                <a:spcPts val="1200"/>
              </a:spcBef>
              <a:buAutoNum type="arabicPeriod" startAt="5"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47695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10211" y="359441"/>
            <a:ext cx="1734713" cy="1301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079500" y="59680"/>
            <a:ext cx="7289800" cy="107361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4">
                    <a:lumMod val="90000"/>
                    <a:lumOff val="10000"/>
                  </a:schemeClr>
                </a:solidFill>
              </a:rPr>
              <a:t>Основные проблемы информатизации госструктур в России (часть 3)</a:t>
            </a:r>
            <a:endParaRPr lang="ru-RU" b="1" dirty="0">
              <a:solidFill>
                <a:schemeClr val="accent4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7296" y="27297"/>
            <a:ext cx="553915" cy="5715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3860BB80-CF9D-47CF-9BB3-26E6297388D6}" type="slidenum">
              <a:rPr lang="ru-RU" sz="2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ctr"/>
              <a:t>4</a:t>
            </a:fld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654" y="1077455"/>
            <a:ext cx="845819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b="1" u="sng" dirty="0" smtClean="0">
                <a:solidFill>
                  <a:schemeClr val="accent1">
                    <a:lumMod val="75000"/>
                    <a:lumOff val="25000"/>
                  </a:schemeClr>
                </a:solidFill>
              </a:rPr>
              <a:t>Группа </a:t>
            </a:r>
            <a:r>
              <a:rPr lang="en-US" b="1" u="sng" dirty="0" smtClean="0">
                <a:solidFill>
                  <a:schemeClr val="accent1">
                    <a:lumMod val="75000"/>
                    <a:lumOff val="25000"/>
                  </a:schemeClr>
                </a:solidFill>
              </a:rPr>
              <a:t>III.</a:t>
            </a:r>
            <a:r>
              <a:rPr lang="ru-RU" b="1" u="sng" dirty="0" smtClean="0">
                <a:solidFill>
                  <a:schemeClr val="accent1">
                    <a:lumMod val="75000"/>
                    <a:lumOff val="25000"/>
                  </a:schemeClr>
                </a:solidFill>
              </a:rPr>
              <a:t> ОРГАНИЗАЦИОННЫЕ И ФИНАНСОВЫЕ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 startAt="9"/>
            </a:pPr>
            <a:r>
              <a:rPr lang="ru-RU" dirty="0" smtClean="0"/>
              <a:t>Высокая стоимость лицензий и технической поддержки покупных программных изделий (платформ) иностранного производства.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 startAt="9"/>
            </a:pPr>
            <a:r>
              <a:rPr lang="ru-RU" dirty="0" smtClean="0"/>
              <a:t>Реализация и внедрение прикладных автоматизированных систем и программных комплексов для госструктур очень часто происходит в «экстремальных» условиях форс-мажора по времени и ресурсам.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 startAt="9"/>
            </a:pPr>
            <a:r>
              <a:rPr lang="ru-RU" dirty="0" smtClean="0"/>
              <a:t>Высокая динамика изменений в потребностях и требованиях Заказчиков,  обуславливающая необходимость постоянного развития прикладных автоматизированных систем и программных комплексов.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 startAt="9"/>
            </a:pPr>
            <a:r>
              <a:rPr lang="ru-RU" dirty="0" smtClean="0">
                <a:solidFill>
                  <a:schemeClr val="accent4">
                    <a:lumMod val="90000"/>
                    <a:lumOff val="10000"/>
                  </a:schemeClr>
                </a:solidFill>
              </a:rPr>
              <a:t>Недостаточно эффективное взаимодействие и обмен опытом между госструктурами по решению вопросов автоматизации типовых процессов управленческой деятельности.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 startAt="9"/>
            </a:pPr>
            <a:r>
              <a:rPr lang="ru-RU" dirty="0" smtClean="0">
                <a:solidFill>
                  <a:schemeClr val="accent4">
                    <a:lumMod val="90000"/>
                    <a:lumOff val="10000"/>
                  </a:schemeClr>
                </a:solidFill>
              </a:rPr>
              <a:t>Укомплектованность госструктур высококвалифицированными кадрами для применения, сопровождения и технической поддержки современных программных платформ.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47695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467011201_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98" y="778061"/>
            <a:ext cx="3841718" cy="2781553"/>
          </a:xfrm>
          <a:prstGeom prst="rect">
            <a:avLst/>
          </a:prstGeom>
        </p:spPr>
      </p:pic>
      <p:pic>
        <p:nvPicPr>
          <p:cNvPr id="6" name="Picture 3" descr="C:\Users\SOLOVI~1\AppData\Local\Temp\7zE280B.tmp\images (6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18075" y="15976"/>
            <a:ext cx="1487463" cy="1306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876364" y="26352"/>
            <a:ext cx="8064500" cy="1302207"/>
          </a:xfrm>
        </p:spPr>
        <p:txBody>
          <a:bodyPr>
            <a:normAutofit/>
          </a:bodyPr>
          <a:lstStyle/>
          <a:p>
            <a:r>
              <a:rPr lang="ru-RU" sz="2900" b="1" dirty="0" smtClean="0">
                <a:solidFill>
                  <a:schemeClr val="accent4">
                    <a:lumMod val="90000"/>
                    <a:lumOff val="10000"/>
                  </a:schemeClr>
                </a:solidFill>
              </a:rPr>
              <a:t>Способы решения проблем в области информатизации </a:t>
            </a:r>
            <a:r>
              <a:rPr lang="ru-RU" sz="2900" b="1" dirty="0" err="1" smtClean="0">
                <a:solidFill>
                  <a:schemeClr val="accent4">
                    <a:lumMod val="90000"/>
                    <a:lumOff val="10000"/>
                  </a:schemeClr>
                </a:solidFill>
              </a:rPr>
              <a:t>госстуктур</a:t>
            </a:r>
            <a:r>
              <a:rPr lang="ru-RU" sz="2900" b="1" dirty="0" smtClean="0">
                <a:solidFill>
                  <a:schemeClr val="accent4">
                    <a:lumMod val="90000"/>
                    <a:lumOff val="10000"/>
                  </a:schemeClr>
                </a:solidFill>
              </a:rPr>
              <a:t> в России</a:t>
            </a:r>
            <a:endParaRPr lang="ru-RU" sz="2900" b="1" dirty="0">
              <a:solidFill>
                <a:schemeClr val="accent4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7296" y="27297"/>
            <a:ext cx="553915" cy="5715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3860BB80-CF9D-47CF-9BB3-26E6297388D6}" type="slidenum">
              <a:rPr lang="ru-RU" sz="2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ctr"/>
              <a:t>5</a:t>
            </a:fld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20208" y="958303"/>
            <a:ext cx="569897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dirty="0" smtClean="0">
                <a:solidFill>
                  <a:schemeClr val="accent4">
                    <a:lumMod val="90000"/>
                    <a:lumOff val="10000"/>
                  </a:schemeClr>
                </a:solidFill>
              </a:rPr>
              <a:t>а. Развитие технической и телекоммуникационной инфраструктур КСА объектов информатизации органов государственной власти.</a:t>
            </a:r>
          </a:p>
          <a:p>
            <a:pPr>
              <a:spcBef>
                <a:spcPts val="1200"/>
              </a:spcBef>
            </a:pPr>
            <a:r>
              <a:rPr lang="ru-RU" dirty="0" smtClean="0">
                <a:solidFill>
                  <a:schemeClr val="accent4">
                    <a:lumMod val="90000"/>
                    <a:lumOff val="10000"/>
                  </a:schemeClr>
                </a:solidFill>
              </a:rPr>
              <a:t>б. Централизация учёта и аудит сведений о планируемых и выполняемых проектах по созданию прикладных автоматизированных систем и программных комплексов.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2400" y="3178685"/>
            <a:ext cx="881576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dirty="0" smtClean="0"/>
              <a:t>в</a:t>
            </a:r>
            <a:r>
              <a:rPr lang="ru-RU" dirty="0" smtClean="0">
                <a:solidFill>
                  <a:schemeClr val="accent4">
                    <a:lumMod val="90000"/>
                    <a:lumOff val="10000"/>
                  </a:schemeClr>
                </a:solidFill>
              </a:rPr>
              <a:t>. Систематический мониторинг и контроль хода исполнения и результатов проектов в области создания, развития, внедрения и сопровождения прикладных автоматизированных систем и программных комплексов.</a:t>
            </a:r>
          </a:p>
          <a:p>
            <a:pPr>
              <a:spcBef>
                <a:spcPts val="1200"/>
              </a:spcBef>
            </a:pPr>
            <a:r>
              <a:rPr lang="ru-RU" dirty="0" smtClean="0">
                <a:solidFill>
                  <a:schemeClr val="accent4">
                    <a:lumMod val="90000"/>
                    <a:lumOff val="10000"/>
                  </a:schemeClr>
                </a:solidFill>
              </a:rPr>
              <a:t>г. Унификация критериев и моделей оценки качества прикладных автоматизированных систем и программных продуктов, создаваемых по заказам госструктур, а также эффективности их использования для решения задач.</a:t>
            </a:r>
          </a:p>
          <a:p>
            <a:pPr>
              <a:spcBef>
                <a:spcPts val="1200"/>
              </a:spcBef>
            </a:pPr>
            <a:r>
              <a:rPr lang="ru-RU" dirty="0" smtClean="0">
                <a:solidFill>
                  <a:schemeClr val="accent4">
                    <a:lumMod val="90000"/>
                    <a:lumOff val="10000"/>
                  </a:schemeClr>
                </a:solidFill>
              </a:rPr>
              <a:t>д. Развитие нормативной базы и национальных стандартов РФ в области информационных технологий, жизненного цикла автоматизированных систем и программной документации.</a:t>
            </a:r>
          </a:p>
        </p:txBody>
      </p:sp>
    </p:spTree>
    <p:extLst>
      <p:ext uri="{BB962C8B-B14F-4D97-AF65-F5344CB8AC3E}">
        <p14:creationId xmlns:p14="http://schemas.microsoft.com/office/powerpoint/2010/main" xmlns="" val="47695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3915" y="958303"/>
            <a:ext cx="2456408" cy="2447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 descr="C:\Users\SOLOVI~1\AppData\Local\Temp\7zE280B.tmp\images (6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18075" y="15976"/>
            <a:ext cx="1487463" cy="1306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80828" y="26352"/>
            <a:ext cx="8064500" cy="1302207"/>
          </a:xfrm>
        </p:spPr>
        <p:txBody>
          <a:bodyPr>
            <a:normAutofit/>
          </a:bodyPr>
          <a:lstStyle/>
          <a:p>
            <a:r>
              <a:rPr lang="ru-RU" sz="2900" b="1" dirty="0" smtClean="0">
                <a:solidFill>
                  <a:schemeClr val="accent4">
                    <a:lumMod val="90000"/>
                    <a:lumOff val="10000"/>
                  </a:schemeClr>
                </a:solidFill>
              </a:rPr>
              <a:t>Способы решения проблем в области информатизации </a:t>
            </a:r>
            <a:r>
              <a:rPr lang="ru-RU" sz="2900" b="1" dirty="0" err="1" smtClean="0">
                <a:solidFill>
                  <a:schemeClr val="accent4">
                    <a:lumMod val="90000"/>
                    <a:lumOff val="10000"/>
                  </a:schemeClr>
                </a:solidFill>
              </a:rPr>
              <a:t>госстуктур</a:t>
            </a:r>
            <a:r>
              <a:rPr lang="ru-RU" sz="2900" b="1" dirty="0" smtClean="0">
                <a:solidFill>
                  <a:schemeClr val="accent4">
                    <a:lumMod val="90000"/>
                    <a:lumOff val="10000"/>
                  </a:schemeClr>
                </a:solidFill>
              </a:rPr>
              <a:t> в России</a:t>
            </a:r>
            <a:endParaRPr lang="ru-RU" sz="2900" b="1" dirty="0">
              <a:solidFill>
                <a:schemeClr val="accent4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7296" y="27297"/>
            <a:ext cx="553915" cy="5715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3860BB80-CF9D-47CF-9BB3-26E6297388D6}" type="slidenum">
              <a:rPr lang="ru-RU" sz="2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ctr"/>
              <a:t>6</a:t>
            </a:fld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20208" y="958303"/>
            <a:ext cx="569897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dirty="0" smtClean="0">
                <a:solidFill>
                  <a:schemeClr val="accent4">
                    <a:lumMod val="90000"/>
                    <a:lumOff val="10000"/>
                  </a:schemeClr>
                </a:solidFill>
              </a:rPr>
              <a:t>е. Оценка и доведение до логического завершения имеющихся наработок и результатов в области информатизации, имеющих перспективы (например, портала государственных услуг в электронной форме</a:t>
            </a:r>
            <a:r>
              <a:rPr lang="ru-RU" dirty="0" smtClean="0">
                <a:solidFill>
                  <a:schemeClr val="accent4">
                    <a:lumMod val="90000"/>
                    <a:lumOff val="10000"/>
                  </a:schemeClr>
                </a:solidFill>
              </a:rPr>
              <a:t>).</a:t>
            </a:r>
            <a:endParaRPr lang="ru-RU" dirty="0" smtClean="0">
              <a:solidFill>
                <a:schemeClr val="accent4">
                  <a:lumMod val="90000"/>
                  <a:lumOff val="10000"/>
                </a:schemeClr>
              </a:solidFill>
            </a:endParaRPr>
          </a:p>
          <a:p>
            <a:pPr>
              <a:spcBef>
                <a:spcPts val="1200"/>
              </a:spcBef>
            </a:pPr>
            <a:r>
              <a:rPr lang="ru-RU" dirty="0" smtClean="0">
                <a:solidFill>
                  <a:schemeClr val="accent4">
                    <a:lumMod val="90000"/>
                    <a:lumOff val="10000"/>
                  </a:schemeClr>
                </a:solidFill>
              </a:rPr>
              <a:t>ж. Инвентаризация информационных ресурсов и обеспечение их перевода в унифицированные форматы представления.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2400" y="3424861"/>
            <a:ext cx="881576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dirty="0" err="1" smtClean="0">
                <a:solidFill>
                  <a:schemeClr val="accent4">
                    <a:lumMod val="90000"/>
                    <a:lumOff val="10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accent4">
                    <a:lumMod val="90000"/>
                    <a:lumOff val="10000"/>
                  </a:schemeClr>
                </a:solidFill>
              </a:rPr>
              <a:t>. Обеспечение и контроль реализации требований по информационной и программной совместимости автоматизированных систем и программных комплексов, применяемых в госструктурах. </a:t>
            </a:r>
          </a:p>
          <a:p>
            <a:pPr>
              <a:spcBef>
                <a:spcPts val="1200"/>
              </a:spcBef>
            </a:pPr>
            <a:r>
              <a:rPr lang="ru-RU" dirty="0" smtClean="0">
                <a:solidFill>
                  <a:schemeClr val="accent4">
                    <a:lumMod val="90000"/>
                    <a:lumOff val="10000"/>
                  </a:schemeClr>
                </a:solidFill>
              </a:rPr>
              <a:t>и. Ориентация, при создании автоматизированных систем и программных комплексов, на потребности конечного пользователя и предоставления ему востребованных и полезных для реальной работы сервисов.</a:t>
            </a:r>
          </a:p>
          <a:p>
            <a:pPr>
              <a:spcBef>
                <a:spcPts val="1200"/>
              </a:spcBef>
            </a:pPr>
            <a:r>
              <a:rPr lang="ru-RU" dirty="0" smtClean="0">
                <a:solidFill>
                  <a:schemeClr val="accent4">
                    <a:lumMod val="90000"/>
                    <a:lumOff val="10000"/>
                  </a:schemeClr>
                </a:solidFill>
              </a:rPr>
              <a:t>к.  Подготовка и повышение квалификации кадров как конечных пользователей, так и обслуживающего персонала в госструктурах.</a:t>
            </a:r>
          </a:p>
        </p:txBody>
      </p:sp>
    </p:spTree>
    <p:extLst>
      <p:ext uri="{BB962C8B-B14F-4D97-AF65-F5344CB8AC3E}">
        <p14:creationId xmlns:p14="http://schemas.microsoft.com/office/powerpoint/2010/main" xmlns="" val="47695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C:\Users\SOLOVI~1\AppData\Local\Temp\7zE25B4.tmp\загруженное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02216" y="2409092"/>
            <a:ext cx="1285722" cy="1285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54777" y="3694814"/>
            <a:ext cx="2442680" cy="1519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75418" y="95551"/>
            <a:ext cx="1310058" cy="1310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553915" y="1142016"/>
            <a:ext cx="8414245" cy="1724237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chemeClr val="accent4">
                    <a:lumMod val="90000"/>
                    <a:lumOff val="10000"/>
                  </a:schemeClr>
                </a:solidFill>
              </a:rPr>
              <a:t>Распоряжение Правительства Российской Федерации от 20 октября 2010 г. N 1815-р </a:t>
            </a:r>
            <a:br>
              <a:rPr lang="ru-RU" sz="2800" dirty="0" smtClean="0">
                <a:solidFill>
                  <a:schemeClr val="accent4">
                    <a:lumMod val="90000"/>
                    <a:lumOff val="10000"/>
                  </a:schemeClr>
                </a:solidFill>
              </a:rPr>
            </a:br>
            <a:r>
              <a:rPr lang="ru-RU" sz="2800" dirty="0" smtClean="0">
                <a:solidFill>
                  <a:schemeClr val="accent4">
                    <a:lumMod val="90000"/>
                    <a:lumOff val="10000"/>
                  </a:schemeClr>
                </a:solidFill>
              </a:rPr>
              <a:t>О государственной программе Российской Федерации «Информационное общество (2011-2020 годы)»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900" b="1" dirty="0"/>
          </a:p>
        </p:txBody>
      </p:sp>
      <p:sp>
        <p:nvSpPr>
          <p:cNvPr id="9" name="Овал 8"/>
          <p:cNvSpPr/>
          <p:nvPr/>
        </p:nvSpPr>
        <p:spPr>
          <a:xfrm>
            <a:off x="27296" y="27297"/>
            <a:ext cx="553915" cy="5715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3860BB80-CF9D-47CF-9BB3-26E6297388D6}" type="slidenum">
              <a:rPr lang="ru-RU" sz="2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ctr"/>
              <a:t>7</a:t>
            </a:fld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50982" y="2844177"/>
            <a:ext cx="81592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4">
                    <a:lumMod val="90000"/>
                    <a:lumOff val="10000"/>
                  </a:schemeClr>
                </a:solidFill>
              </a:rPr>
              <a:t>Подпрограмма 1. Качество жизни граждан и условия развития бизнеса в информационном обществе</a:t>
            </a:r>
            <a:endParaRPr lang="ru-RU" dirty="0">
              <a:solidFill>
                <a:schemeClr val="accent4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3393" y="3560844"/>
            <a:ext cx="86164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4">
                    <a:lumMod val="90000"/>
                    <a:lumOff val="10000"/>
                  </a:schemeClr>
                </a:solidFill>
              </a:rPr>
              <a:t>Подпрограмма 2. Электронное государство и эффективность государственного управления</a:t>
            </a:r>
            <a:endParaRPr lang="ru-RU" dirty="0">
              <a:solidFill>
                <a:schemeClr val="accent4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15814" y="4976338"/>
            <a:ext cx="83790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4">
                    <a:lumMod val="90000"/>
                    <a:lumOff val="10000"/>
                  </a:schemeClr>
                </a:solidFill>
              </a:rPr>
              <a:t>Подпрограмма 4. Базовая инфраструктура информационного общества</a:t>
            </a:r>
            <a:endParaRPr lang="ru-RU" dirty="0">
              <a:solidFill>
                <a:schemeClr val="accent4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15810" y="5407214"/>
            <a:ext cx="81592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4">
                    <a:lumMod val="90000"/>
                    <a:lumOff val="10000"/>
                  </a:schemeClr>
                </a:solidFill>
              </a:rPr>
              <a:t>Подпрограмма 5. Безопасность в информационном обществе</a:t>
            </a:r>
            <a:endParaRPr lang="ru-RU" dirty="0">
              <a:solidFill>
                <a:schemeClr val="accent4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09953" y="4258348"/>
            <a:ext cx="86164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4">
                    <a:lumMod val="90000"/>
                    <a:lumOff val="10000"/>
                  </a:schemeClr>
                </a:solidFill>
              </a:rPr>
              <a:t>Подпрограмма 3. Российский рынок информационных и телекоммуникационных технологий</a:t>
            </a:r>
            <a:endParaRPr lang="ru-RU" dirty="0">
              <a:solidFill>
                <a:schemeClr val="accent4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4" name="Заголовок 4"/>
          <p:cNvSpPr txBox="1">
            <a:spLocks/>
          </p:cNvSpPr>
          <p:nvPr/>
        </p:nvSpPr>
        <p:spPr>
          <a:xfrm>
            <a:off x="794476" y="53648"/>
            <a:ext cx="8064500" cy="130220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90000"/>
                    <a:lumOff val="1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Основной </a:t>
            </a:r>
            <a:r>
              <a:rPr kumimoji="0" lang="ru-RU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90000"/>
                    <a:lumOff val="1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программный </a:t>
            </a:r>
            <a:r>
              <a:rPr kumimoji="0" lang="ru-RU" sz="2900" b="1" i="0" u="none" strike="noStrike" kern="1200" cap="none" spc="0" normalizeH="0" noProof="0" dirty="0" smtClean="0">
                <a:ln>
                  <a:noFill/>
                </a:ln>
                <a:solidFill>
                  <a:schemeClr val="accent4">
                    <a:lumMod val="90000"/>
                    <a:lumOff val="1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документ </a:t>
            </a:r>
            <a:r>
              <a:rPr kumimoji="0" lang="ru-RU" sz="2900" b="1" i="0" u="none" strike="noStrike" kern="1200" cap="none" spc="0" normalizeH="0" noProof="0" dirty="0" smtClean="0">
                <a:ln>
                  <a:noFill/>
                </a:ln>
                <a:solidFill>
                  <a:schemeClr val="accent4">
                    <a:lumMod val="90000"/>
                    <a:lumOff val="1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 информатизации в России до 2020 года</a:t>
            </a:r>
            <a:endParaRPr kumimoji="0" lang="ru-RU" sz="2900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90000"/>
                  <a:lumOff val="1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500"/>
          <a:stretch>
            <a:fillRect/>
          </a:stretch>
        </p:blipFill>
        <p:spPr bwMode="auto">
          <a:xfrm>
            <a:off x="7690513" y="5612854"/>
            <a:ext cx="1298321" cy="1136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7695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80572" y="25433"/>
            <a:ext cx="8064500" cy="66036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4">
                    <a:lumMod val="90000"/>
                    <a:lumOff val="10000"/>
                  </a:schemeClr>
                </a:solidFill>
              </a:rPr>
              <a:t>Заключительные положения</a:t>
            </a:r>
            <a:endParaRPr lang="ru-RU" b="1" dirty="0">
              <a:solidFill>
                <a:schemeClr val="accent4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7296" y="27297"/>
            <a:ext cx="553915" cy="5715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3860BB80-CF9D-47CF-9BB3-26E6297388D6}" type="slidenum">
              <a:rPr lang="ru-RU" sz="2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ctr"/>
              <a:t>8</a:t>
            </a:fld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32859" y="81888"/>
            <a:ext cx="953591" cy="1163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37819" y="3433979"/>
            <a:ext cx="8953429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4">
                    <a:lumMod val="90000"/>
                    <a:lumOff val="10000"/>
                  </a:schemeClr>
                </a:solidFill>
              </a:rPr>
              <a:t>Государственная программа  </a:t>
            </a:r>
            <a:r>
              <a:rPr lang="ru-RU" dirty="0" smtClean="0">
                <a:solidFill>
                  <a:schemeClr val="accent4">
                    <a:lumMod val="90000"/>
                    <a:lumOff val="10000"/>
                  </a:schemeClr>
                </a:solidFill>
              </a:rPr>
              <a:t>«Информационное </a:t>
            </a:r>
            <a:r>
              <a:rPr lang="ru-RU" dirty="0" smtClean="0">
                <a:solidFill>
                  <a:schemeClr val="accent4">
                    <a:lumMod val="90000"/>
                    <a:lumOff val="10000"/>
                  </a:schemeClr>
                </a:solidFill>
              </a:rPr>
              <a:t>общество (2011-2020 годы</a:t>
            </a:r>
            <a:r>
              <a:rPr lang="ru-RU" dirty="0" smtClean="0">
                <a:solidFill>
                  <a:schemeClr val="accent4">
                    <a:lumMod val="90000"/>
                    <a:lumOff val="10000"/>
                  </a:schemeClr>
                </a:solidFill>
              </a:rPr>
              <a:t>)» </a:t>
            </a:r>
            <a:r>
              <a:rPr lang="ru-RU" dirty="0" smtClean="0">
                <a:solidFill>
                  <a:schemeClr val="accent4">
                    <a:lumMod val="90000"/>
                    <a:lumOff val="10000"/>
                  </a:schemeClr>
                </a:solidFill>
              </a:rPr>
              <a:t>устанавливает цели, задачи информатизации в России на перспективу до 2020 г</a:t>
            </a:r>
            <a:r>
              <a:rPr lang="ru-RU" dirty="0" smtClean="0">
                <a:solidFill>
                  <a:schemeClr val="accent4">
                    <a:lumMod val="90000"/>
                    <a:lumOff val="10000"/>
                  </a:schemeClr>
                </a:solidFill>
              </a:rPr>
              <a:t>. Состав </a:t>
            </a:r>
            <a:r>
              <a:rPr lang="ru-RU" dirty="0" smtClean="0">
                <a:solidFill>
                  <a:schemeClr val="accent4">
                    <a:lumMod val="90000"/>
                    <a:lumOff val="10000"/>
                  </a:schemeClr>
                </a:solidFill>
              </a:rPr>
              <a:t>показателей для оценки выполнения ГП и отсутствие непосредственной связи между показателями и мероприятиями могут создать трудности для адекватной оценки и контроля реального хода выполнения ГП и достижения поставленных целей и задач.</a:t>
            </a:r>
          </a:p>
          <a:p>
            <a:endParaRPr lang="ru-RU" sz="400" dirty="0" smtClean="0">
              <a:solidFill>
                <a:schemeClr val="accent4">
                  <a:lumMod val="90000"/>
                  <a:lumOff val="10000"/>
                </a:schemeClr>
              </a:solidFill>
            </a:endParaRPr>
          </a:p>
          <a:p>
            <a:r>
              <a:rPr lang="ru-RU" dirty="0" smtClean="0">
                <a:solidFill>
                  <a:schemeClr val="accent4">
                    <a:lumMod val="90000"/>
                    <a:lumOff val="10000"/>
                  </a:schemeClr>
                </a:solidFill>
              </a:rPr>
              <a:t>Если все заявленные цели ГП будут достигнуты и задачи выполнены в установленные сроки, то информатизация госструктур в России должна выйти на принципиально новый уровень.</a:t>
            </a:r>
          </a:p>
        </p:txBody>
      </p:sp>
      <p:pic>
        <p:nvPicPr>
          <p:cNvPr id="12" name="Рисунок 11" descr="vopros4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9761" y="5683391"/>
            <a:ext cx="730649" cy="109357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54403" y="598939"/>
            <a:ext cx="77632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4">
                    <a:lumMod val="90000"/>
                    <a:lumOff val="10000"/>
                  </a:schemeClr>
                </a:solidFill>
              </a:rPr>
              <a:t>Проблемы информатизации госструктур России в настоящее время </a:t>
            </a:r>
          </a:p>
          <a:p>
            <a:r>
              <a:rPr lang="ru-RU" dirty="0" smtClean="0">
                <a:solidFill>
                  <a:schemeClr val="accent4">
                    <a:lumMod val="90000"/>
                    <a:lumOff val="10000"/>
                  </a:schemeClr>
                </a:solidFill>
              </a:rPr>
              <a:t>понятны и решаемы.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3691" y="1151835"/>
            <a:ext cx="8953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4">
                    <a:lumMod val="90000"/>
                    <a:lumOff val="10000"/>
                  </a:schemeClr>
                </a:solidFill>
              </a:rPr>
              <a:t>Способы решения проблем информатизации госструктур России известны, однако эффективность их применения оставляет желать лучшего.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6627" y="1694099"/>
            <a:ext cx="8953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4">
                    <a:lumMod val="90000"/>
                    <a:lumOff val="10000"/>
                  </a:schemeClr>
                </a:solidFill>
              </a:rPr>
              <a:t>Решение проблем информатизации госструктур России требует системного и комплексного подхода на всех уровнях государственного управления.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8355" y="2281243"/>
            <a:ext cx="89534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4">
                    <a:lumMod val="90000"/>
                    <a:lumOff val="10000"/>
                  </a:schemeClr>
                </a:solidFill>
              </a:rPr>
              <a:t>При планировании решения проблем информатизации необходимо, в первую очередь, ориентироваться не на улучшение отдельных количественных параметров, а на качественные изменения реальных процессов и измеряемые эффекты от применения  средств информатизации.</a:t>
            </a:r>
          </a:p>
        </p:txBody>
      </p:sp>
    </p:spTree>
    <p:extLst>
      <p:ext uri="{BB962C8B-B14F-4D97-AF65-F5344CB8AC3E}">
        <p14:creationId xmlns:p14="http://schemas.microsoft.com/office/powerpoint/2010/main" xmlns="" val="47695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 txBox="1">
            <a:spLocks/>
          </p:cNvSpPr>
          <p:nvPr/>
        </p:nvSpPr>
        <p:spPr>
          <a:xfrm>
            <a:off x="937987" y="2974287"/>
            <a:ext cx="7289800" cy="466543"/>
          </a:xfrm>
          <a:prstGeom prst="rect">
            <a:avLst/>
          </a:prstGeom>
        </p:spPr>
        <p:txBody>
          <a:bodyPr vert="horz" lIns="0" tIns="0" rIns="0" bIns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Спасибо за внимание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5428" y="4430486"/>
            <a:ext cx="556971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</a:rPr>
              <a:t>Хромов Алексей Владиленович,</a:t>
            </a:r>
          </a:p>
          <a:p>
            <a:r>
              <a:rPr lang="ru-RU" sz="1400" b="1" dirty="0" smtClean="0">
                <a:solidFill>
                  <a:srgbClr val="002060"/>
                </a:solidFill>
              </a:rPr>
              <a:t>Руководитель дирекции по информационным технологиям</a:t>
            </a:r>
          </a:p>
          <a:p>
            <a:endParaRPr lang="ru-RU" sz="1400" b="1" dirty="0" smtClean="0">
              <a:solidFill>
                <a:srgbClr val="002060"/>
              </a:solidFill>
            </a:endParaRPr>
          </a:p>
          <a:p>
            <a:r>
              <a:rPr lang="ru-RU" sz="1400" b="1" dirty="0" smtClean="0">
                <a:solidFill>
                  <a:srgbClr val="002060"/>
                </a:solidFill>
              </a:rPr>
              <a:t>т. 	    (495) 608-07-98</a:t>
            </a:r>
          </a:p>
          <a:p>
            <a:r>
              <a:rPr lang="ru-RU" sz="1400" b="1" dirty="0" err="1" smtClean="0">
                <a:solidFill>
                  <a:srgbClr val="002060"/>
                </a:solidFill>
              </a:rPr>
              <a:t>моб</a:t>
            </a:r>
            <a:r>
              <a:rPr lang="ru-RU" sz="1400" b="1" dirty="0" smtClean="0">
                <a:solidFill>
                  <a:srgbClr val="002060"/>
                </a:solidFill>
              </a:rPr>
              <a:t>. 	    (910) 444-15-18</a:t>
            </a:r>
          </a:p>
          <a:p>
            <a:r>
              <a:rPr lang="en-US" sz="1400" b="1" dirty="0" smtClean="0">
                <a:solidFill>
                  <a:srgbClr val="002060"/>
                </a:solidFill>
              </a:rPr>
              <a:t>e-mail</a:t>
            </a:r>
            <a:r>
              <a:rPr lang="ru-RU" sz="1400" b="1" dirty="0" smtClean="0">
                <a:solidFill>
                  <a:srgbClr val="002060"/>
                </a:solidFill>
              </a:rPr>
              <a:t>:  </a:t>
            </a:r>
            <a:r>
              <a:rPr lang="en-US" sz="1400" u="sng" dirty="0" smtClean="0">
                <a:hlinkClick r:id="rId3"/>
              </a:rPr>
              <a:t>khromov@cea.gov.ru</a:t>
            </a:r>
            <a:endParaRPr lang="ru-RU" sz="1400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587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c.gov.ru">
  <a:themeElements>
    <a:clrScheme name="Custom 1">
      <a:dk1>
        <a:srgbClr val="2B2222"/>
      </a:dk1>
      <a:lt1>
        <a:sysClr val="window" lastClr="FFFFFF"/>
      </a:lt1>
      <a:dk2>
        <a:srgbClr val="2EA8A0"/>
      </a:dk2>
      <a:lt2>
        <a:srgbClr val="FAFAE6"/>
      </a:lt2>
      <a:accent1>
        <a:srgbClr val="47132B"/>
      </a:accent1>
      <a:accent2>
        <a:srgbClr val="D39549"/>
      </a:accent2>
      <a:accent3>
        <a:srgbClr val="2EA8A0"/>
      </a:accent3>
      <a:accent4>
        <a:srgbClr val="2B2222"/>
      </a:accent4>
      <a:accent5>
        <a:srgbClr val="6D695F"/>
      </a:accent5>
      <a:accent6>
        <a:srgbClr val="CDC8AA"/>
      </a:accent6>
      <a:hlink>
        <a:srgbClr val="0000FF"/>
      </a:hlink>
      <a:folHlink>
        <a:srgbClr val="800080"/>
      </a:folHlink>
    </a:clrScheme>
    <a:fontScheme name="Revolution">
      <a:majorFont>
        <a:latin typeface="Trebuchet MS"/>
        <a:ea typeface=""/>
        <a:cs typeface=""/>
        <a:font script="Jpan" typeface="ＭＳ ゴシック"/>
      </a:majorFont>
      <a:minorFont>
        <a:latin typeface="Trebuchet MS"/>
        <a:ea typeface=""/>
        <a:cs typeface=""/>
        <a:font script="Jpan" typeface="ＭＳ 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5364</TotalTime>
  <Words>738</Words>
  <Application>Microsoft Office PowerPoint</Application>
  <PresentationFormat>Экран (4:3)</PresentationFormat>
  <Paragraphs>68</Paragraphs>
  <Slides>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ac.gov.ru</vt:lpstr>
      <vt:lpstr>Слайд 1</vt:lpstr>
      <vt:lpstr>Основные проблемы информатизации госструктур в России (часть 1)</vt:lpstr>
      <vt:lpstr>Основные проблемы информатизации госструктур в России (часть 2)</vt:lpstr>
      <vt:lpstr>Основные проблемы информатизации госструктур в России (часть 3)</vt:lpstr>
      <vt:lpstr>Способы решения проблем в области информатизации госстуктур в России</vt:lpstr>
      <vt:lpstr>Способы решения проблем в области информатизации госстуктур в России</vt:lpstr>
      <vt:lpstr>Распоряжение Правительства Российской Федерации от 20 октября 2010 г. N 1815-р  О государственной программе Российской Федерации «Информационное общество (2011-2020 годы)» </vt:lpstr>
      <vt:lpstr>Заключительные положения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yeap</dc:creator>
  <cp:lastModifiedBy>khromov</cp:lastModifiedBy>
  <cp:revision>163</cp:revision>
  <dcterms:created xsi:type="dcterms:W3CDTF">2013-06-13T10:01:54Z</dcterms:created>
  <dcterms:modified xsi:type="dcterms:W3CDTF">2013-11-14T07:35:59Z</dcterms:modified>
</cp:coreProperties>
</file>