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2" r:id="rId16"/>
    <p:sldId id="273" r:id="rId17"/>
    <p:sldId id="275" r:id="rId18"/>
    <p:sldId id="258" r:id="rId19"/>
  </p:sldIdLst>
  <p:sldSz cx="9906000" cy="6858000" type="A4"/>
  <p:notesSz cx="6797675" cy="9928225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30" y="-2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My%20Documents\!&#1055;&#1056;&#1054;&#1045;&#1050;&#1058;&#1067;\&#1062;&#1054;&#1050;-&#1084;&#1077;&#1089;&#1103;&#1094;\&#1062;&#1054;&#1050;-20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Всего обращений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'2009-2010'!$H$4:$H$8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'2009-2010'!$I$4:$I$8</c:f>
              <c:numCache>
                <c:formatCode>General</c:formatCode>
                <c:ptCount val="5"/>
                <c:pt idx="0">
                  <c:v>1061315</c:v>
                </c:pt>
                <c:pt idx="1">
                  <c:v>1799709</c:v>
                </c:pt>
                <c:pt idx="2">
                  <c:v>2240401</c:v>
                </c:pt>
                <c:pt idx="3">
                  <c:v>2957813</c:v>
                </c:pt>
                <c:pt idx="4">
                  <c:v>3144730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634752"/>
        <c:axId val="96636288"/>
      </c:barChart>
      <c:catAx>
        <c:axId val="966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6636288"/>
        <c:crosses val="autoZero"/>
        <c:auto val="1"/>
        <c:lblAlgn val="ctr"/>
        <c:lblOffset val="100"/>
        <c:noMultiLvlLbl val="0"/>
      </c:catAx>
      <c:valAx>
        <c:axId val="96636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6634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8D873F-47C5-47F6-A79B-52621FAC87B9}" type="doc">
      <dgm:prSet loTypeId="urn:microsoft.com/office/officeart/2005/8/layout/pyramid2" loCatId="list" qsTypeId="urn:microsoft.com/office/officeart/2005/8/quickstyle/simple5" qsCatId="simple" csTypeId="urn:microsoft.com/office/officeart/2005/8/colors/accent2_5" csCatId="accent2" phldr="1"/>
      <dgm:spPr/>
    </dgm:pt>
    <dgm:pt modelId="{F6409279-A24F-4C91-9652-7AC206505936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32E084F7-0C06-40AD-A4B8-4F5000A1F365}" type="parTrans" cxnId="{F1D5A213-7A44-4E92-A8C5-F0B9EFC0AA4E}">
      <dgm:prSet/>
      <dgm:spPr/>
      <dgm:t>
        <a:bodyPr/>
        <a:lstStyle/>
        <a:p>
          <a:endParaRPr lang="ru-RU"/>
        </a:p>
      </dgm:t>
    </dgm:pt>
    <dgm:pt modelId="{E747FF5B-1CDF-4CA4-9733-D16897BE693D}" type="sibTrans" cxnId="{F1D5A213-7A44-4E92-A8C5-F0B9EFC0AA4E}">
      <dgm:prSet/>
      <dgm:spPr/>
      <dgm:t>
        <a:bodyPr/>
        <a:lstStyle/>
        <a:p>
          <a:endParaRPr lang="ru-RU"/>
        </a:p>
      </dgm:t>
    </dgm:pt>
    <dgm:pt modelId="{520C4B47-6730-43F9-BB5D-A52F763A9D06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6CF3A020-294A-47C3-86F6-B48866C67025}" type="parTrans" cxnId="{0AF75FB3-8968-4161-B840-2EFFBCAF1905}">
      <dgm:prSet/>
      <dgm:spPr/>
      <dgm:t>
        <a:bodyPr/>
        <a:lstStyle/>
        <a:p>
          <a:endParaRPr lang="ru-RU"/>
        </a:p>
      </dgm:t>
    </dgm:pt>
    <dgm:pt modelId="{53BCD72B-F138-4E17-A353-344E6E5A62DD}" type="sibTrans" cxnId="{0AF75FB3-8968-4161-B840-2EFFBCAF1905}">
      <dgm:prSet/>
      <dgm:spPr/>
      <dgm:t>
        <a:bodyPr/>
        <a:lstStyle/>
        <a:p>
          <a:endParaRPr lang="ru-RU"/>
        </a:p>
      </dgm:t>
    </dgm:pt>
    <dgm:pt modelId="{2B5C53D7-6856-4CF5-BE7C-009087C375FB}">
      <dgm:prSet phldrT="[Текст]" custT="1"/>
      <dgm:spPr/>
      <dgm:t>
        <a:bodyPr/>
        <a:lstStyle/>
        <a:p>
          <a:r>
            <a:rPr lang="ru-RU" sz="14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11B2DEE8-2708-4C09-9B91-1E08924B0317}" type="parTrans" cxnId="{AAFC2911-A99B-43C3-83BB-BB34C1807489}">
      <dgm:prSet/>
      <dgm:spPr/>
      <dgm:t>
        <a:bodyPr/>
        <a:lstStyle/>
        <a:p>
          <a:endParaRPr lang="ru-RU"/>
        </a:p>
      </dgm:t>
    </dgm:pt>
    <dgm:pt modelId="{C28BA240-176B-486B-A43C-27E18B7ECCD1}" type="sibTrans" cxnId="{AAFC2911-A99B-43C3-83BB-BB34C1807489}">
      <dgm:prSet/>
      <dgm:spPr/>
      <dgm:t>
        <a:bodyPr/>
        <a:lstStyle/>
        <a:p>
          <a:endParaRPr lang="ru-RU"/>
        </a:p>
      </dgm:t>
    </dgm:pt>
    <dgm:pt modelId="{0B45A006-8D56-4E04-BD84-44CF6C331329}" type="pres">
      <dgm:prSet presAssocID="{C08D873F-47C5-47F6-A79B-52621FAC87B9}" presName="compositeShape" presStyleCnt="0">
        <dgm:presLayoutVars>
          <dgm:dir/>
          <dgm:resizeHandles/>
        </dgm:presLayoutVars>
      </dgm:prSet>
      <dgm:spPr/>
    </dgm:pt>
    <dgm:pt modelId="{AD65D91B-A34C-4966-BD4F-E91F53DEE5DA}" type="pres">
      <dgm:prSet presAssocID="{C08D873F-47C5-47F6-A79B-52621FAC87B9}" presName="pyramid" presStyleLbl="node1" presStyleIdx="0" presStyleCnt="1" custLinFactNeighborX="3713" custLinFactNeighborY="-2085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22A9294B-9F11-47CD-A2A5-60CE750AD265}" type="pres">
      <dgm:prSet presAssocID="{C08D873F-47C5-47F6-A79B-52621FAC87B9}" presName="theList" presStyleCnt="0"/>
      <dgm:spPr/>
    </dgm:pt>
    <dgm:pt modelId="{18600A8E-D674-424E-9FB8-6570104BB38B}" type="pres">
      <dgm:prSet presAssocID="{F6409279-A24F-4C91-9652-7AC206505936}" presName="aNode" presStyleLbl="fgAcc1" presStyleIdx="0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0943-154B-4C82-AC8F-C5B7E9F0CAFA}" type="pres">
      <dgm:prSet presAssocID="{F6409279-A24F-4C91-9652-7AC206505936}" presName="aSpace" presStyleCnt="0"/>
      <dgm:spPr/>
    </dgm:pt>
    <dgm:pt modelId="{AAB4E1C5-9ABE-479A-89A6-C1183ECA8ECA}" type="pres">
      <dgm:prSet presAssocID="{520C4B47-6730-43F9-BB5D-A52F763A9D06}" presName="aNode" presStyleLbl="fgAcc1" presStyleIdx="1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E27D5-B78D-4013-B84F-777D887B6261}" type="pres">
      <dgm:prSet presAssocID="{520C4B47-6730-43F9-BB5D-A52F763A9D06}" presName="aSpace" presStyleCnt="0"/>
      <dgm:spPr/>
    </dgm:pt>
    <dgm:pt modelId="{1664B374-76AD-4D01-AF80-ACF43DEC564F}" type="pres">
      <dgm:prSet presAssocID="{2B5C53D7-6856-4CF5-BE7C-009087C375FB}" presName="aNode" presStyleLbl="fgAcc1" presStyleIdx="2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AEDA-1DC7-4CFC-A6F7-FF67482A9920}" type="pres">
      <dgm:prSet presAssocID="{2B5C53D7-6856-4CF5-BE7C-009087C375FB}" presName="aSpace" presStyleCnt="0"/>
      <dgm:spPr/>
    </dgm:pt>
  </dgm:ptLst>
  <dgm:cxnLst>
    <dgm:cxn modelId="{AAFC2911-A99B-43C3-83BB-BB34C1807489}" srcId="{C08D873F-47C5-47F6-A79B-52621FAC87B9}" destId="{2B5C53D7-6856-4CF5-BE7C-009087C375FB}" srcOrd="2" destOrd="0" parTransId="{11B2DEE8-2708-4C09-9B91-1E08924B0317}" sibTransId="{C28BA240-176B-486B-A43C-27E18B7ECCD1}"/>
    <dgm:cxn modelId="{009D9DE0-3899-4330-8427-CCA85418F13E}" type="presOf" srcId="{520C4B47-6730-43F9-BB5D-A52F763A9D06}" destId="{AAB4E1C5-9ABE-479A-89A6-C1183ECA8ECA}" srcOrd="0" destOrd="0" presId="urn:microsoft.com/office/officeart/2005/8/layout/pyramid2"/>
    <dgm:cxn modelId="{9B94DCF5-DAF8-4396-B7C1-2D7B65A57249}" type="presOf" srcId="{2B5C53D7-6856-4CF5-BE7C-009087C375FB}" destId="{1664B374-76AD-4D01-AF80-ACF43DEC564F}" srcOrd="0" destOrd="0" presId="urn:microsoft.com/office/officeart/2005/8/layout/pyramid2"/>
    <dgm:cxn modelId="{6CA3472B-5CB5-46CB-9D53-14F31929C570}" type="presOf" srcId="{F6409279-A24F-4C91-9652-7AC206505936}" destId="{18600A8E-D674-424E-9FB8-6570104BB38B}" srcOrd="0" destOrd="0" presId="urn:microsoft.com/office/officeart/2005/8/layout/pyramid2"/>
    <dgm:cxn modelId="{F1D5A213-7A44-4E92-A8C5-F0B9EFC0AA4E}" srcId="{C08D873F-47C5-47F6-A79B-52621FAC87B9}" destId="{F6409279-A24F-4C91-9652-7AC206505936}" srcOrd="0" destOrd="0" parTransId="{32E084F7-0C06-40AD-A4B8-4F5000A1F365}" sibTransId="{E747FF5B-1CDF-4CA4-9733-D16897BE693D}"/>
    <dgm:cxn modelId="{0AF75FB3-8968-4161-B840-2EFFBCAF1905}" srcId="{C08D873F-47C5-47F6-A79B-52621FAC87B9}" destId="{520C4B47-6730-43F9-BB5D-A52F763A9D06}" srcOrd="1" destOrd="0" parTransId="{6CF3A020-294A-47C3-86F6-B48866C67025}" sibTransId="{53BCD72B-F138-4E17-A353-344E6E5A62DD}"/>
    <dgm:cxn modelId="{C0C0BEDC-7D7C-4764-8B0C-8FA6D73DE01E}" type="presOf" srcId="{C08D873F-47C5-47F6-A79B-52621FAC87B9}" destId="{0B45A006-8D56-4E04-BD84-44CF6C331329}" srcOrd="0" destOrd="0" presId="urn:microsoft.com/office/officeart/2005/8/layout/pyramid2"/>
    <dgm:cxn modelId="{8EA9E14C-C0BD-4C38-8194-E9CE18FC5657}" type="presParOf" srcId="{0B45A006-8D56-4E04-BD84-44CF6C331329}" destId="{AD65D91B-A34C-4966-BD4F-E91F53DEE5DA}" srcOrd="0" destOrd="0" presId="urn:microsoft.com/office/officeart/2005/8/layout/pyramid2"/>
    <dgm:cxn modelId="{7E9DBB74-F398-4A01-B67C-9E1006FBC3B5}" type="presParOf" srcId="{0B45A006-8D56-4E04-BD84-44CF6C331329}" destId="{22A9294B-9F11-47CD-A2A5-60CE750AD265}" srcOrd="1" destOrd="0" presId="urn:microsoft.com/office/officeart/2005/8/layout/pyramid2"/>
    <dgm:cxn modelId="{304950C7-36AF-4340-8444-BD2386C54B42}" type="presParOf" srcId="{22A9294B-9F11-47CD-A2A5-60CE750AD265}" destId="{18600A8E-D674-424E-9FB8-6570104BB38B}" srcOrd="0" destOrd="0" presId="urn:microsoft.com/office/officeart/2005/8/layout/pyramid2"/>
    <dgm:cxn modelId="{E4A5700A-B7E5-4E6F-BA1B-01A739424170}" type="presParOf" srcId="{22A9294B-9F11-47CD-A2A5-60CE750AD265}" destId="{72450943-154B-4C82-AC8F-C5B7E9F0CAFA}" srcOrd="1" destOrd="0" presId="urn:microsoft.com/office/officeart/2005/8/layout/pyramid2"/>
    <dgm:cxn modelId="{DB99A610-B395-46BB-A5FD-B39DC7881DB6}" type="presParOf" srcId="{22A9294B-9F11-47CD-A2A5-60CE750AD265}" destId="{AAB4E1C5-9ABE-479A-89A6-C1183ECA8ECA}" srcOrd="2" destOrd="0" presId="urn:microsoft.com/office/officeart/2005/8/layout/pyramid2"/>
    <dgm:cxn modelId="{39FF49E2-7A6A-4305-8C67-616007AD65F3}" type="presParOf" srcId="{22A9294B-9F11-47CD-A2A5-60CE750AD265}" destId="{2A2E27D5-B78D-4013-B84F-777D887B6261}" srcOrd="3" destOrd="0" presId="urn:microsoft.com/office/officeart/2005/8/layout/pyramid2"/>
    <dgm:cxn modelId="{13718FF2-2057-46D9-B28C-E6E74EC29CD6}" type="presParOf" srcId="{22A9294B-9F11-47CD-A2A5-60CE750AD265}" destId="{1664B374-76AD-4D01-AF80-ACF43DEC564F}" srcOrd="4" destOrd="0" presId="urn:microsoft.com/office/officeart/2005/8/layout/pyramid2"/>
    <dgm:cxn modelId="{52008482-1293-40DB-98E7-6E78A49F3E95}" type="presParOf" srcId="{22A9294B-9F11-47CD-A2A5-60CE750AD265}" destId="{2E4CAEDA-1DC7-4CFC-A6F7-FF67482A992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D873F-47C5-47F6-A79B-52621FAC87B9}" type="doc">
      <dgm:prSet loTypeId="urn:microsoft.com/office/officeart/2005/8/layout/pyramid2" loCatId="list" qsTypeId="urn:microsoft.com/office/officeart/2005/8/quickstyle/simple5" qsCatId="simple" csTypeId="urn:microsoft.com/office/officeart/2005/8/colors/accent2_5" csCatId="accent2" phldr="1"/>
      <dgm:spPr/>
    </dgm:pt>
    <dgm:pt modelId="{F6409279-A24F-4C91-9652-7AC20650593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32E084F7-0C06-40AD-A4B8-4F5000A1F365}" type="parTrans" cxnId="{F1D5A213-7A44-4E92-A8C5-F0B9EFC0AA4E}">
      <dgm:prSet/>
      <dgm:spPr/>
      <dgm:t>
        <a:bodyPr/>
        <a:lstStyle/>
        <a:p>
          <a:endParaRPr lang="ru-RU"/>
        </a:p>
      </dgm:t>
    </dgm:pt>
    <dgm:pt modelId="{E747FF5B-1CDF-4CA4-9733-D16897BE693D}" type="sibTrans" cxnId="{F1D5A213-7A44-4E92-A8C5-F0B9EFC0AA4E}">
      <dgm:prSet/>
      <dgm:spPr/>
      <dgm:t>
        <a:bodyPr/>
        <a:lstStyle/>
        <a:p>
          <a:endParaRPr lang="ru-RU"/>
        </a:p>
      </dgm:t>
    </dgm:pt>
    <dgm:pt modelId="{520C4B47-6730-43F9-BB5D-A52F763A9D06}">
      <dgm:prSet phldrT="[Текст]" custT="1"/>
      <dgm:spPr/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6CF3A020-294A-47C3-86F6-B48866C67025}" type="parTrans" cxnId="{0AF75FB3-8968-4161-B840-2EFFBCAF1905}">
      <dgm:prSet/>
      <dgm:spPr/>
      <dgm:t>
        <a:bodyPr/>
        <a:lstStyle/>
        <a:p>
          <a:endParaRPr lang="ru-RU"/>
        </a:p>
      </dgm:t>
    </dgm:pt>
    <dgm:pt modelId="{53BCD72B-F138-4E17-A353-344E6E5A62DD}" type="sibTrans" cxnId="{0AF75FB3-8968-4161-B840-2EFFBCAF1905}">
      <dgm:prSet/>
      <dgm:spPr/>
      <dgm:t>
        <a:bodyPr/>
        <a:lstStyle/>
        <a:p>
          <a:endParaRPr lang="ru-RU"/>
        </a:p>
      </dgm:t>
    </dgm:pt>
    <dgm:pt modelId="{2B5C53D7-6856-4CF5-BE7C-009087C375FB}">
      <dgm:prSet phldrT="[Текст]" custT="1"/>
      <dgm:spPr/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11B2DEE8-2708-4C09-9B91-1E08924B0317}" type="parTrans" cxnId="{AAFC2911-A99B-43C3-83BB-BB34C1807489}">
      <dgm:prSet/>
      <dgm:spPr/>
      <dgm:t>
        <a:bodyPr/>
        <a:lstStyle/>
        <a:p>
          <a:endParaRPr lang="ru-RU"/>
        </a:p>
      </dgm:t>
    </dgm:pt>
    <dgm:pt modelId="{C28BA240-176B-486B-A43C-27E18B7ECCD1}" type="sibTrans" cxnId="{AAFC2911-A99B-43C3-83BB-BB34C1807489}">
      <dgm:prSet/>
      <dgm:spPr/>
      <dgm:t>
        <a:bodyPr/>
        <a:lstStyle/>
        <a:p>
          <a:endParaRPr lang="ru-RU"/>
        </a:p>
      </dgm:t>
    </dgm:pt>
    <dgm:pt modelId="{0B45A006-8D56-4E04-BD84-44CF6C331329}" type="pres">
      <dgm:prSet presAssocID="{C08D873F-47C5-47F6-A79B-52621FAC87B9}" presName="compositeShape" presStyleCnt="0">
        <dgm:presLayoutVars>
          <dgm:dir/>
          <dgm:resizeHandles/>
        </dgm:presLayoutVars>
      </dgm:prSet>
      <dgm:spPr/>
    </dgm:pt>
    <dgm:pt modelId="{AD65D91B-A34C-4966-BD4F-E91F53DEE5DA}" type="pres">
      <dgm:prSet presAssocID="{C08D873F-47C5-47F6-A79B-52621FAC87B9}" presName="pyramid" presStyleLbl="node1" presStyleIdx="0" presStyleCnt="1" custLinFactNeighborX="3713" custLinFactNeighborY="-2085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22A9294B-9F11-47CD-A2A5-60CE750AD265}" type="pres">
      <dgm:prSet presAssocID="{C08D873F-47C5-47F6-A79B-52621FAC87B9}" presName="theList" presStyleCnt="0"/>
      <dgm:spPr/>
    </dgm:pt>
    <dgm:pt modelId="{18600A8E-D674-424E-9FB8-6570104BB38B}" type="pres">
      <dgm:prSet presAssocID="{F6409279-A24F-4C91-9652-7AC206505936}" presName="aNode" presStyleLbl="fgAcc1" presStyleIdx="0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0943-154B-4C82-AC8F-C5B7E9F0CAFA}" type="pres">
      <dgm:prSet presAssocID="{F6409279-A24F-4C91-9652-7AC206505936}" presName="aSpace" presStyleCnt="0"/>
      <dgm:spPr/>
    </dgm:pt>
    <dgm:pt modelId="{AAB4E1C5-9ABE-479A-89A6-C1183ECA8ECA}" type="pres">
      <dgm:prSet presAssocID="{520C4B47-6730-43F9-BB5D-A52F763A9D06}" presName="aNode" presStyleLbl="fgAcc1" presStyleIdx="1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E27D5-B78D-4013-B84F-777D887B6261}" type="pres">
      <dgm:prSet presAssocID="{520C4B47-6730-43F9-BB5D-A52F763A9D06}" presName="aSpace" presStyleCnt="0"/>
      <dgm:spPr/>
    </dgm:pt>
    <dgm:pt modelId="{1664B374-76AD-4D01-AF80-ACF43DEC564F}" type="pres">
      <dgm:prSet presAssocID="{2B5C53D7-6856-4CF5-BE7C-009087C375FB}" presName="aNode" presStyleLbl="fgAcc1" presStyleIdx="2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AEDA-1DC7-4CFC-A6F7-FF67482A9920}" type="pres">
      <dgm:prSet presAssocID="{2B5C53D7-6856-4CF5-BE7C-009087C375FB}" presName="aSpace" presStyleCnt="0"/>
      <dgm:spPr/>
    </dgm:pt>
  </dgm:ptLst>
  <dgm:cxnLst>
    <dgm:cxn modelId="{94309256-9E92-4642-82C5-EF53552D61A0}" type="presOf" srcId="{2B5C53D7-6856-4CF5-BE7C-009087C375FB}" destId="{1664B374-76AD-4D01-AF80-ACF43DEC564F}" srcOrd="0" destOrd="0" presId="urn:microsoft.com/office/officeart/2005/8/layout/pyramid2"/>
    <dgm:cxn modelId="{81A8E7E4-EE62-4C77-875B-5EE3E1AAE4CE}" type="presOf" srcId="{F6409279-A24F-4C91-9652-7AC206505936}" destId="{18600A8E-D674-424E-9FB8-6570104BB38B}" srcOrd="0" destOrd="0" presId="urn:microsoft.com/office/officeart/2005/8/layout/pyramid2"/>
    <dgm:cxn modelId="{D9480608-51D1-418D-BA02-84B65948FE77}" type="presOf" srcId="{C08D873F-47C5-47F6-A79B-52621FAC87B9}" destId="{0B45A006-8D56-4E04-BD84-44CF6C331329}" srcOrd="0" destOrd="0" presId="urn:microsoft.com/office/officeart/2005/8/layout/pyramid2"/>
    <dgm:cxn modelId="{AAFC2911-A99B-43C3-83BB-BB34C1807489}" srcId="{C08D873F-47C5-47F6-A79B-52621FAC87B9}" destId="{2B5C53D7-6856-4CF5-BE7C-009087C375FB}" srcOrd="2" destOrd="0" parTransId="{11B2DEE8-2708-4C09-9B91-1E08924B0317}" sibTransId="{C28BA240-176B-486B-A43C-27E18B7ECCD1}"/>
    <dgm:cxn modelId="{0AF75FB3-8968-4161-B840-2EFFBCAF1905}" srcId="{C08D873F-47C5-47F6-A79B-52621FAC87B9}" destId="{520C4B47-6730-43F9-BB5D-A52F763A9D06}" srcOrd="1" destOrd="0" parTransId="{6CF3A020-294A-47C3-86F6-B48866C67025}" sibTransId="{53BCD72B-F138-4E17-A353-344E6E5A62DD}"/>
    <dgm:cxn modelId="{E5F50E39-1EC1-4406-9D90-CDCF6BD9019B}" type="presOf" srcId="{520C4B47-6730-43F9-BB5D-A52F763A9D06}" destId="{AAB4E1C5-9ABE-479A-89A6-C1183ECA8ECA}" srcOrd="0" destOrd="0" presId="urn:microsoft.com/office/officeart/2005/8/layout/pyramid2"/>
    <dgm:cxn modelId="{F1D5A213-7A44-4E92-A8C5-F0B9EFC0AA4E}" srcId="{C08D873F-47C5-47F6-A79B-52621FAC87B9}" destId="{F6409279-A24F-4C91-9652-7AC206505936}" srcOrd="0" destOrd="0" parTransId="{32E084F7-0C06-40AD-A4B8-4F5000A1F365}" sibTransId="{E747FF5B-1CDF-4CA4-9733-D16897BE693D}"/>
    <dgm:cxn modelId="{3E6ABD02-19F8-45A4-8474-A9E70F9E0C75}" type="presParOf" srcId="{0B45A006-8D56-4E04-BD84-44CF6C331329}" destId="{AD65D91B-A34C-4966-BD4F-E91F53DEE5DA}" srcOrd="0" destOrd="0" presId="urn:microsoft.com/office/officeart/2005/8/layout/pyramid2"/>
    <dgm:cxn modelId="{433E681E-3BB4-43F3-838E-20291F0EB598}" type="presParOf" srcId="{0B45A006-8D56-4E04-BD84-44CF6C331329}" destId="{22A9294B-9F11-47CD-A2A5-60CE750AD265}" srcOrd="1" destOrd="0" presId="urn:microsoft.com/office/officeart/2005/8/layout/pyramid2"/>
    <dgm:cxn modelId="{9487B19A-3DEC-4AAB-BB09-9D6686B3F701}" type="presParOf" srcId="{22A9294B-9F11-47CD-A2A5-60CE750AD265}" destId="{18600A8E-D674-424E-9FB8-6570104BB38B}" srcOrd="0" destOrd="0" presId="urn:microsoft.com/office/officeart/2005/8/layout/pyramid2"/>
    <dgm:cxn modelId="{ED04E40C-F4E9-4B3F-8C0D-90439E0F078E}" type="presParOf" srcId="{22A9294B-9F11-47CD-A2A5-60CE750AD265}" destId="{72450943-154B-4C82-AC8F-C5B7E9F0CAFA}" srcOrd="1" destOrd="0" presId="urn:microsoft.com/office/officeart/2005/8/layout/pyramid2"/>
    <dgm:cxn modelId="{E964ADC9-F88C-48E7-9F92-24EE3A7C8F7D}" type="presParOf" srcId="{22A9294B-9F11-47CD-A2A5-60CE750AD265}" destId="{AAB4E1C5-9ABE-479A-89A6-C1183ECA8ECA}" srcOrd="2" destOrd="0" presId="urn:microsoft.com/office/officeart/2005/8/layout/pyramid2"/>
    <dgm:cxn modelId="{BA21A379-06FE-4B23-A631-8427DEC247ED}" type="presParOf" srcId="{22A9294B-9F11-47CD-A2A5-60CE750AD265}" destId="{2A2E27D5-B78D-4013-B84F-777D887B6261}" srcOrd="3" destOrd="0" presId="urn:microsoft.com/office/officeart/2005/8/layout/pyramid2"/>
    <dgm:cxn modelId="{6689F942-4B08-4F21-A4A0-9F0B59FDE341}" type="presParOf" srcId="{22A9294B-9F11-47CD-A2A5-60CE750AD265}" destId="{1664B374-76AD-4D01-AF80-ACF43DEC564F}" srcOrd="4" destOrd="0" presId="urn:microsoft.com/office/officeart/2005/8/layout/pyramid2"/>
    <dgm:cxn modelId="{E67B7268-AADE-4687-89CC-3138FD30BBDA}" type="presParOf" srcId="{22A9294B-9F11-47CD-A2A5-60CE750AD265}" destId="{2E4CAEDA-1DC7-4CFC-A6F7-FF67482A992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8D873F-47C5-47F6-A79B-52621FAC87B9}" type="doc">
      <dgm:prSet loTypeId="urn:microsoft.com/office/officeart/2005/8/layout/pyramid2" loCatId="list" qsTypeId="urn:microsoft.com/office/officeart/2005/8/quickstyle/simple5" qsCatId="simple" csTypeId="urn:microsoft.com/office/officeart/2005/8/colors/accent6_5" csCatId="accent6" phldr="1"/>
      <dgm:spPr/>
    </dgm:pt>
    <dgm:pt modelId="{F6409279-A24F-4C91-9652-7AC20650593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32E084F7-0C06-40AD-A4B8-4F5000A1F365}" type="parTrans" cxnId="{F1D5A213-7A44-4E92-A8C5-F0B9EFC0AA4E}">
      <dgm:prSet/>
      <dgm:spPr/>
      <dgm:t>
        <a:bodyPr/>
        <a:lstStyle/>
        <a:p>
          <a:endParaRPr lang="ru-RU"/>
        </a:p>
      </dgm:t>
    </dgm:pt>
    <dgm:pt modelId="{E747FF5B-1CDF-4CA4-9733-D16897BE693D}" type="sibTrans" cxnId="{F1D5A213-7A44-4E92-A8C5-F0B9EFC0AA4E}">
      <dgm:prSet/>
      <dgm:spPr/>
      <dgm:t>
        <a:bodyPr/>
        <a:lstStyle/>
        <a:p>
          <a:endParaRPr lang="ru-RU"/>
        </a:p>
      </dgm:t>
    </dgm:pt>
    <dgm:pt modelId="{520C4B47-6730-43F9-BB5D-A52F763A9D06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6CF3A020-294A-47C3-86F6-B48866C67025}" type="parTrans" cxnId="{0AF75FB3-8968-4161-B840-2EFFBCAF1905}">
      <dgm:prSet/>
      <dgm:spPr/>
      <dgm:t>
        <a:bodyPr/>
        <a:lstStyle/>
        <a:p>
          <a:endParaRPr lang="ru-RU"/>
        </a:p>
      </dgm:t>
    </dgm:pt>
    <dgm:pt modelId="{53BCD72B-F138-4E17-A353-344E6E5A62DD}" type="sibTrans" cxnId="{0AF75FB3-8968-4161-B840-2EFFBCAF1905}">
      <dgm:prSet/>
      <dgm:spPr/>
      <dgm:t>
        <a:bodyPr/>
        <a:lstStyle/>
        <a:p>
          <a:endParaRPr lang="ru-RU"/>
        </a:p>
      </dgm:t>
    </dgm:pt>
    <dgm:pt modelId="{2B5C53D7-6856-4CF5-BE7C-009087C375FB}">
      <dgm:prSet phldrT="[Текст]" custT="1"/>
      <dgm:spPr/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11B2DEE8-2708-4C09-9B91-1E08924B0317}" type="parTrans" cxnId="{AAFC2911-A99B-43C3-83BB-BB34C1807489}">
      <dgm:prSet/>
      <dgm:spPr/>
      <dgm:t>
        <a:bodyPr/>
        <a:lstStyle/>
        <a:p>
          <a:endParaRPr lang="ru-RU"/>
        </a:p>
      </dgm:t>
    </dgm:pt>
    <dgm:pt modelId="{C28BA240-176B-486B-A43C-27E18B7ECCD1}" type="sibTrans" cxnId="{AAFC2911-A99B-43C3-83BB-BB34C1807489}">
      <dgm:prSet/>
      <dgm:spPr/>
      <dgm:t>
        <a:bodyPr/>
        <a:lstStyle/>
        <a:p>
          <a:endParaRPr lang="ru-RU"/>
        </a:p>
      </dgm:t>
    </dgm:pt>
    <dgm:pt modelId="{0B45A006-8D56-4E04-BD84-44CF6C331329}" type="pres">
      <dgm:prSet presAssocID="{C08D873F-47C5-47F6-A79B-52621FAC87B9}" presName="compositeShape" presStyleCnt="0">
        <dgm:presLayoutVars>
          <dgm:dir/>
          <dgm:resizeHandles/>
        </dgm:presLayoutVars>
      </dgm:prSet>
      <dgm:spPr/>
    </dgm:pt>
    <dgm:pt modelId="{AD65D91B-A34C-4966-BD4F-E91F53DEE5DA}" type="pres">
      <dgm:prSet presAssocID="{C08D873F-47C5-47F6-A79B-52621FAC87B9}" presName="pyramid" presStyleLbl="node1" presStyleIdx="0" presStyleCnt="1" custLinFactNeighborX="3713" custLinFactNeighborY="-20854"/>
      <dgm:spPr/>
    </dgm:pt>
    <dgm:pt modelId="{22A9294B-9F11-47CD-A2A5-60CE750AD265}" type="pres">
      <dgm:prSet presAssocID="{C08D873F-47C5-47F6-A79B-52621FAC87B9}" presName="theList" presStyleCnt="0"/>
      <dgm:spPr/>
    </dgm:pt>
    <dgm:pt modelId="{18600A8E-D674-424E-9FB8-6570104BB38B}" type="pres">
      <dgm:prSet presAssocID="{F6409279-A24F-4C91-9652-7AC206505936}" presName="aNode" presStyleLbl="fgAcc1" presStyleIdx="0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0943-154B-4C82-AC8F-C5B7E9F0CAFA}" type="pres">
      <dgm:prSet presAssocID="{F6409279-A24F-4C91-9652-7AC206505936}" presName="aSpace" presStyleCnt="0"/>
      <dgm:spPr/>
    </dgm:pt>
    <dgm:pt modelId="{AAB4E1C5-9ABE-479A-89A6-C1183ECA8ECA}" type="pres">
      <dgm:prSet presAssocID="{520C4B47-6730-43F9-BB5D-A52F763A9D06}" presName="aNode" presStyleLbl="fgAcc1" presStyleIdx="1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E27D5-B78D-4013-B84F-777D887B6261}" type="pres">
      <dgm:prSet presAssocID="{520C4B47-6730-43F9-BB5D-A52F763A9D06}" presName="aSpace" presStyleCnt="0"/>
      <dgm:spPr/>
    </dgm:pt>
    <dgm:pt modelId="{1664B374-76AD-4D01-AF80-ACF43DEC564F}" type="pres">
      <dgm:prSet presAssocID="{2B5C53D7-6856-4CF5-BE7C-009087C375FB}" presName="aNode" presStyleLbl="fgAcc1" presStyleIdx="2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AEDA-1DC7-4CFC-A6F7-FF67482A9920}" type="pres">
      <dgm:prSet presAssocID="{2B5C53D7-6856-4CF5-BE7C-009087C375FB}" presName="aSpace" presStyleCnt="0"/>
      <dgm:spPr/>
    </dgm:pt>
  </dgm:ptLst>
  <dgm:cxnLst>
    <dgm:cxn modelId="{AAFC2911-A99B-43C3-83BB-BB34C1807489}" srcId="{C08D873F-47C5-47F6-A79B-52621FAC87B9}" destId="{2B5C53D7-6856-4CF5-BE7C-009087C375FB}" srcOrd="2" destOrd="0" parTransId="{11B2DEE8-2708-4C09-9B91-1E08924B0317}" sibTransId="{C28BA240-176B-486B-A43C-27E18B7ECCD1}"/>
    <dgm:cxn modelId="{5566601F-E977-476D-9E24-2758DF32C3C8}" type="presOf" srcId="{520C4B47-6730-43F9-BB5D-A52F763A9D06}" destId="{AAB4E1C5-9ABE-479A-89A6-C1183ECA8ECA}" srcOrd="0" destOrd="0" presId="urn:microsoft.com/office/officeart/2005/8/layout/pyramid2"/>
    <dgm:cxn modelId="{AF7EA855-9D88-47BC-9226-93CBD2967F53}" type="presOf" srcId="{2B5C53D7-6856-4CF5-BE7C-009087C375FB}" destId="{1664B374-76AD-4D01-AF80-ACF43DEC564F}" srcOrd="0" destOrd="0" presId="urn:microsoft.com/office/officeart/2005/8/layout/pyramid2"/>
    <dgm:cxn modelId="{F1D5A213-7A44-4E92-A8C5-F0B9EFC0AA4E}" srcId="{C08D873F-47C5-47F6-A79B-52621FAC87B9}" destId="{F6409279-A24F-4C91-9652-7AC206505936}" srcOrd="0" destOrd="0" parTransId="{32E084F7-0C06-40AD-A4B8-4F5000A1F365}" sibTransId="{E747FF5B-1CDF-4CA4-9733-D16897BE693D}"/>
    <dgm:cxn modelId="{0AF75FB3-8968-4161-B840-2EFFBCAF1905}" srcId="{C08D873F-47C5-47F6-A79B-52621FAC87B9}" destId="{520C4B47-6730-43F9-BB5D-A52F763A9D06}" srcOrd="1" destOrd="0" parTransId="{6CF3A020-294A-47C3-86F6-B48866C67025}" sibTransId="{53BCD72B-F138-4E17-A353-344E6E5A62DD}"/>
    <dgm:cxn modelId="{772D9BE0-4189-4299-B5C8-1B8E5BFD5905}" type="presOf" srcId="{F6409279-A24F-4C91-9652-7AC206505936}" destId="{18600A8E-D674-424E-9FB8-6570104BB38B}" srcOrd="0" destOrd="0" presId="urn:microsoft.com/office/officeart/2005/8/layout/pyramid2"/>
    <dgm:cxn modelId="{13865E10-BC02-4C03-97F7-30EB1D3C9BD0}" type="presOf" srcId="{C08D873F-47C5-47F6-A79B-52621FAC87B9}" destId="{0B45A006-8D56-4E04-BD84-44CF6C331329}" srcOrd="0" destOrd="0" presId="urn:microsoft.com/office/officeart/2005/8/layout/pyramid2"/>
    <dgm:cxn modelId="{D2A56EDC-7C99-4049-9061-B9C52AA7AAFB}" type="presParOf" srcId="{0B45A006-8D56-4E04-BD84-44CF6C331329}" destId="{AD65D91B-A34C-4966-BD4F-E91F53DEE5DA}" srcOrd="0" destOrd="0" presId="urn:microsoft.com/office/officeart/2005/8/layout/pyramid2"/>
    <dgm:cxn modelId="{077D4DC3-09B4-43F6-8D6D-2ED843BD9B09}" type="presParOf" srcId="{0B45A006-8D56-4E04-BD84-44CF6C331329}" destId="{22A9294B-9F11-47CD-A2A5-60CE750AD265}" srcOrd="1" destOrd="0" presId="urn:microsoft.com/office/officeart/2005/8/layout/pyramid2"/>
    <dgm:cxn modelId="{DF9B6274-6292-47DF-B51E-DB7FC6AF2140}" type="presParOf" srcId="{22A9294B-9F11-47CD-A2A5-60CE750AD265}" destId="{18600A8E-D674-424E-9FB8-6570104BB38B}" srcOrd="0" destOrd="0" presId="urn:microsoft.com/office/officeart/2005/8/layout/pyramid2"/>
    <dgm:cxn modelId="{265028D2-06FF-48C1-BB3F-9B649F0CD1BE}" type="presParOf" srcId="{22A9294B-9F11-47CD-A2A5-60CE750AD265}" destId="{72450943-154B-4C82-AC8F-C5B7E9F0CAFA}" srcOrd="1" destOrd="0" presId="urn:microsoft.com/office/officeart/2005/8/layout/pyramid2"/>
    <dgm:cxn modelId="{2F38D860-ECA2-413B-9AF1-E0EE7835F872}" type="presParOf" srcId="{22A9294B-9F11-47CD-A2A5-60CE750AD265}" destId="{AAB4E1C5-9ABE-479A-89A6-C1183ECA8ECA}" srcOrd="2" destOrd="0" presId="urn:microsoft.com/office/officeart/2005/8/layout/pyramid2"/>
    <dgm:cxn modelId="{28C7DF34-2F68-4A55-96DE-FBB31CAB22B6}" type="presParOf" srcId="{22A9294B-9F11-47CD-A2A5-60CE750AD265}" destId="{2A2E27D5-B78D-4013-B84F-777D887B6261}" srcOrd="3" destOrd="0" presId="urn:microsoft.com/office/officeart/2005/8/layout/pyramid2"/>
    <dgm:cxn modelId="{ECEC77DF-E5D1-4905-990F-AC229A74988F}" type="presParOf" srcId="{22A9294B-9F11-47CD-A2A5-60CE750AD265}" destId="{1664B374-76AD-4D01-AF80-ACF43DEC564F}" srcOrd="4" destOrd="0" presId="urn:microsoft.com/office/officeart/2005/8/layout/pyramid2"/>
    <dgm:cxn modelId="{732EAF4F-8C09-4577-8EFD-C0B692D87EC0}" type="presParOf" srcId="{22A9294B-9F11-47CD-A2A5-60CE750AD265}" destId="{2E4CAEDA-1DC7-4CFC-A6F7-FF67482A992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8D873F-47C5-47F6-A79B-52621FAC87B9}" type="doc">
      <dgm:prSet loTypeId="urn:microsoft.com/office/officeart/2005/8/layout/pyramid2" loCatId="list" qsTypeId="urn:microsoft.com/office/officeart/2005/8/quickstyle/simple5" qsCatId="simple" csTypeId="urn:microsoft.com/office/officeart/2005/8/colors/accent2_5" csCatId="accent2" phldr="1"/>
      <dgm:spPr/>
    </dgm:pt>
    <dgm:pt modelId="{F6409279-A24F-4C91-9652-7AC206505936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32E084F7-0C06-40AD-A4B8-4F5000A1F365}" type="parTrans" cxnId="{F1D5A213-7A44-4E92-A8C5-F0B9EFC0AA4E}">
      <dgm:prSet/>
      <dgm:spPr/>
      <dgm:t>
        <a:bodyPr/>
        <a:lstStyle/>
        <a:p>
          <a:endParaRPr lang="ru-RU"/>
        </a:p>
      </dgm:t>
    </dgm:pt>
    <dgm:pt modelId="{E747FF5B-1CDF-4CA4-9733-D16897BE693D}" type="sibTrans" cxnId="{F1D5A213-7A44-4E92-A8C5-F0B9EFC0AA4E}">
      <dgm:prSet/>
      <dgm:spPr/>
      <dgm:t>
        <a:bodyPr/>
        <a:lstStyle/>
        <a:p>
          <a:endParaRPr lang="ru-RU"/>
        </a:p>
      </dgm:t>
    </dgm:pt>
    <dgm:pt modelId="{520C4B47-6730-43F9-BB5D-A52F763A9D06}">
      <dgm:prSet phldrT="[Текст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6CF3A020-294A-47C3-86F6-B48866C67025}" type="parTrans" cxnId="{0AF75FB3-8968-4161-B840-2EFFBCAF1905}">
      <dgm:prSet/>
      <dgm:spPr/>
      <dgm:t>
        <a:bodyPr/>
        <a:lstStyle/>
        <a:p>
          <a:endParaRPr lang="ru-RU"/>
        </a:p>
      </dgm:t>
    </dgm:pt>
    <dgm:pt modelId="{53BCD72B-F138-4E17-A353-344E6E5A62DD}" type="sibTrans" cxnId="{0AF75FB3-8968-4161-B840-2EFFBCAF1905}">
      <dgm:prSet/>
      <dgm:spPr/>
      <dgm:t>
        <a:bodyPr/>
        <a:lstStyle/>
        <a:p>
          <a:endParaRPr lang="ru-RU"/>
        </a:p>
      </dgm:t>
    </dgm:pt>
    <dgm:pt modelId="{2B5C53D7-6856-4CF5-BE7C-009087C375FB}">
      <dgm:prSet phldrT="[Текст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ru-RU" sz="9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900" dirty="0">
            <a:latin typeface="Arial" pitchFamily="34" charset="0"/>
            <a:cs typeface="Arial" pitchFamily="34" charset="0"/>
          </a:endParaRPr>
        </a:p>
      </dgm:t>
    </dgm:pt>
    <dgm:pt modelId="{11B2DEE8-2708-4C09-9B91-1E08924B0317}" type="parTrans" cxnId="{AAFC2911-A99B-43C3-83BB-BB34C1807489}">
      <dgm:prSet/>
      <dgm:spPr/>
      <dgm:t>
        <a:bodyPr/>
        <a:lstStyle/>
        <a:p>
          <a:endParaRPr lang="ru-RU"/>
        </a:p>
      </dgm:t>
    </dgm:pt>
    <dgm:pt modelId="{C28BA240-176B-486B-A43C-27E18B7ECCD1}" type="sibTrans" cxnId="{AAFC2911-A99B-43C3-83BB-BB34C1807489}">
      <dgm:prSet/>
      <dgm:spPr/>
      <dgm:t>
        <a:bodyPr/>
        <a:lstStyle/>
        <a:p>
          <a:endParaRPr lang="ru-RU"/>
        </a:p>
      </dgm:t>
    </dgm:pt>
    <dgm:pt modelId="{0B45A006-8D56-4E04-BD84-44CF6C331329}" type="pres">
      <dgm:prSet presAssocID="{C08D873F-47C5-47F6-A79B-52621FAC87B9}" presName="compositeShape" presStyleCnt="0">
        <dgm:presLayoutVars>
          <dgm:dir/>
          <dgm:resizeHandles/>
        </dgm:presLayoutVars>
      </dgm:prSet>
      <dgm:spPr/>
    </dgm:pt>
    <dgm:pt modelId="{AD65D91B-A34C-4966-BD4F-E91F53DEE5DA}" type="pres">
      <dgm:prSet presAssocID="{C08D873F-47C5-47F6-A79B-52621FAC87B9}" presName="pyramid" presStyleLbl="node1" presStyleIdx="0" presStyleCnt="1" custLinFactNeighborX="3713" custLinFactNeighborY="-20854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22A9294B-9F11-47CD-A2A5-60CE750AD265}" type="pres">
      <dgm:prSet presAssocID="{C08D873F-47C5-47F6-A79B-52621FAC87B9}" presName="theList" presStyleCnt="0"/>
      <dgm:spPr/>
    </dgm:pt>
    <dgm:pt modelId="{18600A8E-D674-424E-9FB8-6570104BB38B}" type="pres">
      <dgm:prSet presAssocID="{F6409279-A24F-4C91-9652-7AC206505936}" presName="aNode" presStyleLbl="fgAcc1" presStyleIdx="0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50943-154B-4C82-AC8F-C5B7E9F0CAFA}" type="pres">
      <dgm:prSet presAssocID="{F6409279-A24F-4C91-9652-7AC206505936}" presName="aSpace" presStyleCnt="0"/>
      <dgm:spPr/>
    </dgm:pt>
    <dgm:pt modelId="{AAB4E1C5-9ABE-479A-89A6-C1183ECA8ECA}" type="pres">
      <dgm:prSet presAssocID="{520C4B47-6730-43F9-BB5D-A52F763A9D06}" presName="aNode" presStyleLbl="fgAcc1" presStyleIdx="1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E27D5-B78D-4013-B84F-777D887B6261}" type="pres">
      <dgm:prSet presAssocID="{520C4B47-6730-43F9-BB5D-A52F763A9D06}" presName="aSpace" presStyleCnt="0"/>
      <dgm:spPr/>
    </dgm:pt>
    <dgm:pt modelId="{1664B374-76AD-4D01-AF80-ACF43DEC564F}" type="pres">
      <dgm:prSet presAssocID="{2B5C53D7-6856-4CF5-BE7C-009087C375FB}" presName="aNode" presStyleLbl="fgAcc1" presStyleIdx="2" presStyleCnt="3" custScaleX="74693" custScaleY="17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AEDA-1DC7-4CFC-A6F7-FF67482A9920}" type="pres">
      <dgm:prSet presAssocID="{2B5C53D7-6856-4CF5-BE7C-009087C375FB}" presName="aSpace" presStyleCnt="0"/>
      <dgm:spPr/>
    </dgm:pt>
  </dgm:ptLst>
  <dgm:cxnLst>
    <dgm:cxn modelId="{AAFC2911-A99B-43C3-83BB-BB34C1807489}" srcId="{C08D873F-47C5-47F6-A79B-52621FAC87B9}" destId="{2B5C53D7-6856-4CF5-BE7C-009087C375FB}" srcOrd="2" destOrd="0" parTransId="{11B2DEE8-2708-4C09-9B91-1E08924B0317}" sibTransId="{C28BA240-176B-486B-A43C-27E18B7ECCD1}"/>
    <dgm:cxn modelId="{65FDAF88-B766-467B-9EC0-116C9D0B938C}" type="presOf" srcId="{520C4B47-6730-43F9-BB5D-A52F763A9D06}" destId="{AAB4E1C5-9ABE-479A-89A6-C1183ECA8ECA}" srcOrd="0" destOrd="0" presId="urn:microsoft.com/office/officeart/2005/8/layout/pyramid2"/>
    <dgm:cxn modelId="{437F70AF-A917-4ADA-ABD1-E49677E17E4D}" type="presOf" srcId="{C08D873F-47C5-47F6-A79B-52621FAC87B9}" destId="{0B45A006-8D56-4E04-BD84-44CF6C331329}" srcOrd="0" destOrd="0" presId="urn:microsoft.com/office/officeart/2005/8/layout/pyramid2"/>
    <dgm:cxn modelId="{F1D5A213-7A44-4E92-A8C5-F0B9EFC0AA4E}" srcId="{C08D873F-47C5-47F6-A79B-52621FAC87B9}" destId="{F6409279-A24F-4C91-9652-7AC206505936}" srcOrd="0" destOrd="0" parTransId="{32E084F7-0C06-40AD-A4B8-4F5000A1F365}" sibTransId="{E747FF5B-1CDF-4CA4-9733-D16897BE693D}"/>
    <dgm:cxn modelId="{C0D5201F-E908-4607-980C-F0D98A16E573}" type="presOf" srcId="{2B5C53D7-6856-4CF5-BE7C-009087C375FB}" destId="{1664B374-76AD-4D01-AF80-ACF43DEC564F}" srcOrd="0" destOrd="0" presId="urn:microsoft.com/office/officeart/2005/8/layout/pyramid2"/>
    <dgm:cxn modelId="{0AF75FB3-8968-4161-B840-2EFFBCAF1905}" srcId="{C08D873F-47C5-47F6-A79B-52621FAC87B9}" destId="{520C4B47-6730-43F9-BB5D-A52F763A9D06}" srcOrd="1" destOrd="0" parTransId="{6CF3A020-294A-47C3-86F6-B48866C67025}" sibTransId="{53BCD72B-F138-4E17-A353-344E6E5A62DD}"/>
    <dgm:cxn modelId="{DF6A78BC-D7DD-4533-98B0-095542DD2AE4}" type="presOf" srcId="{F6409279-A24F-4C91-9652-7AC206505936}" destId="{18600A8E-D674-424E-9FB8-6570104BB38B}" srcOrd="0" destOrd="0" presId="urn:microsoft.com/office/officeart/2005/8/layout/pyramid2"/>
    <dgm:cxn modelId="{94656A16-C699-4A1A-ADD3-367359E7356A}" type="presParOf" srcId="{0B45A006-8D56-4E04-BD84-44CF6C331329}" destId="{AD65D91B-A34C-4966-BD4F-E91F53DEE5DA}" srcOrd="0" destOrd="0" presId="urn:microsoft.com/office/officeart/2005/8/layout/pyramid2"/>
    <dgm:cxn modelId="{3B382A71-0B39-4718-B1FC-9B5E7E7B2AE0}" type="presParOf" srcId="{0B45A006-8D56-4E04-BD84-44CF6C331329}" destId="{22A9294B-9F11-47CD-A2A5-60CE750AD265}" srcOrd="1" destOrd="0" presId="urn:microsoft.com/office/officeart/2005/8/layout/pyramid2"/>
    <dgm:cxn modelId="{943534D5-2E50-4162-8126-F9446145AA26}" type="presParOf" srcId="{22A9294B-9F11-47CD-A2A5-60CE750AD265}" destId="{18600A8E-D674-424E-9FB8-6570104BB38B}" srcOrd="0" destOrd="0" presId="urn:microsoft.com/office/officeart/2005/8/layout/pyramid2"/>
    <dgm:cxn modelId="{EEB267BA-77CB-4364-8550-697526C7807F}" type="presParOf" srcId="{22A9294B-9F11-47CD-A2A5-60CE750AD265}" destId="{72450943-154B-4C82-AC8F-C5B7E9F0CAFA}" srcOrd="1" destOrd="0" presId="urn:microsoft.com/office/officeart/2005/8/layout/pyramid2"/>
    <dgm:cxn modelId="{73C0DFB5-4643-4FE8-B25A-8FDF9C2D86E8}" type="presParOf" srcId="{22A9294B-9F11-47CD-A2A5-60CE750AD265}" destId="{AAB4E1C5-9ABE-479A-89A6-C1183ECA8ECA}" srcOrd="2" destOrd="0" presId="urn:microsoft.com/office/officeart/2005/8/layout/pyramid2"/>
    <dgm:cxn modelId="{3430F856-FCA8-4BA8-AB75-841E130629A8}" type="presParOf" srcId="{22A9294B-9F11-47CD-A2A5-60CE750AD265}" destId="{2A2E27D5-B78D-4013-B84F-777D887B6261}" srcOrd="3" destOrd="0" presId="urn:microsoft.com/office/officeart/2005/8/layout/pyramid2"/>
    <dgm:cxn modelId="{3EF907D6-8ABD-485D-BC11-5841EF2263E6}" type="presParOf" srcId="{22A9294B-9F11-47CD-A2A5-60CE750AD265}" destId="{1664B374-76AD-4D01-AF80-ACF43DEC564F}" srcOrd="4" destOrd="0" presId="urn:microsoft.com/office/officeart/2005/8/layout/pyramid2"/>
    <dgm:cxn modelId="{58CD42A4-2EB4-40C9-B972-1808843A9305}" type="presParOf" srcId="{22A9294B-9F11-47CD-A2A5-60CE750AD265}" destId="{2E4CAEDA-1DC7-4CFC-A6F7-FF67482A992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5D91B-A34C-4966-BD4F-E91F53DEE5DA}">
      <dsp:nvSpPr>
        <dsp:cNvPr id="0" name=""/>
        <dsp:cNvSpPr/>
      </dsp:nvSpPr>
      <dsp:spPr>
        <a:xfrm>
          <a:off x="1027011" y="0"/>
          <a:ext cx="2390692" cy="2390692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18600A8E-D674-424E-9FB8-6570104BB38B}">
      <dsp:nvSpPr>
        <dsp:cNvPr id="0" name=""/>
        <dsp:cNvSpPr/>
      </dsp:nvSpPr>
      <dsp:spPr>
        <a:xfrm>
          <a:off x="2330219" y="323766"/>
          <a:ext cx="1160691" cy="3419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346913" y="340460"/>
        <a:ext cx="1127303" cy="308595"/>
      </dsp:txXfrm>
    </dsp:sp>
    <dsp:sp modelId="{AAB4E1C5-9ABE-479A-89A6-C1183ECA8ECA}">
      <dsp:nvSpPr>
        <dsp:cNvPr id="0" name=""/>
        <dsp:cNvSpPr/>
      </dsp:nvSpPr>
      <dsp:spPr>
        <a:xfrm>
          <a:off x="2330219" y="904819"/>
          <a:ext cx="1160691" cy="3419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346913" y="921513"/>
        <a:ext cx="1127303" cy="308595"/>
      </dsp:txXfrm>
    </dsp:sp>
    <dsp:sp modelId="{1664B374-76AD-4D01-AF80-ACF43DEC564F}">
      <dsp:nvSpPr>
        <dsp:cNvPr id="0" name=""/>
        <dsp:cNvSpPr/>
      </dsp:nvSpPr>
      <dsp:spPr>
        <a:xfrm>
          <a:off x="2330219" y="1485872"/>
          <a:ext cx="1160691" cy="3419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2346913" y="1502566"/>
        <a:ext cx="1127303" cy="308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5D91B-A34C-4966-BD4F-E91F53DEE5DA}">
      <dsp:nvSpPr>
        <dsp:cNvPr id="0" name=""/>
        <dsp:cNvSpPr/>
      </dsp:nvSpPr>
      <dsp:spPr>
        <a:xfrm>
          <a:off x="171692" y="0"/>
          <a:ext cx="1811529" cy="1811529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18600A8E-D674-424E-9FB8-6570104BB38B}">
      <dsp:nvSpPr>
        <dsp:cNvPr id="0" name=""/>
        <dsp:cNvSpPr/>
      </dsp:nvSpPr>
      <dsp:spPr>
        <a:xfrm>
          <a:off x="1159189" y="245331"/>
          <a:ext cx="879505" cy="259135"/>
        </a:xfrm>
        <a:prstGeom prst="roundRect">
          <a:avLst/>
        </a:prstGeom>
        <a:solidFill>
          <a:srgbClr val="FF00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257981"/>
        <a:ext cx="854205" cy="233835"/>
      </dsp:txXfrm>
    </dsp:sp>
    <dsp:sp modelId="{AAB4E1C5-9ABE-479A-89A6-C1183ECA8ECA}">
      <dsp:nvSpPr>
        <dsp:cNvPr id="0" name=""/>
        <dsp:cNvSpPr/>
      </dsp:nvSpPr>
      <dsp:spPr>
        <a:xfrm>
          <a:off x="1159189" y="685620"/>
          <a:ext cx="879505" cy="259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698270"/>
        <a:ext cx="854205" cy="233835"/>
      </dsp:txXfrm>
    </dsp:sp>
    <dsp:sp modelId="{1664B374-76AD-4D01-AF80-ACF43DEC564F}">
      <dsp:nvSpPr>
        <dsp:cNvPr id="0" name=""/>
        <dsp:cNvSpPr/>
      </dsp:nvSpPr>
      <dsp:spPr>
        <a:xfrm>
          <a:off x="1159189" y="1125908"/>
          <a:ext cx="879505" cy="259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1138558"/>
        <a:ext cx="854205" cy="233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5D91B-A34C-4966-BD4F-E91F53DEE5DA}">
      <dsp:nvSpPr>
        <dsp:cNvPr id="0" name=""/>
        <dsp:cNvSpPr/>
      </dsp:nvSpPr>
      <dsp:spPr>
        <a:xfrm>
          <a:off x="171692" y="0"/>
          <a:ext cx="1811529" cy="1811529"/>
        </a:xfrm>
        <a:prstGeom prst="triangl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600A8E-D674-424E-9FB8-6570104BB38B}">
      <dsp:nvSpPr>
        <dsp:cNvPr id="0" name=""/>
        <dsp:cNvSpPr/>
      </dsp:nvSpPr>
      <dsp:spPr>
        <a:xfrm>
          <a:off x="1159189" y="245331"/>
          <a:ext cx="879505" cy="259135"/>
        </a:xfrm>
        <a:prstGeom prst="round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257981"/>
        <a:ext cx="854205" cy="233835"/>
      </dsp:txXfrm>
    </dsp:sp>
    <dsp:sp modelId="{AAB4E1C5-9ABE-479A-89A6-C1183ECA8ECA}">
      <dsp:nvSpPr>
        <dsp:cNvPr id="0" name=""/>
        <dsp:cNvSpPr/>
      </dsp:nvSpPr>
      <dsp:spPr>
        <a:xfrm>
          <a:off x="1159189" y="685620"/>
          <a:ext cx="879505" cy="259135"/>
        </a:xfrm>
        <a:prstGeom prst="roundRect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698270"/>
        <a:ext cx="854205" cy="233835"/>
      </dsp:txXfrm>
    </dsp:sp>
    <dsp:sp modelId="{1664B374-76AD-4D01-AF80-ACF43DEC564F}">
      <dsp:nvSpPr>
        <dsp:cNvPr id="0" name=""/>
        <dsp:cNvSpPr/>
      </dsp:nvSpPr>
      <dsp:spPr>
        <a:xfrm>
          <a:off x="1159189" y="1125908"/>
          <a:ext cx="879505" cy="2591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1138558"/>
        <a:ext cx="854205" cy="2338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5D91B-A34C-4966-BD4F-E91F53DEE5DA}">
      <dsp:nvSpPr>
        <dsp:cNvPr id="0" name=""/>
        <dsp:cNvSpPr/>
      </dsp:nvSpPr>
      <dsp:spPr>
        <a:xfrm>
          <a:off x="171692" y="0"/>
          <a:ext cx="1811529" cy="1811529"/>
        </a:xfrm>
        <a:prstGeom prst="triangl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18600A8E-D674-424E-9FB8-6570104BB38B}">
      <dsp:nvSpPr>
        <dsp:cNvPr id="0" name=""/>
        <dsp:cNvSpPr/>
      </dsp:nvSpPr>
      <dsp:spPr>
        <a:xfrm>
          <a:off x="1159189" y="245331"/>
          <a:ext cx="879505" cy="259135"/>
        </a:xfrm>
        <a:prstGeom prst="roundRect">
          <a:avLst/>
        </a:prstGeom>
        <a:solidFill>
          <a:schemeClr val="bg1">
            <a:lumMod val="95000"/>
          </a:schemeClr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Стандарты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257981"/>
        <a:ext cx="854205" cy="233835"/>
      </dsp:txXfrm>
    </dsp:sp>
    <dsp:sp modelId="{AAB4E1C5-9ABE-479A-89A6-C1183ECA8ECA}">
      <dsp:nvSpPr>
        <dsp:cNvPr id="0" name=""/>
        <dsp:cNvSpPr/>
      </dsp:nvSpPr>
      <dsp:spPr>
        <a:xfrm>
          <a:off x="1159189" y="685620"/>
          <a:ext cx="879505" cy="259135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Процессы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698270"/>
        <a:ext cx="854205" cy="233835"/>
      </dsp:txXfrm>
    </dsp:sp>
    <dsp:sp modelId="{1664B374-76AD-4D01-AF80-ACF43DEC564F}">
      <dsp:nvSpPr>
        <dsp:cNvPr id="0" name=""/>
        <dsp:cNvSpPr/>
      </dsp:nvSpPr>
      <dsp:spPr>
        <a:xfrm>
          <a:off x="1159189" y="1125908"/>
          <a:ext cx="879505" cy="259135"/>
        </a:xfrm>
        <a:prstGeom prst="roundRect">
          <a:avLst/>
        </a:prstGeom>
        <a:solidFill>
          <a:srgbClr val="FF0000">
            <a:alpha val="90000"/>
          </a:srgb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itchFamily="34" charset="0"/>
              <a:cs typeface="Arial" pitchFamily="34" charset="0"/>
            </a:rPr>
            <a:t>Персонал</a:t>
          </a:r>
          <a:endParaRPr lang="ru-RU" sz="900" kern="1200" dirty="0">
            <a:latin typeface="Arial" pitchFamily="34" charset="0"/>
            <a:cs typeface="Arial" pitchFamily="34" charset="0"/>
          </a:endParaRPr>
        </a:p>
      </dsp:txBody>
      <dsp:txXfrm>
        <a:off x="1171839" y="1138558"/>
        <a:ext cx="854205" cy="233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B60DF-E41C-496C-BD59-705246758D66}" type="datetimeFigureOut">
              <a:rPr lang="ru-RU" smtClean="0"/>
              <a:t>12.06.2011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E449B-446E-49BD-9968-FE55072B3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1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472" y="2996953"/>
            <a:ext cx="9517057" cy="792088"/>
          </a:xfrm>
          <a:prstGeom prst="rect">
            <a:avLst/>
          </a:prstGeom>
        </p:spPr>
        <p:txBody>
          <a:bodyPr/>
          <a:lstStyle>
            <a:lvl1pPr>
              <a:defRPr>
                <a:latin typeface="Futuris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417719" y="3933056"/>
            <a:ext cx="5070563" cy="648072"/>
          </a:xfrm>
          <a:prstGeom prst="rect">
            <a:avLst/>
          </a:prstGeom>
        </p:spPr>
        <p:txBody>
          <a:bodyPr wrap="none"/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  <a:latin typeface="FuturisC" pitchFamily="50" charset="-52"/>
              </a:defRPr>
            </a:lvl1pPr>
          </a:lstStyle>
          <a:p>
            <a:r>
              <a:rPr lang="ru-RU" smtClean="0"/>
              <a:t>06 октября 2010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09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9"/>
            <a:ext cx="9906000" cy="1025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8625408" cy="648072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FuturisC" pitchFamily="50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01472" y="6448251"/>
            <a:ext cx="648072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FuturisC" pitchFamily="50" charset="-52"/>
              </a:defRPr>
            </a:lvl1pPr>
          </a:lstStyle>
          <a:p>
            <a:fld id="{3070B145-3BC6-437C-9F27-512BA04741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31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4472" y="1268760"/>
            <a:ext cx="9517057" cy="2664296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8800">
                <a:solidFill>
                  <a:srgbClr val="FF0000"/>
                </a:solidFill>
                <a:latin typeface="FuturisC" pitchFamily="50" charset="-52"/>
              </a:defRPr>
            </a:lvl1pPr>
          </a:lstStyle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7085"/>
            <a:ext cx="9906000" cy="16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0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54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Специфика задач </a:t>
            </a:r>
            <a:r>
              <a:rPr lang="en-US" b="1" dirty="0"/>
              <a:t>Call-</a:t>
            </a:r>
            <a:r>
              <a:rPr lang="ru-RU" b="1" dirty="0"/>
              <a:t>центра в рознице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76736" y="4437112"/>
            <a:ext cx="4619228" cy="62292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FuturisC" pitchFamily="50" charset="-52"/>
              </a:rPr>
              <a:t>16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FuturisC" pitchFamily="50" charset="-52"/>
              </a:rPr>
              <a:t> июня 2011 г.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FuturisC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2097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</a:t>
            </a:r>
            <a:r>
              <a:rPr lang="ru-RU" dirty="0" smtClean="0"/>
              <a:t>Поддержка лояльности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6496" y="1082204"/>
            <a:ext cx="7013004" cy="493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800" b="1" dirty="0"/>
              <a:t>Персонализированное </a:t>
            </a:r>
            <a:r>
              <a:rPr lang="ru-RU" sz="3200" b="1" dirty="0"/>
              <a:t>обслуживание</a:t>
            </a:r>
            <a:endParaRPr lang="ru-RU" sz="28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2000" b="1" dirty="0" smtClean="0"/>
              <a:t>Single </a:t>
            </a:r>
            <a:r>
              <a:rPr lang="en-US" sz="2000" b="1" dirty="0"/>
              <a:t>Customer view</a:t>
            </a:r>
            <a:endParaRPr lang="ru-RU" sz="2000" b="1" dirty="0"/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Вся история взаимоотношений с клиентом хранится в одном месте и доступна при работе с клиентом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Правила работы с клиентом базируются на истории его взаимоотношений с компанией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2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000" b="1" dirty="0"/>
              <a:t>Сегментация клиентов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По ценности для компании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По затратам на обслуживание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2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000" b="1" dirty="0"/>
              <a:t> Дифференциация обслуживания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На уровне каналов взаимодействия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По квалификации операторов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На правилам, установленным для </a:t>
            </a:r>
            <a:r>
              <a:rPr lang="ru-RU" sz="1400" dirty="0" smtClean="0"/>
              <a:t>клиента</a:t>
            </a:r>
            <a:endParaRPr lang="ru-RU" sz="2000" dirty="0"/>
          </a:p>
        </p:txBody>
      </p:sp>
      <p:cxnSp>
        <p:nvCxnSpPr>
          <p:cNvPr id="6" name="Прямая со стрелкой 34"/>
          <p:cNvCxnSpPr>
            <a:cxnSpLocks noChangeShapeType="1"/>
          </p:cNvCxnSpPr>
          <p:nvPr/>
        </p:nvCxnSpPr>
        <p:spPr bwMode="auto">
          <a:xfrm rot="5400000" flipH="1" flipV="1">
            <a:off x="5169861" y="5019841"/>
            <a:ext cx="2840834" cy="93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35"/>
          <p:cNvSpPr txBox="1">
            <a:spLocks noChangeArrowheads="1"/>
          </p:cNvSpPr>
          <p:nvPr/>
        </p:nvSpPr>
        <p:spPr bwMode="auto">
          <a:xfrm rot="16200000">
            <a:off x="5274977" y="4859138"/>
            <a:ext cx="2276925" cy="243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/>
              <a:t>Затраты на обслуживание</a:t>
            </a:r>
          </a:p>
        </p:txBody>
      </p:sp>
      <p:cxnSp>
        <p:nvCxnSpPr>
          <p:cNvPr id="8" name="Прямая со стрелкой 36"/>
          <p:cNvCxnSpPr>
            <a:cxnSpLocks noChangeShapeType="1"/>
          </p:cNvCxnSpPr>
          <p:nvPr/>
        </p:nvCxnSpPr>
        <p:spPr bwMode="auto">
          <a:xfrm flipV="1">
            <a:off x="6339178" y="6251828"/>
            <a:ext cx="3314273" cy="35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37"/>
          <p:cNvSpPr txBox="1">
            <a:spLocks noChangeArrowheads="1"/>
          </p:cNvSpPr>
          <p:nvPr/>
        </p:nvSpPr>
        <p:spPr bwMode="auto">
          <a:xfrm>
            <a:off x="7189574" y="6441277"/>
            <a:ext cx="1723193" cy="24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/>
              <a:t>Ценность клиентов</a:t>
            </a:r>
          </a:p>
        </p:txBody>
      </p:sp>
      <p:sp>
        <p:nvSpPr>
          <p:cNvPr id="10" name="Дуга 9"/>
          <p:cNvSpPr/>
          <p:nvPr/>
        </p:nvSpPr>
        <p:spPr bwMode="auto">
          <a:xfrm flipV="1">
            <a:off x="3903526" y="1714500"/>
            <a:ext cx="5443537" cy="4337050"/>
          </a:xfrm>
          <a:prstGeom prst="arc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1400" b="1">
              <a:latin typeface="HelveticaNeue LT CYR 55 Roman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005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</a:t>
            </a:r>
            <a:r>
              <a:rPr lang="ru-RU" dirty="0" smtClean="0"/>
              <a:t>Поддержка лояльности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142875" y="1052736"/>
            <a:ext cx="835818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800" b="1" dirty="0"/>
              <a:t>Интеграция каналов взаимодействия 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/>
              <a:t>В компанию ведет много дверей и какой воспользоваться – выбирает клиент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/>
              <a:t>Независимо от выбора способа взаимодействия  - клиент не меняется. 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743059" y="2469799"/>
            <a:ext cx="3964855" cy="4126687"/>
            <a:chOff x="2500313" y="2714625"/>
            <a:chExt cx="3500437" cy="3643313"/>
          </a:xfrm>
        </p:grpSpPr>
        <p:sp>
          <p:nvSpPr>
            <p:cNvPr id="7" name="Скругленный прямоугольник 6"/>
            <p:cNvSpPr/>
            <p:nvPr/>
          </p:nvSpPr>
          <p:spPr bwMode="auto">
            <a:xfrm>
              <a:off x="2500313" y="2714625"/>
              <a:ext cx="34290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Клиент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 bwMode="auto">
            <a:xfrm rot="16200000">
              <a:off x="1964532" y="3964781"/>
              <a:ext cx="17145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Телефон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 rot="16200000">
              <a:off x="2536032" y="3964781"/>
              <a:ext cx="17145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E-MAIL</a:t>
              </a:r>
              <a:endPara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 bwMode="auto">
            <a:xfrm rot="16200000">
              <a:off x="3107532" y="3964781"/>
              <a:ext cx="17145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 smtClean="0">
                  <a:latin typeface="Arial" pitchFamily="34" charset="0"/>
                  <a:cs typeface="Arial" pitchFamily="34" charset="0"/>
                </a:rPr>
                <a:t>Соц. сети</a:t>
              </a:r>
              <a:endPara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 rot="16200000">
              <a:off x="3679032" y="3964781"/>
              <a:ext cx="17145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Web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 bwMode="auto">
            <a:xfrm rot="16200000">
              <a:off x="4250532" y="3964781"/>
              <a:ext cx="17145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IM, Chat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 bwMode="auto">
            <a:xfrm rot="16200000">
              <a:off x="4822032" y="3964781"/>
              <a:ext cx="17145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SMS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 bwMode="auto">
            <a:xfrm>
              <a:off x="2571750" y="5214938"/>
              <a:ext cx="3429000" cy="50006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Uniform Customer </a:t>
              </a:r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View</a:t>
              </a:r>
              <a:endPara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2571750" y="5857875"/>
              <a:ext cx="3429000" cy="50006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Контакт-центр</a:t>
              </a:r>
            </a:p>
          </p:txBody>
        </p:sp>
        <p:sp>
          <p:nvSpPr>
            <p:cNvPr id="16" name="Двойная стрелка вверх/вниз 30"/>
            <p:cNvSpPr>
              <a:spLocks noChangeArrowheads="1"/>
            </p:cNvSpPr>
            <p:nvPr/>
          </p:nvSpPr>
          <p:spPr bwMode="auto">
            <a:xfrm>
              <a:off x="2714625" y="4643438"/>
              <a:ext cx="214313" cy="428625"/>
            </a:xfrm>
            <a:prstGeom prst="upDownArrow">
              <a:avLst>
                <a:gd name="adj1" fmla="val 50000"/>
                <a:gd name="adj2" fmla="val 50000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1400" b="1">
                <a:latin typeface="HelveticaNeue LT CYR 55 Roman" pitchFamily="2" charset="-52"/>
              </a:endParaRPr>
            </a:p>
          </p:txBody>
        </p:sp>
        <p:sp>
          <p:nvSpPr>
            <p:cNvPr id="17" name="Двойная стрелка вверх/вниз 31"/>
            <p:cNvSpPr>
              <a:spLocks noChangeArrowheads="1"/>
            </p:cNvSpPr>
            <p:nvPr/>
          </p:nvSpPr>
          <p:spPr bwMode="auto">
            <a:xfrm>
              <a:off x="3286125" y="4643438"/>
              <a:ext cx="214313" cy="428625"/>
            </a:xfrm>
            <a:prstGeom prst="upDownArrow">
              <a:avLst>
                <a:gd name="adj1" fmla="val 50000"/>
                <a:gd name="adj2" fmla="val 50000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1400" b="1">
                <a:latin typeface="HelveticaNeue LT CYR 55 Roman" pitchFamily="2" charset="-52"/>
              </a:endParaRPr>
            </a:p>
          </p:txBody>
        </p:sp>
        <p:sp>
          <p:nvSpPr>
            <p:cNvPr id="18" name="Двойная стрелка вверх/вниз 32"/>
            <p:cNvSpPr>
              <a:spLocks noChangeArrowheads="1"/>
            </p:cNvSpPr>
            <p:nvPr/>
          </p:nvSpPr>
          <p:spPr bwMode="auto">
            <a:xfrm>
              <a:off x="3857625" y="4643438"/>
              <a:ext cx="214313" cy="428625"/>
            </a:xfrm>
            <a:prstGeom prst="upDownArrow">
              <a:avLst>
                <a:gd name="adj1" fmla="val 50000"/>
                <a:gd name="adj2" fmla="val 50000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1400" b="1">
                <a:latin typeface="HelveticaNeue LT CYR 55 Roman" pitchFamily="2" charset="-52"/>
              </a:endParaRPr>
            </a:p>
          </p:txBody>
        </p:sp>
        <p:sp>
          <p:nvSpPr>
            <p:cNvPr id="19" name="Двойная стрелка вверх/вниз 33"/>
            <p:cNvSpPr>
              <a:spLocks noChangeArrowheads="1"/>
            </p:cNvSpPr>
            <p:nvPr/>
          </p:nvSpPr>
          <p:spPr bwMode="auto">
            <a:xfrm>
              <a:off x="4429125" y="4643438"/>
              <a:ext cx="214313" cy="428625"/>
            </a:xfrm>
            <a:prstGeom prst="upDownArrow">
              <a:avLst>
                <a:gd name="adj1" fmla="val 50000"/>
                <a:gd name="adj2" fmla="val 50000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1400" b="1">
                <a:latin typeface="HelveticaNeue LT CYR 55 Roman" pitchFamily="2" charset="-52"/>
              </a:endParaRPr>
            </a:p>
          </p:txBody>
        </p:sp>
        <p:sp>
          <p:nvSpPr>
            <p:cNvPr id="20" name="Двойная стрелка вверх/вниз 38"/>
            <p:cNvSpPr>
              <a:spLocks noChangeArrowheads="1"/>
            </p:cNvSpPr>
            <p:nvPr/>
          </p:nvSpPr>
          <p:spPr bwMode="auto">
            <a:xfrm>
              <a:off x="5000625" y="4643438"/>
              <a:ext cx="214313" cy="428625"/>
            </a:xfrm>
            <a:prstGeom prst="upDownArrow">
              <a:avLst>
                <a:gd name="adj1" fmla="val 50000"/>
                <a:gd name="adj2" fmla="val 50000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1400" b="1">
                <a:latin typeface="HelveticaNeue LT CYR 55 Roman" pitchFamily="2" charset="-52"/>
              </a:endParaRPr>
            </a:p>
          </p:txBody>
        </p:sp>
        <p:sp>
          <p:nvSpPr>
            <p:cNvPr id="21" name="Двойная стрелка вверх/вниз 39"/>
            <p:cNvSpPr>
              <a:spLocks noChangeArrowheads="1"/>
            </p:cNvSpPr>
            <p:nvPr/>
          </p:nvSpPr>
          <p:spPr bwMode="auto">
            <a:xfrm>
              <a:off x="5572125" y="4643438"/>
              <a:ext cx="214313" cy="428625"/>
            </a:xfrm>
            <a:prstGeom prst="upDownArrow">
              <a:avLst>
                <a:gd name="adj1" fmla="val 50000"/>
                <a:gd name="adj2" fmla="val 50000"/>
              </a:avLst>
            </a:prstGeom>
            <a:ln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endParaRPr lang="ru-RU" sz="1400" b="1">
                <a:latin typeface="HelveticaNeue LT CYR 55 Roman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03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</a:t>
            </a:r>
            <a:r>
              <a:rPr lang="ru-RU" dirty="0" smtClean="0"/>
              <a:t>Поддержка лояльности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142874" y="1214438"/>
            <a:ext cx="9130605" cy="471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400" b="1" dirty="0" err="1"/>
              <a:t>Проактивный</a:t>
            </a:r>
            <a:r>
              <a:rPr lang="ru-RU" sz="2400" b="1" dirty="0"/>
              <a:t> подход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1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000" dirty="0"/>
              <a:t>82 % клиентов рассматривают </a:t>
            </a:r>
            <a:r>
              <a:rPr lang="ru-RU" sz="2000" dirty="0" err="1"/>
              <a:t>проактивность</a:t>
            </a:r>
            <a:r>
              <a:rPr lang="ru-RU" sz="2000" dirty="0"/>
              <a:t> со стороны компании, как преимущество и желательный подход.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200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000" dirty="0"/>
              <a:t>Основа </a:t>
            </a:r>
            <a:r>
              <a:rPr lang="ru-RU" sz="2000" dirty="0" err="1"/>
              <a:t>проактивного</a:t>
            </a:r>
            <a:r>
              <a:rPr lang="ru-RU" sz="2000" dirty="0"/>
              <a:t> подхода – знание клиента.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2000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000" dirty="0"/>
              <a:t>Виды </a:t>
            </a:r>
            <a:r>
              <a:rPr lang="ru-RU" sz="2000" dirty="0" err="1"/>
              <a:t>проактивного</a:t>
            </a:r>
            <a:r>
              <a:rPr lang="ru-RU" sz="2000" dirty="0"/>
              <a:t> подхода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Проверка удовлетворенности клиента товаром/услугой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Перекрестные продажи: товаров и сервисов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dirty="0"/>
              <a:t>Персональные предложения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</a:pPr>
            <a:endParaRPr lang="ru-RU" sz="10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400" b="1" dirty="0"/>
          </a:p>
          <a:p>
            <a:pPr>
              <a:lnSpc>
                <a:spcPct val="130000"/>
              </a:lnSpc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506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</a:t>
            </a:r>
            <a:r>
              <a:rPr lang="ru-RU" dirty="0" smtClean="0"/>
              <a:t>Возврат лояльности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142875" y="1214438"/>
            <a:ext cx="8358188" cy="561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800" b="1" dirty="0"/>
              <a:t>Две возможности для возврата лояльности клиента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0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400" b="1" dirty="0"/>
              <a:t>Построение системы работы с претензиями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b="1" dirty="0"/>
              <a:t>Привлечение нового клиента может быть в 5 раз дороже, чем удержание старого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b="1" dirty="0"/>
              <a:t>95% дают компании еще один шанс, если их проблемы разрешаются удовлетворительно</a:t>
            </a:r>
            <a:endParaRPr lang="en-US" sz="1400" b="1" dirty="0"/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b="1" dirty="0"/>
              <a:t>Менее 50% клиентов продолжат пользоваться услугами компании, если их проблемы не будут решены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24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400" b="1" dirty="0"/>
              <a:t>Анализ причин ухода клиентов и </a:t>
            </a:r>
            <a:r>
              <a:rPr lang="ru-RU" sz="2400" b="1" dirty="0" err="1"/>
              <a:t>проактивные</a:t>
            </a:r>
            <a:r>
              <a:rPr lang="ru-RU" sz="2400" b="1" dirty="0"/>
              <a:t> действия  по их возвращению.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b="1" dirty="0"/>
              <a:t>Только один из 19 клиентов столкнувшихся с плохим обслуживанием, предъявляет претензию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400" b="1" dirty="0"/>
              <a:t>31% клиентов рассказывают своим знакомым о плохом обслуживании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000" b="1" dirty="0"/>
          </a:p>
          <a:p>
            <a:pPr>
              <a:lnSpc>
                <a:spcPct val="130000"/>
              </a:lnSpc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672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</a:t>
            </a:r>
            <a:r>
              <a:rPr lang="ru-RU" dirty="0" smtClean="0"/>
              <a:t>Возврат лояльности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9201472" y="6448251"/>
            <a:ext cx="648072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bg1">
                    <a:lumMod val="50000"/>
                  </a:schemeClr>
                </a:solidFill>
                <a:latin typeface="FuturisC" pitchFamily="50" charset="-52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70B145-3BC6-437C-9F27-512BA047410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0" y="1158072"/>
            <a:ext cx="8358188" cy="6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800" b="1" dirty="0"/>
              <a:t>Построение системы работы с претензиями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113240" y="3874299"/>
            <a:ext cx="1872207" cy="2477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+mj-lt"/>
              </a:rPr>
              <a:t>Отсутствие повторений 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претензий</a:t>
            </a:r>
          </a:p>
          <a:p>
            <a:pPr eaLnBrk="1" hangingPunct="1">
              <a:buFont typeface="Arial" charset="0"/>
              <a:buChar char="•"/>
            </a:pP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Лучший сервис – отсутствие сервиса</a:t>
            </a: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4901811" y="3882236"/>
            <a:ext cx="1928813" cy="2477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+mj-lt"/>
              </a:rPr>
              <a:t>Выявление основных причин претензий</a:t>
            </a:r>
          </a:p>
          <a:p>
            <a:pPr eaLnBrk="1" hangingPunct="1">
              <a:buFont typeface="Arial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+mj-lt"/>
              </a:rPr>
              <a:t>Выявление процессов и/или подразделений, являющихся источниками претензий</a:t>
            </a:r>
          </a:p>
          <a:p>
            <a:pPr eaLnBrk="1" hangingPunct="1">
              <a:buFont typeface="Arial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+mj-lt"/>
              </a:rPr>
              <a:t>Определение наиболее критичных мест с точки зрения количеств претензий и влияния на лояльность 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клиентов</a:t>
            </a: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2788443" y="3860895"/>
            <a:ext cx="1928813" cy="249237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endParaRPr lang="ru-RU" sz="1100" b="1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endParaRPr lang="ru-RU" sz="1100" b="1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endParaRPr lang="ru-RU" sz="1100" b="1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endParaRPr lang="ru-RU" sz="1100" b="1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endParaRPr lang="ru-RU" sz="1000" b="1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ru-RU" sz="1000" dirty="0">
                <a:latin typeface="+mj-lt"/>
              </a:rPr>
              <a:t>Скорость</a:t>
            </a:r>
          </a:p>
          <a:p>
            <a:pPr>
              <a:buFont typeface="Arial" charset="0"/>
              <a:buChar char="•"/>
              <a:defRPr/>
            </a:pPr>
            <a:r>
              <a:rPr lang="ru-RU" sz="1000" dirty="0">
                <a:latin typeface="+mj-lt"/>
              </a:rPr>
              <a:t>Полномочия сотрудников</a:t>
            </a:r>
          </a:p>
          <a:p>
            <a:pPr>
              <a:buFont typeface="Arial" charset="0"/>
              <a:buChar char="•"/>
              <a:defRPr/>
            </a:pPr>
            <a:r>
              <a:rPr lang="ru-RU" sz="1000" dirty="0">
                <a:latin typeface="+mj-lt"/>
              </a:rPr>
              <a:t>Действия по претензии прозрачны для клиента</a:t>
            </a:r>
          </a:p>
          <a:p>
            <a:pPr>
              <a:buFont typeface="Arial" charset="0"/>
              <a:buChar char="•"/>
              <a:defRPr/>
            </a:pPr>
            <a:r>
              <a:rPr lang="ru-RU" sz="1000" dirty="0">
                <a:latin typeface="+mj-lt"/>
              </a:rPr>
              <a:t>Действия по претензии зависят от ценности клиента</a:t>
            </a:r>
          </a:p>
          <a:p>
            <a:pPr>
              <a:buFont typeface="Arial" charset="0"/>
              <a:buChar char="•"/>
              <a:defRPr/>
            </a:pPr>
            <a:endParaRPr lang="ru-RU" sz="10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endParaRPr lang="ru-RU" sz="1000" dirty="0">
              <a:latin typeface="+mj-lt"/>
            </a:endParaRPr>
          </a:p>
          <a:p>
            <a:pPr>
              <a:defRPr/>
            </a:pPr>
            <a:endParaRPr lang="ru-RU" sz="1100" b="1" dirty="0">
              <a:latin typeface="+mj-lt"/>
            </a:endParaRPr>
          </a:p>
          <a:p>
            <a:pPr>
              <a:defRPr/>
            </a:pPr>
            <a:endParaRPr lang="ru-RU" sz="1100" b="1" dirty="0">
              <a:latin typeface="+mj-lt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630833" y="3867156"/>
            <a:ext cx="1928813" cy="250837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endParaRPr lang="ru-RU" sz="1000" b="1" dirty="0">
              <a:latin typeface="+mj-lt"/>
            </a:endParaRPr>
          </a:p>
          <a:p>
            <a:pPr eaLnBrk="1" hangingPunct="1">
              <a:buFont typeface="Arial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+mj-lt"/>
              </a:rPr>
              <a:t>Простота отправки претензии</a:t>
            </a:r>
          </a:p>
          <a:p>
            <a:pPr eaLnBrk="1" hangingPunct="1">
              <a:buFont typeface="Arial" charset="0"/>
              <a:buChar char="•"/>
            </a:pPr>
            <a:r>
              <a:rPr lang="ru-RU" sz="1000" dirty="0" err="1">
                <a:solidFill>
                  <a:schemeClr val="bg1"/>
                </a:solidFill>
                <a:latin typeface="+mj-lt"/>
              </a:rPr>
              <a:t>Проактивный</a:t>
            </a:r>
            <a:r>
              <a:rPr lang="ru-RU" sz="1000" dirty="0">
                <a:solidFill>
                  <a:schemeClr val="bg1"/>
                </a:solidFill>
                <a:latin typeface="+mj-lt"/>
              </a:rPr>
              <a:t> контроль претензий (блоги, проверка удовлетворенности)</a:t>
            </a:r>
          </a:p>
          <a:p>
            <a:pPr eaLnBrk="1" hangingPunct="1">
              <a:buFont typeface="Arial" charset="0"/>
              <a:buChar char="•"/>
            </a:pPr>
            <a:r>
              <a:rPr lang="ru-RU" sz="1000" dirty="0">
                <a:solidFill>
                  <a:schemeClr val="bg1"/>
                </a:solidFill>
                <a:latin typeface="+mj-lt"/>
              </a:rPr>
              <a:t>Претензия рассматривается всеми, как возможность для </a:t>
            </a:r>
            <a:r>
              <a:rPr lang="ru-RU" sz="1000" dirty="0" smtClean="0">
                <a:solidFill>
                  <a:schemeClr val="bg1"/>
                </a:solidFill>
                <a:latin typeface="+mj-lt"/>
              </a:rPr>
              <a:t>улучшений</a:t>
            </a:r>
          </a:p>
          <a:p>
            <a:pPr eaLnBrk="1" hangingPunct="1">
              <a:buFont typeface="Arial" charset="0"/>
              <a:buChar char="•"/>
            </a:pPr>
            <a:endParaRPr lang="ru-RU" sz="1100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endParaRPr lang="ru-RU" sz="1100" b="1" dirty="0">
              <a:latin typeface="+mj-lt"/>
            </a:endParaRPr>
          </a:p>
          <a:p>
            <a:pPr eaLnBrk="1" hangingPunct="1"/>
            <a:endParaRPr lang="ru-RU" sz="1100" b="1" dirty="0">
              <a:latin typeface="+mj-lt"/>
            </a:endParaRPr>
          </a:p>
        </p:txBody>
      </p:sp>
      <p:grpSp>
        <p:nvGrpSpPr>
          <p:cNvPr id="12" name="Группа 25"/>
          <p:cNvGrpSpPr>
            <a:grpSpLocks/>
          </p:cNvGrpSpPr>
          <p:nvPr/>
        </p:nvGrpSpPr>
        <p:grpSpPr bwMode="auto">
          <a:xfrm>
            <a:off x="7044556" y="2874235"/>
            <a:ext cx="2395538" cy="928688"/>
            <a:chOff x="3396320" y="-76938"/>
            <a:chExt cx="3211884" cy="1071574"/>
          </a:xfrm>
        </p:grpSpPr>
        <p:sp>
          <p:nvSpPr>
            <p:cNvPr id="13" name="Нашивка 12"/>
            <p:cNvSpPr/>
            <p:nvPr/>
          </p:nvSpPr>
          <p:spPr>
            <a:xfrm>
              <a:off x="3396320" y="-76938"/>
              <a:ext cx="3211884" cy="1071574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Нашивка 8"/>
            <p:cNvSpPr/>
            <p:nvPr/>
          </p:nvSpPr>
          <p:spPr>
            <a:xfrm>
              <a:off x="4406056" y="106515"/>
              <a:ext cx="1330765" cy="7046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4008" tIns="42672" rIns="21336" bIns="4267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Устранение причин</a:t>
              </a:r>
            </a:p>
          </p:txBody>
        </p:sp>
      </p:grpSp>
      <p:sp>
        <p:nvSpPr>
          <p:cNvPr id="15" name="Выноска со стрелкой вправо 14"/>
          <p:cNvSpPr/>
          <p:nvPr/>
        </p:nvSpPr>
        <p:spPr bwMode="auto">
          <a:xfrm rot="5400000">
            <a:off x="3495555" y="1667349"/>
            <a:ext cx="1014770" cy="1301189"/>
          </a:xfrm>
          <a:prstGeom prst="rightArrowCallout">
            <a:avLst>
              <a:gd name="adj1" fmla="val 25000"/>
              <a:gd name="adj2" fmla="val 27222"/>
              <a:gd name="adj3" fmla="val 25000"/>
              <a:gd name="adj4" fmla="val 54310"/>
            </a:avLst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wrap="none" anchor="ctr">
            <a:spAutoFit/>
          </a:bodyPr>
          <a:lstStyle/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С учетом</a:t>
            </a:r>
          </a:p>
          <a:p>
            <a:pPr algn="ctr">
              <a:defRPr/>
            </a:pPr>
            <a:r>
              <a:rPr lang="ru-RU" sz="1200" dirty="0">
                <a:solidFill>
                  <a:schemeClr val="bg1"/>
                </a:solidFill>
              </a:rPr>
              <a:t>ценности клиента </a:t>
            </a:r>
          </a:p>
        </p:txBody>
      </p:sp>
      <p:sp>
        <p:nvSpPr>
          <p:cNvPr id="16" name="Двойная стрелка влево/вправо 15"/>
          <p:cNvSpPr/>
          <p:nvPr/>
        </p:nvSpPr>
        <p:spPr bwMode="auto">
          <a:xfrm>
            <a:off x="643558" y="3897318"/>
            <a:ext cx="8398495" cy="285750"/>
          </a:xfrm>
          <a:prstGeom prst="leftRightArrow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Контроль сроков и действий</a:t>
            </a:r>
          </a:p>
        </p:txBody>
      </p:sp>
      <p:grpSp>
        <p:nvGrpSpPr>
          <p:cNvPr id="17" name="Группа 43"/>
          <p:cNvGrpSpPr>
            <a:grpSpLocks/>
          </p:cNvGrpSpPr>
          <p:nvPr/>
        </p:nvGrpSpPr>
        <p:grpSpPr bwMode="auto">
          <a:xfrm>
            <a:off x="4883572" y="2897193"/>
            <a:ext cx="2395538" cy="928688"/>
            <a:chOff x="5146361" y="0"/>
            <a:chExt cx="3211884" cy="1071574"/>
          </a:xfrm>
        </p:grpSpPr>
        <p:sp>
          <p:nvSpPr>
            <p:cNvPr id="18" name="Нашивка 17"/>
            <p:cNvSpPr/>
            <p:nvPr/>
          </p:nvSpPr>
          <p:spPr>
            <a:xfrm>
              <a:off x="5146361" y="0"/>
              <a:ext cx="3211884" cy="1071574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9" name="Нашивка 8"/>
            <p:cNvSpPr/>
            <p:nvPr/>
          </p:nvSpPr>
          <p:spPr>
            <a:xfrm>
              <a:off x="5909989" y="88353"/>
              <a:ext cx="1684628" cy="7902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4008" tIns="42672" rIns="21336" bIns="4267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Анализ претензий</a:t>
              </a:r>
            </a:p>
          </p:txBody>
        </p:sp>
      </p:grpSp>
      <p:grpSp>
        <p:nvGrpSpPr>
          <p:cNvPr id="20" name="Группа 46"/>
          <p:cNvGrpSpPr>
            <a:grpSpLocks/>
          </p:cNvGrpSpPr>
          <p:nvPr/>
        </p:nvGrpSpPr>
        <p:grpSpPr bwMode="auto">
          <a:xfrm>
            <a:off x="2788443" y="2881705"/>
            <a:ext cx="2308251" cy="928688"/>
            <a:chOff x="2645467" y="0"/>
            <a:chExt cx="3211884" cy="1071574"/>
          </a:xfrm>
        </p:grpSpPr>
        <p:sp>
          <p:nvSpPr>
            <p:cNvPr id="21" name="Нашивка 20"/>
            <p:cNvSpPr/>
            <p:nvPr/>
          </p:nvSpPr>
          <p:spPr>
            <a:xfrm>
              <a:off x="2645467" y="0"/>
              <a:ext cx="3211884" cy="1071574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2" name="Нашивка 6"/>
            <p:cNvSpPr/>
            <p:nvPr/>
          </p:nvSpPr>
          <p:spPr>
            <a:xfrm>
              <a:off x="3344159" y="201324"/>
              <a:ext cx="1697112" cy="6689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4008" tIns="42672" rIns="21336" bIns="4267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Решение претензии</a:t>
              </a:r>
            </a:p>
          </p:txBody>
        </p:sp>
      </p:grpSp>
      <p:grpSp>
        <p:nvGrpSpPr>
          <p:cNvPr id="23" name="Группа 53"/>
          <p:cNvGrpSpPr>
            <a:grpSpLocks/>
          </p:cNvGrpSpPr>
          <p:nvPr/>
        </p:nvGrpSpPr>
        <p:grpSpPr bwMode="auto">
          <a:xfrm>
            <a:off x="615181" y="2899946"/>
            <a:ext cx="2395538" cy="928688"/>
            <a:chOff x="411065" y="0"/>
            <a:chExt cx="3211884" cy="1071574"/>
          </a:xfrm>
        </p:grpSpPr>
        <p:sp>
          <p:nvSpPr>
            <p:cNvPr id="24" name="Пятиугольник 23"/>
            <p:cNvSpPr/>
            <p:nvPr/>
          </p:nvSpPr>
          <p:spPr>
            <a:xfrm>
              <a:off x="411065" y="0"/>
              <a:ext cx="3211884" cy="107157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627407" y="156174"/>
              <a:ext cx="1963527" cy="6998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85344" tIns="42672" rIns="21336" bIns="42672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Претензия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525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en-US" dirty="0" smtClean="0"/>
              <a:t>Call-</a:t>
            </a:r>
            <a:r>
              <a:rPr lang="ru-RU" dirty="0" smtClean="0"/>
              <a:t>центр </a:t>
            </a:r>
            <a:r>
              <a:rPr lang="ru-RU" dirty="0" err="1" smtClean="0"/>
              <a:t>М.Видео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142874" y="1214438"/>
            <a:ext cx="9634661" cy="42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CC0000"/>
              </a:buClr>
              <a:defRPr/>
            </a:pPr>
            <a:r>
              <a:rPr lang="ru-RU" dirty="0"/>
              <a:t>	Был создан в 2006 году как единый профессиональный центр обслуживания, отвечающий за поддержку клиентов компании  до и после продажи.</a:t>
            </a:r>
          </a:p>
          <a:p>
            <a:pPr marL="342900" indent="-342900">
              <a:buClr>
                <a:srgbClr val="CC0000"/>
              </a:buClr>
              <a:defRPr/>
            </a:pPr>
            <a:endParaRPr lang="ru-RU" dirty="0"/>
          </a:p>
          <a:p>
            <a:pPr marL="342900" indent="-342900">
              <a:buClr>
                <a:srgbClr val="CC0000"/>
              </a:buClr>
              <a:defRPr/>
            </a:pPr>
            <a:r>
              <a:rPr lang="ru-RU" dirty="0"/>
              <a:t>	Сейчас работает 24 часа в сутки, 7 дней в неделю, принимая обращения по телефону, электронной почте, </a:t>
            </a:r>
            <a:r>
              <a:rPr lang="ru-RU" dirty="0" err="1"/>
              <a:t>веб-форуме</a:t>
            </a:r>
            <a:r>
              <a:rPr lang="ru-RU" dirty="0"/>
              <a:t> и поступившие из магазинов, а также работая с претензиями в </a:t>
            </a:r>
            <a:r>
              <a:rPr lang="ru-RU" dirty="0" err="1"/>
              <a:t>блогах</a:t>
            </a:r>
            <a:r>
              <a:rPr lang="ru-RU" dirty="0"/>
              <a:t> и полученными в результате </a:t>
            </a:r>
            <a:r>
              <a:rPr lang="ru-RU" dirty="0" err="1"/>
              <a:t>обзвона</a:t>
            </a:r>
            <a:r>
              <a:rPr lang="ru-RU" dirty="0"/>
              <a:t> клиентов по проверке качества оказания услуг</a:t>
            </a:r>
          </a:p>
          <a:p>
            <a:pPr marL="342900" indent="-342900">
              <a:buClr>
                <a:srgbClr val="CC0000"/>
              </a:buClr>
              <a:defRPr/>
            </a:pPr>
            <a:endParaRPr lang="ru-RU" dirty="0"/>
          </a:p>
          <a:p>
            <a:pPr marL="342900" indent="-342900">
              <a:buClr>
                <a:srgbClr val="CC0000"/>
              </a:buClr>
              <a:defRPr/>
            </a:pPr>
            <a:r>
              <a:rPr lang="ru-RU" dirty="0"/>
              <a:t>	Центр Обслуживания Клиентов работает по принципу «одного окна»</a:t>
            </a:r>
          </a:p>
          <a:p>
            <a:pPr marL="1257300" lvl="2" indent="-342900">
              <a:buClr>
                <a:srgbClr val="CC0000"/>
              </a:buClr>
              <a:buFont typeface="Arial" charset="0"/>
              <a:buChar char="•"/>
              <a:defRPr/>
            </a:pPr>
            <a:r>
              <a:rPr lang="ru-RU" dirty="0"/>
              <a:t>Максимальная доступность для клиентов</a:t>
            </a:r>
          </a:p>
          <a:p>
            <a:pPr marL="1257300" lvl="2" indent="-342900">
              <a:buClr>
                <a:srgbClr val="CC0000"/>
              </a:buClr>
              <a:buFont typeface="Arial" charset="0"/>
              <a:buChar char="•"/>
              <a:defRPr/>
            </a:pPr>
            <a:r>
              <a:rPr lang="ru-RU" dirty="0"/>
              <a:t>Единый контактный телефон</a:t>
            </a:r>
          </a:p>
          <a:p>
            <a:pPr marL="1257300" lvl="2" indent="-342900">
              <a:buClr>
                <a:srgbClr val="CC0000"/>
              </a:buClr>
              <a:buFont typeface="Arial" charset="0"/>
              <a:buChar char="•"/>
              <a:defRPr/>
            </a:pPr>
            <a:r>
              <a:rPr lang="ru-RU" dirty="0"/>
              <a:t>Максимальное упрощение процедур для клиента</a:t>
            </a:r>
          </a:p>
          <a:p>
            <a:pPr marL="1257300" lvl="2" indent="-342900">
              <a:buClr>
                <a:srgbClr val="CC0000"/>
              </a:buClr>
              <a:buFont typeface="Arial" charset="0"/>
              <a:buChar char="•"/>
              <a:defRPr/>
            </a:pPr>
            <a:r>
              <a:rPr lang="ru-RU" dirty="0"/>
              <a:t>Сокращение сроков получения информации и услуг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  <a:defRPr/>
            </a:pPr>
            <a:endParaRPr lang="ru-RU" sz="1000" b="1" dirty="0"/>
          </a:p>
          <a:p>
            <a:pPr>
              <a:lnSpc>
                <a:spcPct val="130000"/>
              </a:lnSpc>
              <a:buClr>
                <a:srgbClr val="FF0000"/>
              </a:buClr>
              <a:buSzPct val="150000"/>
              <a:buFont typeface="Wingdings" pitchFamily="2" charset="2"/>
              <a:buChar char="ü"/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37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en-US" dirty="0" smtClean="0"/>
              <a:t>Call-</a:t>
            </a:r>
            <a:r>
              <a:rPr lang="ru-RU" dirty="0" smtClean="0"/>
              <a:t>центр </a:t>
            </a:r>
            <a:r>
              <a:rPr lang="ru-RU" dirty="0" err="1" smtClean="0"/>
              <a:t>М.Видео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142874" y="1214438"/>
            <a:ext cx="9634661" cy="493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</a:pPr>
            <a:r>
              <a:rPr lang="ru-RU" sz="2800" b="1" dirty="0"/>
              <a:t>Задачи, решаемые Центром обслуживания клиентов</a:t>
            </a:r>
          </a:p>
          <a:p>
            <a:endParaRPr lang="ru-RU" sz="1600" b="1" dirty="0"/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Предоставление информации клиентам о товаре, адресах и ценах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Поддержка держателей карт М.ВИДЕО-Бонус – информация о счете, прием претензий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Поддержка клиентов, купивших сертификат дополнительного обслуживания: технические консультации, решение проблем по телефону, организация выезда мастеров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Получение обратной связи от клиентов по качеству обслуживания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Помощь клиентам при возникновении претензий </a:t>
            </a:r>
          </a:p>
          <a:p>
            <a:endParaRPr lang="ru-RU" dirty="0"/>
          </a:p>
          <a:p>
            <a:r>
              <a:rPr lang="ru-RU" dirty="0"/>
              <a:t>Для помощи клиентам в случае возникновения претензий по товарам и услугам в составе Центра обслуживания клиентов создан Клиентский отдел. В него входят:</a:t>
            </a:r>
          </a:p>
          <a:p>
            <a:endParaRPr lang="ru-RU" dirty="0"/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Специалисты по рекламациям –  в каждом магазине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Специалисты по обслуживанию клиентов – в каждом регионе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r>
              <a:rPr lang="ru-RU" dirty="0"/>
              <a:t>Отдельная группа для работы с претензиями по телефону</a:t>
            </a:r>
          </a:p>
          <a:p>
            <a:pPr marL="1257300" lvl="2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endParaRPr lang="ru-RU" sz="1000" b="1" dirty="0"/>
          </a:p>
          <a:p>
            <a:pPr>
              <a:lnSpc>
                <a:spcPct val="130000"/>
              </a:lnSpc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62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en-US" dirty="0" smtClean="0"/>
              <a:t>Call-</a:t>
            </a:r>
            <a:r>
              <a:rPr lang="ru-RU" dirty="0" smtClean="0"/>
              <a:t>центр </a:t>
            </a:r>
            <a:r>
              <a:rPr lang="ru-RU" dirty="0" err="1" smtClean="0"/>
              <a:t>М.Видео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57188" y="4714875"/>
            <a:ext cx="8572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/>
              <a:t>С 2006 по 2009 год в Центр обслуживания только по телефону обратились </a:t>
            </a:r>
            <a:r>
              <a:rPr lang="ru-RU" b="1" dirty="0" smtClean="0"/>
              <a:t>11,2 </a:t>
            </a:r>
            <a:r>
              <a:rPr lang="ru-RU" b="1" dirty="0"/>
              <a:t>млн. клиентов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80% </a:t>
            </a:r>
            <a:r>
              <a:rPr lang="ru-RU" b="1" dirty="0"/>
              <a:t>вызовов получили ответ в течение </a:t>
            </a:r>
            <a:r>
              <a:rPr lang="ru-RU" b="1" dirty="0" smtClean="0"/>
              <a:t>15 </a:t>
            </a:r>
            <a:r>
              <a:rPr lang="ru-RU" b="1" dirty="0"/>
              <a:t>секунд</a:t>
            </a:r>
          </a:p>
          <a:p>
            <a:r>
              <a:rPr lang="ru-RU" b="1" dirty="0">
                <a:solidFill>
                  <a:srgbClr val="FF0000"/>
                </a:solidFill>
              </a:rPr>
              <a:t>94% </a:t>
            </a:r>
            <a:r>
              <a:rPr lang="ru-RU" b="1" dirty="0"/>
              <a:t>клиентов довольны качеством обслуживанием</a:t>
            </a:r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561035"/>
              </p:ext>
            </p:extLst>
          </p:nvPr>
        </p:nvGraphicFramePr>
        <p:xfrm>
          <a:off x="1568624" y="1196752"/>
          <a:ext cx="64807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897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30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 smtClean="0"/>
              <a:t>Вызовы розницы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464" y="1124744"/>
            <a:ext cx="89289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Розничные продавцы продают одинаковые товары по одинаковым ценам.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Любая цена, любой товар или рекламная акция на следующий день могут быть повторены конкурентами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Активное развитие интернет-продаж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Гипермаркеты расширяют свой ассортимент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24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400" dirty="0" smtClean="0"/>
              <a:t>Рынок становится глобальным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HelveticaNeue LT CYR 55 Roman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 smtClean="0"/>
              <a:t>Вызовы розницы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464" y="1124744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Выигрывают компании, которые предоставят клиенту выдающийся сервис и смогут построить долгосрочные клиентские отношения, создав клиентов на всю жизнь.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HelveticaNeue LT CYR 55 Roman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Documents and Settings\user\Local Settings\Temporary Internet Files\Content.IE5\6JOTTPVN\MC90043931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2875039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 smtClean="0"/>
              <a:t>Специфика </a:t>
            </a:r>
            <a:r>
              <a:rPr lang="en-US" dirty="0" smtClean="0"/>
              <a:t>Call-</a:t>
            </a:r>
            <a:r>
              <a:rPr lang="ru-RU" dirty="0" smtClean="0"/>
              <a:t>центра в рознице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464" y="1124744"/>
            <a:ext cx="89289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Основные задачи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 smtClean="0"/>
              <a:t>Создание </a:t>
            </a:r>
            <a:r>
              <a:rPr lang="ru-RU" sz="2800" dirty="0"/>
              <a:t>лояльности клиента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Поддержка лояльности клиента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8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800" dirty="0"/>
              <a:t>Возврат лояльности клиента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HelveticaNeue LT CYR 55 Roman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Documents and Settings\user\Local Settings\Temporary Internet Files\Content.IE5\6JOTTPVN\MC90043935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4005064"/>
            <a:ext cx="2624336" cy="26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 smtClean="0"/>
              <a:t>Основные задачи. Создание лояльности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2875" y="1214438"/>
            <a:ext cx="8358188" cy="225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800" b="1" dirty="0"/>
              <a:t>Создание  лояльности клиента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000" dirty="0" smtClean="0"/>
              <a:t>57</a:t>
            </a:r>
            <a:r>
              <a:rPr lang="ru-RU" sz="2000" dirty="0"/>
              <a:t>%  клиентов отказываются от услуг компании из-за негативного опыта  обслуживания в контакт-центре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2000" dirty="0" smtClean="0"/>
              <a:t>73</a:t>
            </a:r>
            <a:r>
              <a:rPr lang="ru-RU" sz="2000" dirty="0"/>
              <a:t>% клиентов принимают решение о сотрудничестве на основании позитивного опыта обслуживания в контакт-центре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638800" y="6500813"/>
            <a:ext cx="350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Genesys Europe Consumer Survey, Ovum/Datamonitoring</a:t>
            </a:r>
            <a:endParaRPr lang="ru-RU" sz="100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58337191"/>
              </p:ext>
            </p:extLst>
          </p:nvPr>
        </p:nvGraphicFramePr>
        <p:xfrm>
          <a:off x="2071670" y="3571876"/>
          <a:ext cx="4429156" cy="2390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0438" y="6000750"/>
            <a:ext cx="171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Контакт-центр</a:t>
            </a:r>
          </a:p>
        </p:txBody>
      </p:sp>
    </p:spTree>
    <p:extLst>
      <p:ext uri="{BB962C8B-B14F-4D97-AF65-F5344CB8AC3E}">
        <p14:creationId xmlns:p14="http://schemas.microsoft.com/office/powerpoint/2010/main" val="337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Создание лояльности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42875" y="1214438"/>
            <a:ext cx="8358188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400" b="1" dirty="0"/>
              <a:t>Стандарты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en-US" sz="1600" dirty="0" smtClean="0"/>
              <a:t>7</a:t>
            </a:r>
            <a:r>
              <a:rPr lang="ru-RU" sz="1600" dirty="0"/>
              <a:t>0</a:t>
            </a:r>
            <a:r>
              <a:rPr lang="en-US" sz="1600" dirty="0"/>
              <a:t>% </a:t>
            </a:r>
            <a:r>
              <a:rPr lang="ru-RU" sz="1600" dirty="0"/>
              <a:t>клиентов недовольны, когда их заставляют использовать самообслуживание</a:t>
            </a:r>
            <a:endParaRPr lang="en-US" sz="1600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 smtClean="0"/>
              <a:t>Около </a:t>
            </a:r>
            <a:r>
              <a:rPr lang="ru-RU" sz="1600" dirty="0"/>
              <a:t>40</a:t>
            </a:r>
            <a:r>
              <a:rPr lang="en-US" sz="1600" dirty="0"/>
              <a:t>% </a:t>
            </a:r>
            <a:r>
              <a:rPr lang="ru-RU" sz="1600" dirty="0"/>
              <a:t>клиентов предпочитают использовать электронную </a:t>
            </a:r>
            <a:r>
              <a:rPr lang="ru-RU" sz="1600" dirty="0" smtClean="0"/>
              <a:t>почту и новые </a:t>
            </a:r>
            <a:r>
              <a:rPr lang="ru-RU" sz="1600" dirty="0"/>
              <a:t>каналы – </a:t>
            </a:r>
            <a:r>
              <a:rPr lang="en-US" sz="1600" dirty="0"/>
              <a:t>SMS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 smtClean="0"/>
              <a:t>Более </a:t>
            </a:r>
            <a:r>
              <a:rPr lang="ru-RU" sz="1600" dirty="0"/>
              <a:t>60</a:t>
            </a:r>
            <a:r>
              <a:rPr lang="en-US" sz="1600" dirty="0"/>
              <a:t>% </a:t>
            </a:r>
            <a:r>
              <a:rPr lang="ru-RU" sz="1600" dirty="0"/>
              <a:t>клиентов недовольны длительным временем ожидания</a:t>
            </a:r>
          </a:p>
        </p:txBody>
      </p:sp>
      <p:grpSp>
        <p:nvGrpSpPr>
          <p:cNvPr id="11" name="Группа 8"/>
          <p:cNvGrpSpPr>
            <a:grpSpLocks/>
          </p:cNvGrpSpPr>
          <p:nvPr/>
        </p:nvGrpSpPr>
        <p:grpSpPr bwMode="auto">
          <a:xfrm>
            <a:off x="7545288" y="1179320"/>
            <a:ext cx="2143125" cy="1812436"/>
            <a:chOff x="7610178" y="1179320"/>
            <a:chExt cx="2286016" cy="181320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3246130262"/>
                </p:ext>
              </p:extLst>
            </p:nvPr>
          </p:nvGraphicFramePr>
          <p:xfrm>
            <a:off x="7610178" y="1179320"/>
            <a:ext cx="2286016" cy="1812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8003198" y="2715527"/>
              <a:ext cx="1200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dirty="0">
                  <a:solidFill>
                    <a:schemeClr val="bg1"/>
                  </a:solidFill>
                </a:rPr>
                <a:t>Контакт-центр</a:t>
              </a:r>
            </a:p>
          </p:txBody>
        </p:sp>
      </p:grp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142875" y="3717032"/>
            <a:ext cx="8358188" cy="222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/>
              <a:t>Не используйте </a:t>
            </a:r>
            <a:r>
              <a:rPr lang="en-US" dirty="0"/>
              <a:t>IVR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dirty="0"/>
              <a:t>если только этого не хочет сам клиент.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endParaRPr lang="ru-RU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/>
              <a:t>Поддерживайте </a:t>
            </a:r>
            <a:r>
              <a:rPr lang="ru-RU" dirty="0" smtClean="0"/>
              <a:t>все возможные каналы связи</a:t>
            </a:r>
            <a:endParaRPr lang="ru-RU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endParaRPr lang="ru-RU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/>
              <a:t>Ответ клиенту – так быстро, как вы можете. Не можете ответить сейчас – перезвоните через 5 минут.</a:t>
            </a:r>
          </a:p>
        </p:txBody>
      </p:sp>
    </p:spTree>
    <p:extLst>
      <p:ext uri="{BB962C8B-B14F-4D97-AF65-F5344CB8AC3E}">
        <p14:creationId xmlns:p14="http://schemas.microsoft.com/office/powerpoint/2010/main" val="38968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Создание лояльности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42875" y="1214438"/>
            <a:ext cx="8358188" cy="217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400" b="1" dirty="0" smtClean="0"/>
              <a:t>Процессы</a:t>
            </a:r>
            <a:endParaRPr lang="ru-RU" sz="24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 smtClean="0"/>
              <a:t>Более </a:t>
            </a:r>
            <a:r>
              <a:rPr lang="ru-RU" sz="1600" dirty="0"/>
              <a:t>60% недовольны длительным временем удержания </a:t>
            </a:r>
            <a:endParaRPr lang="en-US" sz="1600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 smtClean="0"/>
              <a:t>Около </a:t>
            </a:r>
            <a:r>
              <a:rPr lang="ru-RU" sz="1600" dirty="0"/>
              <a:t>90</a:t>
            </a:r>
            <a:r>
              <a:rPr lang="en-US" sz="1600" dirty="0"/>
              <a:t>% </a:t>
            </a:r>
            <a:r>
              <a:rPr lang="ru-RU" sz="1600" dirty="0"/>
              <a:t>клиентов не возражают против переключения их на более </a:t>
            </a:r>
            <a:endParaRPr lang="ru-RU" sz="1600" dirty="0" smtClean="0"/>
          </a:p>
          <a:p>
            <a:pPr lvl="1"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1600" dirty="0" smtClean="0"/>
              <a:t>	опытных операторов</a:t>
            </a:r>
            <a:r>
              <a:rPr lang="ru-RU" sz="1600" dirty="0"/>
              <a:t>, если  это экономит их время</a:t>
            </a:r>
            <a:endParaRPr lang="en-US" sz="1600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 smtClean="0"/>
              <a:t>Около </a:t>
            </a:r>
            <a:r>
              <a:rPr lang="ru-RU" sz="1600" dirty="0"/>
              <a:t>50</a:t>
            </a:r>
            <a:r>
              <a:rPr lang="en-US" sz="1600" dirty="0"/>
              <a:t>% </a:t>
            </a:r>
            <a:r>
              <a:rPr lang="ru-RU" sz="1600" dirty="0"/>
              <a:t>клиентов</a:t>
            </a:r>
            <a:r>
              <a:rPr lang="en-US" sz="1600" dirty="0"/>
              <a:t> </a:t>
            </a:r>
            <a:r>
              <a:rPr lang="ru-RU" sz="1600" dirty="0"/>
              <a:t>недовольны, когда им приходится </a:t>
            </a:r>
            <a:r>
              <a:rPr lang="ru-RU" sz="1600" dirty="0" smtClean="0"/>
              <a:t>повторять</a:t>
            </a:r>
          </a:p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1600" dirty="0"/>
              <a:t>	</a:t>
            </a:r>
            <a:r>
              <a:rPr lang="ru-RU" sz="1600" dirty="0" smtClean="0"/>
              <a:t>информацию </a:t>
            </a:r>
            <a:r>
              <a:rPr lang="ru-RU" sz="1600" dirty="0"/>
              <a:t>несколько раз</a:t>
            </a:r>
            <a:endParaRPr lang="en-US" sz="1600" dirty="0"/>
          </a:p>
        </p:txBody>
      </p:sp>
      <p:grpSp>
        <p:nvGrpSpPr>
          <p:cNvPr id="11" name="Группа 8"/>
          <p:cNvGrpSpPr>
            <a:grpSpLocks/>
          </p:cNvGrpSpPr>
          <p:nvPr/>
        </p:nvGrpSpPr>
        <p:grpSpPr bwMode="auto">
          <a:xfrm>
            <a:off x="7545288" y="1179320"/>
            <a:ext cx="2143125" cy="1812436"/>
            <a:chOff x="7610178" y="1179320"/>
            <a:chExt cx="2286016" cy="181320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2451894384"/>
                </p:ext>
              </p:extLst>
            </p:nvPr>
          </p:nvGraphicFramePr>
          <p:xfrm>
            <a:off x="7610178" y="1179320"/>
            <a:ext cx="2286016" cy="1812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8003198" y="2715527"/>
              <a:ext cx="1200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dirty="0">
                  <a:solidFill>
                    <a:schemeClr val="bg1"/>
                  </a:solidFill>
                </a:rPr>
                <a:t>Контакт-центр</a:t>
              </a:r>
            </a:p>
          </p:txBody>
        </p:sp>
      </p:grp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142875" y="3717032"/>
            <a:ext cx="8358188" cy="258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/>
              <a:t>Ищите причины длительного времени </a:t>
            </a:r>
            <a:r>
              <a:rPr lang="ru-RU" dirty="0" smtClean="0"/>
              <a:t>удержания: некомпетентность </a:t>
            </a:r>
            <a:r>
              <a:rPr lang="ru-RU" dirty="0"/>
              <a:t>или  недостаточные полномочия </a:t>
            </a:r>
            <a:r>
              <a:rPr lang="ru-RU" dirty="0" smtClean="0"/>
              <a:t>персонала</a:t>
            </a:r>
            <a:r>
              <a:rPr lang="en-US" dirty="0" smtClean="0"/>
              <a:t>/</a:t>
            </a:r>
            <a:r>
              <a:rPr lang="ru-RU" dirty="0" err="1" smtClean="0"/>
              <a:t>несовершенность</a:t>
            </a:r>
            <a:r>
              <a:rPr lang="ru-RU" dirty="0" smtClean="0"/>
              <a:t> </a:t>
            </a:r>
            <a:r>
              <a:rPr lang="ru-RU" dirty="0"/>
              <a:t>программного обеспечения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 smtClean="0"/>
              <a:t>Передавайте </a:t>
            </a:r>
            <a:r>
              <a:rPr lang="ru-RU" dirty="0"/>
              <a:t>информацию, сообщенную клиентом, при переключении звонка 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 smtClean="0"/>
              <a:t>Минимизируйте </a:t>
            </a:r>
            <a:r>
              <a:rPr lang="ru-RU" dirty="0"/>
              <a:t>повторные обращения клиента по одному и тому же вопросу, 	но если это необходимо – будьте </a:t>
            </a:r>
            <a:r>
              <a:rPr lang="ru-RU" dirty="0" err="1"/>
              <a:t>проактивны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13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Создание лояльности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42875" y="1214438"/>
            <a:ext cx="812249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SzPct val="150000"/>
            </a:pPr>
            <a:r>
              <a:rPr lang="ru-RU" sz="2400" b="1" dirty="0" smtClean="0"/>
              <a:t>Персонал</a:t>
            </a:r>
            <a:endParaRPr lang="ru-RU" sz="2400" b="1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 smtClean="0"/>
              <a:t>57</a:t>
            </a:r>
            <a:r>
              <a:rPr lang="ru-RU" sz="1600" dirty="0"/>
              <a:t>%  клиентов отказываются от услуг компании из-за негативного опыта в контакт-центре</a:t>
            </a:r>
            <a:r>
              <a:rPr lang="ru-RU" sz="1600" dirty="0" smtClean="0"/>
              <a:t>.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/>
              <a:t>«Плохой» оператор обслуживает 200 клиентов в день? Скажите 100 из них «Прощайте».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Arial" charset="0"/>
              <a:buChar char="•"/>
            </a:pPr>
            <a:r>
              <a:rPr lang="ru-RU" sz="1600" dirty="0" smtClean="0"/>
              <a:t>Недостаточный </a:t>
            </a:r>
            <a:r>
              <a:rPr lang="ru-RU" sz="1600" dirty="0"/>
              <a:t>уровень полномочий для принятия решений приводит к </a:t>
            </a:r>
            <a:r>
              <a:rPr lang="ru-RU" sz="1600" dirty="0" smtClean="0"/>
              <a:t>снижению</a:t>
            </a:r>
            <a:r>
              <a:rPr lang="en-US" sz="1600" dirty="0" smtClean="0"/>
              <a:t> </a:t>
            </a:r>
            <a:r>
              <a:rPr lang="ru-RU" sz="1600" dirty="0" smtClean="0"/>
              <a:t>скорости </a:t>
            </a:r>
            <a:r>
              <a:rPr lang="ru-RU" sz="1600" dirty="0"/>
              <a:t>и качества обслуживания, а также создает стрессовые ситуации для сотрудников</a:t>
            </a:r>
          </a:p>
        </p:txBody>
      </p:sp>
      <p:grpSp>
        <p:nvGrpSpPr>
          <p:cNvPr id="11" name="Группа 8"/>
          <p:cNvGrpSpPr>
            <a:grpSpLocks/>
          </p:cNvGrpSpPr>
          <p:nvPr/>
        </p:nvGrpSpPr>
        <p:grpSpPr bwMode="auto">
          <a:xfrm>
            <a:off x="7545288" y="1179320"/>
            <a:ext cx="2143125" cy="1812436"/>
            <a:chOff x="7610178" y="1179320"/>
            <a:chExt cx="2286016" cy="1813206"/>
          </a:xfrm>
        </p:grpSpPr>
        <p:graphicFrame>
          <p:nvGraphicFramePr>
            <p:cNvPr id="12" name="Схема 11"/>
            <p:cNvGraphicFramePr/>
            <p:nvPr>
              <p:extLst>
                <p:ext uri="{D42A27DB-BD31-4B8C-83A1-F6EECF244321}">
                  <p14:modId xmlns:p14="http://schemas.microsoft.com/office/powerpoint/2010/main" val="937206362"/>
                </p:ext>
              </p:extLst>
            </p:nvPr>
          </p:nvGraphicFramePr>
          <p:xfrm>
            <a:off x="7610178" y="1179320"/>
            <a:ext cx="2286016" cy="18122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8003198" y="2715527"/>
              <a:ext cx="1200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200" dirty="0">
                  <a:solidFill>
                    <a:schemeClr val="bg1"/>
                  </a:solidFill>
                </a:rPr>
                <a:t>Контакт-центр</a:t>
              </a:r>
            </a:p>
          </p:txBody>
        </p:sp>
      </p:grp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157637" y="4365104"/>
            <a:ext cx="8358188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/>
              <a:t>Разработайте и поддерживайте систему подготовки и оценки операторов. </a:t>
            </a:r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endParaRPr lang="ru-RU" dirty="0"/>
          </a:p>
          <a:p>
            <a:pPr marL="800100" lvl="1" indent="-342900">
              <a:lnSpc>
                <a:spcPct val="130000"/>
              </a:lnSpc>
              <a:buClr>
                <a:srgbClr val="FF0000"/>
              </a:buClr>
              <a:buSzPct val="150000"/>
              <a:buFont typeface="HelveticaNeue LT CYR 55 Roman" pitchFamily="2" charset="-52"/>
              <a:buAutoNum type="arabicPeriod"/>
            </a:pPr>
            <a:r>
              <a:rPr lang="ru-RU" dirty="0"/>
              <a:t>Обеспечьте сотрудников полномочиями по решению проблем клиентов,  </a:t>
            </a:r>
            <a:r>
              <a:rPr lang="ru-RU" dirty="0" smtClean="0"/>
              <a:t>при необходимости привлекайте другие подразделения, отслеживая работу с клиентом на всем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4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44624"/>
            <a:ext cx="8496944" cy="648072"/>
          </a:xfrm>
        </p:spPr>
        <p:txBody>
          <a:bodyPr/>
          <a:lstStyle/>
          <a:p>
            <a:r>
              <a:rPr lang="ru-RU" dirty="0"/>
              <a:t>Основные задачи. </a:t>
            </a:r>
            <a:r>
              <a:rPr lang="ru-RU" dirty="0" smtClean="0"/>
              <a:t>Поддержка лояльности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8464" y="1124744"/>
            <a:ext cx="892899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/>
              <a:t>Три возможности повышения лояльности клиентов</a:t>
            </a:r>
          </a:p>
          <a:p>
            <a:pPr algn="just"/>
            <a:endParaRPr lang="ru-RU" sz="2800" b="1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Персонализированное обслуживание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/>
              <a:t>Интеграция каналов взаимодействия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err="1"/>
              <a:t>Проактивный</a:t>
            </a:r>
            <a:r>
              <a:rPr lang="ru-RU" sz="2800" dirty="0"/>
              <a:t> подход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HelveticaNeue LT CYR 55 Roman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B145-3BC6-437C-9F27-512BA047410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050" name="Picture 2" descr="C:\Documents and Settings\user\Local Settings\Temporary Internet Files\Content.IE5\6JOTTPVN\MC9004393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4015995"/>
            <a:ext cx="2624336" cy="26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885</Words>
  <Application>Microsoft Office PowerPoint</Application>
  <PresentationFormat>Лист A4 (210x297 мм)</PresentationFormat>
  <Paragraphs>225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Wingdings</vt:lpstr>
      <vt:lpstr>FuturisC</vt:lpstr>
      <vt:lpstr>Calibri</vt:lpstr>
      <vt:lpstr>HelveticaNeue LT CYR 55 Roman</vt:lpstr>
      <vt:lpstr>Тема Office</vt:lpstr>
      <vt:lpstr>Специфика задач Call-центра в рознице</vt:lpstr>
      <vt:lpstr>Вызовы розницы</vt:lpstr>
      <vt:lpstr>Вызовы розницы</vt:lpstr>
      <vt:lpstr>Специфика Call-центра в рознице</vt:lpstr>
      <vt:lpstr>Основные задачи. Создание лояльности</vt:lpstr>
      <vt:lpstr>Основные задачи. Создание лояльности</vt:lpstr>
      <vt:lpstr>Основные задачи. Создание лояльности</vt:lpstr>
      <vt:lpstr>Основные задачи. Создание лояльности</vt:lpstr>
      <vt:lpstr>Основные задачи. Поддержка лояльности</vt:lpstr>
      <vt:lpstr>Основные задачи. Поддержка лояльности</vt:lpstr>
      <vt:lpstr>Основные задачи. Поддержка лояльности</vt:lpstr>
      <vt:lpstr>Основные задачи. Поддержка лояльности</vt:lpstr>
      <vt:lpstr>Основные задачи. Возврат лояльности</vt:lpstr>
      <vt:lpstr>Основные задачи. Возврат лояльности</vt:lpstr>
      <vt:lpstr>Call-центр М.Видео</vt:lpstr>
      <vt:lpstr>Call-центр М.Видео</vt:lpstr>
      <vt:lpstr>Call-центр М.Видео</vt:lpstr>
      <vt:lpstr>Спасибо  за внимание!</vt:lpstr>
    </vt:vector>
  </TitlesOfParts>
  <Company>М.видео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kuzmin</dc:creator>
  <cp:lastModifiedBy>Andrey Vereschagin</cp:lastModifiedBy>
  <cp:revision>22</cp:revision>
  <cp:lastPrinted>2010-10-06T14:24:09Z</cp:lastPrinted>
  <dcterms:created xsi:type="dcterms:W3CDTF">2010-10-06T13:29:09Z</dcterms:created>
  <dcterms:modified xsi:type="dcterms:W3CDTF">2011-06-12T12:47:46Z</dcterms:modified>
</cp:coreProperties>
</file>